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sldIdLst>
    <p:sldId id="320" r:id="rId2"/>
    <p:sldId id="447" r:id="rId3"/>
    <p:sldId id="453" r:id="rId4"/>
    <p:sldId id="450" r:id="rId5"/>
    <p:sldId id="455" r:id="rId6"/>
    <p:sldId id="413" r:id="rId7"/>
    <p:sldId id="457" r:id="rId8"/>
    <p:sldId id="458" r:id="rId9"/>
    <p:sldId id="456" r:id="rId10"/>
    <p:sldId id="414" r:id="rId11"/>
    <p:sldId id="416" r:id="rId12"/>
    <p:sldId id="431" r:id="rId13"/>
    <p:sldId id="433" r:id="rId14"/>
    <p:sldId id="434" r:id="rId15"/>
    <p:sldId id="435" r:id="rId16"/>
    <p:sldId id="432" r:id="rId17"/>
    <p:sldId id="436" r:id="rId18"/>
    <p:sldId id="424" r:id="rId19"/>
    <p:sldId id="425" r:id="rId20"/>
    <p:sldId id="426" r:id="rId21"/>
    <p:sldId id="427" r:id="rId22"/>
    <p:sldId id="465" r:id="rId23"/>
    <p:sldId id="459" r:id="rId24"/>
    <p:sldId id="460" r:id="rId25"/>
    <p:sldId id="461" r:id="rId26"/>
    <p:sldId id="463" r:id="rId27"/>
    <p:sldId id="462" r:id="rId28"/>
    <p:sldId id="445" r:id="rId29"/>
    <p:sldId id="438" r:id="rId30"/>
    <p:sldId id="464" r:id="rId31"/>
    <p:sldId id="284" r:id="rId32"/>
    <p:sldId id="440" r:id="rId33"/>
    <p:sldId id="439" r:id="rId34"/>
    <p:sldId id="441" r:id="rId35"/>
    <p:sldId id="347" r:id="rId36"/>
    <p:sldId id="351" r:id="rId37"/>
    <p:sldId id="352" r:id="rId38"/>
    <p:sldId id="442" r:id="rId39"/>
    <p:sldId id="443" r:id="rId40"/>
    <p:sldId id="444" r:id="rId41"/>
    <p:sldId id="357" r:id="rId42"/>
    <p:sldId id="358" r:id="rId43"/>
    <p:sldId id="370" r:id="rId44"/>
    <p:sldId id="393" r:id="rId45"/>
    <p:sldId id="403" r:id="rId46"/>
    <p:sldId id="350" r:id="rId47"/>
    <p:sldId id="400" r:id="rId48"/>
    <p:sldId id="406" r:id="rId49"/>
    <p:sldId id="405" r:id="rId50"/>
    <p:sldId id="402" r:id="rId51"/>
    <p:sldId id="428" r:id="rId52"/>
    <p:sldId id="429" r:id="rId53"/>
    <p:sldId id="430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91C2EA2-780B-4263-B4FF-A217BE807521}">
          <p14:sldIdLst>
            <p14:sldId id="320"/>
            <p14:sldId id="447"/>
            <p14:sldId id="453"/>
            <p14:sldId id="450"/>
            <p14:sldId id="455"/>
            <p14:sldId id="413"/>
            <p14:sldId id="457"/>
            <p14:sldId id="458"/>
            <p14:sldId id="456"/>
            <p14:sldId id="414"/>
            <p14:sldId id="416"/>
            <p14:sldId id="431"/>
            <p14:sldId id="433"/>
            <p14:sldId id="434"/>
            <p14:sldId id="435"/>
            <p14:sldId id="432"/>
            <p14:sldId id="436"/>
            <p14:sldId id="424"/>
            <p14:sldId id="425"/>
            <p14:sldId id="426"/>
            <p14:sldId id="427"/>
            <p14:sldId id="465"/>
            <p14:sldId id="459"/>
            <p14:sldId id="460"/>
            <p14:sldId id="461"/>
            <p14:sldId id="463"/>
            <p14:sldId id="462"/>
            <p14:sldId id="445"/>
            <p14:sldId id="438"/>
            <p14:sldId id="464"/>
            <p14:sldId id="284"/>
            <p14:sldId id="440"/>
            <p14:sldId id="439"/>
            <p14:sldId id="441"/>
            <p14:sldId id="347"/>
            <p14:sldId id="351"/>
            <p14:sldId id="352"/>
            <p14:sldId id="442"/>
            <p14:sldId id="443"/>
            <p14:sldId id="444"/>
            <p14:sldId id="357"/>
            <p14:sldId id="358"/>
            <p14:sldId id="370"/>
            <p14:sldId id="393"/>
            <p14:sldId id="403"/>
            <p14:sldId id="350"/>
            <p14:sldId id="400"/>
            <p14:sldId id="406"/>
            <p14:sldId id="405"/>
            <p14:sldId id="402"/>
            <p14:sldId id="428"/>
            <p14:sldId id="429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319"/>
    <a:srgbClr val="549AD3"/>
    <a:srgbClr val="D35D6E"/>
    <a:srgbClr val="1FB346"/>
    <a:srgbClr val="EF7B07"/>
    <a:srgbClr val="DF5CFE"/>
    <a:srgbClr val="77AC30"/>
    <a:srgbClr val="0072BD"/>
    <a:srgbClr val="CD04FE"/>
    <a:srgbClr val="007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8774D-FC5F-4B30-85FD-C34EF195D3E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47ACAFCE-C5AE-4D7D-9074-DDCCD61EBE5E}">
      <dgm:prSet phldrT="[Texte]"/>
      <dgm:spPr/>
      <dgm:t>
        <a:bodyPr/>
        <a:lstStyle/>
        <a:p>
          <a:r>
            <a:rPr lang="fr-CA" dirty="0" smtClean="0"/>
            <a:t>Commission de sécurité générale</a:t>
          </a:r>
          <a:endParaRPr lang="fr-FR" dirty="0"/>
        </a:p>
      </dgm:t>
    </dgm:pt>
    <dgm:pt modelId="{9877F8E5-2757-4024-8E15-9A7B5EAB1D06}" type="parTrans" cxnId="{A4CD9440-6AE5-4DCA-8922-A3322B8CEEFA}">
      <dgm:prSet/>
      <dgm:spPr/>
      <dgm:t>
        <a:bodyPr/>
        <a:lstStyle/>
        <a:p>
          <a:endParaRPr lang="fr-FR"/>
        </a:p>
      </dgm:t>
    </dgm:pt>
    <dgm:pt modelId="{9B8419AA-41B0-442A-A7E6-DDD5A96B19AC}" type="sibTrans" cxnId="{A4CD9440-6AE5-4DCA-8922-A3322B8CEEFA}">
      <dgm:prSet/>
      <dgm:spPr/>
      <dgm:t>
        <a:bodyPr/>
        <a:lstStyle/>
        <a:p>
          <a:endParaRPr lang="fr-FR"/>
        </a:p>
      </dgm:t>
    </dgm:pt>
    <dgm:pt modelId="{A640CA0D-27CA-49C0-9DD1-D6D5C67A058F}">
      <dgm:prSet/>
      <dgm:spPr/>
      <dgm:t>
        <a:bodyPr/>
        <a:lstStyle/>
        <a:p>
          <a:r>
            <a:rPr lang="fr-CA" dirty="0" smtClean="0"/>
            <a:t>Validation des lignes de gaz</a:t>
          </a:r>
          <a:r>
            <a:rPr lang="fr-FR" dirty="0" smtClean="0"/>
            <a:t> toxique</a:t>
          </a:r>
        </a:p>
      </dgm:t>
    </dgm:pt>
    <dgm:pt modelId="{BCD87B90-4DAE-413C-B9CA-BB3801125E39}" type="parTrans" cxnId="{DE0FF86A-3E5A-4D5C-8D23-CB5FAFE05B01}">
      <dgm:prSet/>
      <dgm:spPr/>
      <dgm:t>
        <a:bodyPr/>
        <a:lstStyle/>
        <a:p>
          <a:endParaRPr lang="fr-FR"/>
        </a:p>
      </dgm:t>
    </dgm:pt>
    <dgm:pt modelId="{D079490A-0477-4611-8A0C-63CB10F0F262}" type="sibTrans" cxnId="{DE0FF86A-3E5A-4D5C-8D23-CB5FAFE05B01}">
      <dgm:prSet/>
      <dgm:spPr/>
      <dgm:t>
        <a:bodyPr/>
        <a:lstStyle/>
        <a:p>
          <a:endParaRPr lang="fr-FR"/>
        </a:p>
      </dgm:t>
    </dgm:pt>
    <dgm:pt modelId="{EFB613C2-AD08-48A0-99E2-9B528B31DDAB}">
      <dgm:prSet/>
      <dgm:spPr/>
      <dgm:t>
        <a:bodyPr/>
        <a:lstStyle/>
        <a:p>
          <a:r>
            <a:rPr lang="fr-CA" dirty="0" smtClean="0"/>
            <a:t>Mise en place d’une armoire ventilée</a:t>
          </a:r>
        </a:p>
      </dgm:t>
    </dgm:pt>
    <dgm:pt modelId="{A195F9AD-13F4-4B25-B7C4-DF3448B20894}" type="parTrans" cxnId="{4DA7873F-2E4A-48EE-A4C3-978F0907B3F6}">
      <dgm:prSet/>
      <dgm:spPr/>
      <dgm:t>
        <a:bodyPr/>
        <a:lstStyle/>
        <a:p>
          <a:endParaRPr lang="fr-FR"/>
        </a:p>
      </dgm:t>
    </dgm:pt>
    <dgm:pt modelId="{5ECE42B2-9A02-4971-AEF9-B70C397AF24B}" type="sibTrans" cxnId="{4DA7873F-2E4A-48EE-A4C3-978F0907B3F6}">
      <dgm:prSet/>
      <dgm:spPr/>
      <dgm:t>
        <a:bodyPr/>
        <a:lstStyle/>
        <a:p>
          <a:endParaRPr lang="fr-FR"/>
        </a:p>
      </dgm:t>
    </dgm:pt>
    <dgm:pt modelId="{1EB74002-FE9B-46CA-8BDC-4E2D682AA900}">
      <dgm:prSet/>
      <dgm:spPr/>
      <dgm:t>
        <a:bodyPr/>
        <a:lstStyle/>
        <a:p>
          <a:r>
            <a:rPr lang="fr-CA" dirty="0" smtClean="0"/>
            <a:t>Capotage du laser</a:t>
          </a:r>
        </a:p>
      </dgm:t>
    </dgm:pt>
    <dgm:pt modelId="{FA31DF79-6065-4E01-A78C-40EBD955A116}" type="parTrans" cxnId="{8ABC8F55-F82B-4258-AA9D-B1B2951A9051}">
      <dgm:prSet/>
      <dgm:spPr/>
      <dgm:t>
        <a:bodyPr/>
        <a:lstStyle/>
        <a:p>
          <a:endParaRPr lang="fr-FR"/>
        </a:p>
      </dgm:t>
    </dgm:pt>
    <dgm:pt modelId="{C2192D1E-600E-4B79-86CE-F55910CB3080}" type="sibTrans" cxnId="{8ABC8F55-F82B-4258-AA9D-B1B2951A9051}">
      <dgm:prSet/>
      <dgm:spPr/>
      <dgm:t>
        <a:bodyPr/>
        <a:lstStyle/>
        <a:p>
          <a:endParaRPr lang="fr-FR"/>
        </a:p>
      </dgm:t>
    </dgm:pt>
    <dgm:pt modelId="{1EB275E6-1EEB-4D14-834B-3D6544469FEF}">
      <dgm:prSet/>
      <dgm:spPr/>
      <dgm:t>
        <a:bodyPr/>
        <a:lstStyle/>
        <a:p>
          <a:r>
            <a:rPr lang="fr-CA" dirty="0" smtClean="0"/>
            <a:t>Contrôle du vide dans les enceintes (RGA)</a:t>
          </a:r>
        </a:p>
      </dgm:t>
    </dgm:pt>
    <dgm:pt modelId="{CA10400F-A857-4F51-BD79-052FBAA7A571}" type="parTrans" cxnId="{E2AABC05-F848-4BD6-ABF1-ADAB68026E08}">
      <dgm:prSet/>
      <dgm:spPr/>
      <dgm:t>
        <a:bodyPr/>
        <a:lstStyle/>
        <a:p>
          <a:endParaRPr lang="fr-FR"/>
        </a:p>
      </dgm:t>
    </dgm:pt>
    <dgm:pt modelId="{77456DCF-BB24-4C73-910B-E6887AD329F4}" type="sibTrans" cxnId="{E2AABC05-F848-4BD6-ABF1-ADAB68026E08}">
      <dgm:prSet/>
      <dgm:spPr/>
      <dgm:t>
        <a:bodyPr/>
        <a:lstStyle/>
        <a:p>
          <a:endParaRPr lang="fr-FR"/>
        </a:p>
      </dgm:t>
    </dgm:pt>
    <dgm:pt modelId="{99F3A960-AA0A-4015-8EBE-F07E84F9E48E}">
      <dgm:prSet/>
      <dgm:spPr/>
      <dgm:t>
        <a:bodyPr/>
        <a:lstStyle/>
        <a:p>
          <a:r>
            <a:rPr lang="fr-CA" dirty="0" smtClean="0"/>
            <a:t>Mobilier et petit équipement du labo</a:t>
          </a:r>
        </a:p>
      </dgm:t>
    </dgm:pt>
    <dgm:pt modelId="{4CFDF505-D4CC-494D-B6F1-C402972D9406}" type="parTrans" cxnId="{F326CCD8-005F-4A91-BB4A-0ACF014F308B}">
      <dgm:prSet/>
      <dgm:spPr/>
      <dgm:t>
        <a:bodyPr/>
        <a:lstStyle/>
        <a:p>
          <a:endParaRPr lang="fr-FR"/>
        </a:p>
      </dgm:t>
    </dgm:pt>
    <dgm:pt modelId="{00DF6B26-D6C4-434B-99D1-C3B829ABF835}" type="sibTrans" cxnId="{F326CCD8-005F-4A91-BB4A-0ACF014F308B}">
      <dgm:prSet/>
      <dgm:spPr/>
      <dgm:t>
        <a:bodyPr/>
        <a:lstStyle/>
        <a:p>
          <a:endParaRPr lang="fr-FR"/>
        </a:p>
      </dgm:t>
    </dgm:pt>
    <dgm:pt modelId="{D448E353-06A8-4565-A39F-EA0FA8B2C955}" type="pres">
      <dgm:prSet presAssocID="{CE78774D-FC5F-4B30-85FD-C34EF195D3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9C9607F-30FC-401D-A972-F281A4703ABF}" type="pres">
      <dgm:prSet presAssocID="{47ACAFCE-C5AE-4D7D-9074-DDCCD61EBE5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451FC4-0EC1-4BAB-AABA-40BBF9419692}" type="pres">
      <dgm:prSet presAssocID="{9B8419AA-41B0-442A-A7E6-DDD5A96B19AC}" presName="sibTrans" presStyleCnt="0"/>
      <dgm:spPr/>
    </dgm:pt>
    <dgm:pt modelId="{DF156FFC-9713-4ED4-8D1E-1149760E6B4F}" type="pres">
      <dgm:prSet presAssocID="{A640CA0D-27CA-49C0-9DD1-D6D5C67A058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4A1F03-8B01-4019-AFB8-E614848F0766}" type="pres">
      <dgm:prSet presAssocID="{D079490A-0477-4611-8A0C-63CB10F0F262}" presName="sibTrans" presStyleCnt="0"/>
      <dgm:spPr/>
    </dgm:pt>
    <dgm:pt modelId="{0485A07C-44F5-416E-AC91-90DD7FB7996B}" type="pres">
      <dgm:prSet presAssocID="{EFB613C2-AD08-48A0-99E2-9B528B31DDA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8CBDFC-2F32-471A-AEAA-F1AE64491502}" type="pres">
      <dgm:prSet presAssocID="{5ECE42B2-9A02-4971-AEF9-B70C397AF24B}" presName="sibTrans" presStyleCnt="0"/>
      <dgm:spPr/>
    </dgm:pt>
    <dgm:pt modelId="{37C46378-5182-47C3-8ED7-7AEF8516600E}" type="pres">
      <dgm:prSet presAssocID="{1EB74002-FE9B-46CA-8BDC-4E2D682AA90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C8BEDA-1BA6-41EB-85AA-04C18742D654}" type="pres">
      <dgm:prSet presAssocID="{C2192D1E-600E-4B79-86CE-F55910CB3080}" presName="sibTrans" presStyleCnt="0"/>
      <dgm:spPr/>
    </dgm:pt>
    <dgm:pt modelId="{88C9B354-FFDA-4F6E-B99A-78222B4E1B39}" type="pres">
      <dgm:prSet presAssocID="{1EB275E6-1EEB-4D14-834B-3D6544469FE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BFABBDF-7136-4A3E-B4C5-1E47797D3D55}" type="pres">
      <dgm:prSet presAssocID="{77456DCF-BB24-4C73-910B-E6887AD329F4}" presName="sibTrans" presStyleCnt="0"/>
      <dgm:spPr/>
    </dgm:pt>
    <dgm:pt modelId="{12851491-8140-4A66-99A9-70FCA1ED965A}" type="pres">
      <dgm:prSet presAssocID="{99F3A960-AA0A-4015-8EBE-F07E84F9E48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071A6A7-D03B-4228-864C-1C115BB11536}" type="presOf" srcId="{47ACAFCE-C5AE-4D7D-9074-DDCCD61EBE5E}" destId="{D9C9607F-30FC-401D-A972-F281A4703ABF}" srcOrd="0" destOrd="0" presId="urn:microsoft.com/office/officeart/2005/8/layout/default"/>
    <dgm:cxn modelId="{DE0FF86A-3E5A-4D5C-8D23-CB5FAFE05B01}" srcId="{CE78774D-FC5F-4B30-85FD-C34EF195D3E4}" destId="{A640CA0D-27CA-49C0-9DD1-D6D5C67A058F}" srcOrd="1" destOrd="0" parTransId="{BCD87B90-4DAE-413C-B9CA-BB3801125E39}" sibTransId="{D079490A-0477-4611-8A0C-63CB10F0F262}"/>
    <dgm:cxn modelId="{702FF8AD-63B8-4BED-9500-22BBFE76E778}" type="presOf" srcId="{EFB613C2-AD08-48A0-99E2-9B528B31DDAB}" destId="{0485A07C-44F5-416E-AC91-90DD7FB7996B}" srcOrd="0" destOrd="0" presId="urn:microsoft.com/office/officeart/2005/8/layout/default"/>
    <dgm:cxn modelId="{E2AABC05-F848-4BD6-ABF1-ADAB68026E08}" srcId="{CE78774D-FC5F-4B30-85FD-C34EF195D3E4}" destId="{1EB275E6-1EEB-4D14-834B-3D6544469FEF}" srcOrd="4" destOrd="0" parTransId="{CA10400F-A857-4F51-BD79-052FBAA7A571}" sibTransId="{77456DCF-BB24-4C73-910B-E6887AD329F4}"/>
    <dgm:cxn modelId="{8ABC8F55-F82B-4258-AA9D-B1B2951A9051}" srcId="{CE78774D-FC5F-4B30-85FD-C34EF195D3E4}" destId="{1EB74002-FE9B-46CA-8BDC-4E2D682AA900}" srcOrd="3" destOrd="0" parTransId="{FA31DF79-6065-4E01-A78C-40EBD955A116}" sibTransId="{C2192D1E-600E-4B79-86CE-F55910CB3080}"/>
    <dgm:cxn modelId="{A4CD9440-6AE5-4DCA-8922-A3322B8CEEFA}" srcId="{CE78774D-FC5F-4B30-85FD-C34EF195D3E4}" destId="{47ACAFCE-C5AE-4D7D-9074-DDCCD61EBE5E}" srcOrd="0" destOrd="0" parTransId="{9877F8E5-2757-4024-8E15-9A7B5EAB1D06}" sibTransId="{9B8419AA-41B0-442A-A7E6-DDD5A96B19AC}"/>
    <dgm:cxn modelId="{4DA7873F-2E4A-48EE-A4C3-978F0907B3F6}" srcId="{CE78774D-FC5F-4B30-85FD-C34EF195D3E4}" destId="{EFB613C2-AD08-48A0-99E2-9B528B31DDAB}" srcOrd="2" destOrd="0" parTransId="{A195F9AD-13F4-4B25-B7C4-DF3448B20894}" sibTransId="{5ECE42B2-9A02-4971-AEF9-B70C397AF24B}"/>
    <dgm:cxn modelId="{B3AC5D06-E276-4EE4-83A2-3590940D4C30}" type="presOf" srcId="{A640CA0D-27CA-49C0-9DD1-D6D5C67A058F}" destId="{DF156FFC-9713-4ED4-8D1E-1149760E6B4F}" srcOrd="0" destOrd="0" presId="urn:microsoft.com/office/officeart/2005/8/layout/default"/>
    <dgm:cxn modelId="{E5CD6B58-AFB9-46B9-AD8C-AFEBF7F1814F}" type="presOf" srcId="{1EB74002-FE9B-46CA-8BDC-4E2D682AA900}" destId="{37C46378-5182-47C3-8ED7-7AEF8516600E}" srcOrd="0" destOrd="0" presId="urn:microsoft.com/office/officeart/2005/8/layout/default"/>
    <dgm:cxn modelId="{2295BE56-7951-4CF6-BE31-BF7B5044EA53}" type="presOf" srcId="{1EB275E6-1EEB-4D14-834B-3D6544469FEF}" destId="{88C9B354-FFDA-4F6E-B99A-78222B4E1B39}" srcOrd="0" destOrd="0" presId="urn:microsoft.com/office/officeart/2005/8/layout/default"/>
    <dgm:cxn modelId="{DFCA051D-1A15-4B9C-AF88-AE4749A5FFED}" type="presOf" srcId="{CE78774D-FC5F-4B30-85FD-C34EF195D3E4}" destId="{D448E353-06A8-4565-A39F-EA0FA8B2C955}" srcOrd="0" destOrd="0" presId="urn:microsoft.com/office/officeart/2005/8/layout/default"/>
    <dgm:cxn modelId="{C3886607-BD31-4BBD-A91E-399A2DB520D1}" type="presOf" srcId="{99F3A960-AA0A-4015-8EBE-F07E84F9E48E}" destId="{12851491-8140-4A66-99A9-70FCA1ED965A}" srcOrd="0" destOrd="0" presId="urn:microsoft.com/office/officeart/2005/8/layout/default"/>
    <dgm:cxn modelId="{F326CCD8-005F-4A91-BB4A-0ACF014F308B}" srcId="{CE78774D-FC5F-4B30-85FD-C34EF195D3E4}" destId="{99F3A960-AA0A-4015-8EBE-F07E84F9E48E}" srcOrd="5" destOrd="0" parTransId="{4CFDF505-D4CC-494D-B6F1-C402972D9406}" sibTransId="{00DF6B26-D6C4-434B-99D1-C3B829ABF835}"/>
    <dgm:cxn modelId="{D8191451-407D-4614-9D0D-6FE59B3E9F39}" type="presParOf" srcId="{D448E353-06A8-4565-A39F-EA0FA8B2C955}" destId="{D9C9607F-30FC-401D-A972-F281A4703ABF}" srcOrd="0" destOrd="0" presId="urn:microsoft.com/office/officeart/2005/8/layout/default"/>
    <dgm:cxn modelId="{A9179EA3-9A8D-4E16-AC76-24A1FB13B419}" type="presParOf" srcId="{D448E353-06A8-4565-A39F-EA0FA8B2C955}" destId="{4D451FC4-0EC1-4BAB-AABA-40BBF9419692}" srcOrd="1" destOrd="0" presId="urn:microsoft.com/office/officeart/2005/8/layout/default"/>
    <dgm:cxn modelId="{A28E36BD-1317-4A58-AD5B-49F5A73CA6F9}" type="presParOf" srcId="{D448E353-06A8-4565-A39F-EA0FA8B2C955}" destId="{DF156FFC-9713-4ED4-8D1E-1149760E6B4F}" srcOrd="2" destOrd="0" presId="urn:microsoft.com/office/officeart/2005/8/layout/default"/>
    <dgm:cxn modelId="{2F99D8B5-17F9-4B85-9C10-90CD3815FA6C}" type="presParOf" srcId="{D448E353-06A8-4565-A39F-EA0FA8B2C955}" destId="{3B4A1F03-8B01-4019-AFB8-E614848F0766}" srcOrd="3" destOrd="0" presId="urn:microsoft.com/office/officeart/2005/8/layout/default"/>
    <dgm:cxn modelId="{2F1D38BC-A390-48A4-A5D6-B2A4B670C784}" type="presParOf" srcId="{D448E353-06A8-4565-A39F-EA0FA8B2C955}" destId="{0485A07C-44F5-416E-AC91-90DD7FB7996B}" srcOrd="4" destOrd="0" presId="urn:microsoft.com/office/officeart/2005/8/layout/default"/>
    <dgm:cxn modelId="{068C297E-60FB-477F-93C1-699BB071F76F}" type="presParOf" srcId="{D448E353-06A8-4565-A39F-EA0FA8B2C955}" destId="{B18CBDFC-2F32-471A-AEAA-F1AE64491502}" srcOrd="5" destOrd="0" presId="urn:microsoft.com/office/officeart/2005/8/layout/default"/>
    <dgm:cxn modelId="{B0DB7103-9E6A-47D7-B18A-2194489A603F}" type="presParOf" srcId="{D448E353-06A8-4565-A39F-EA0FA8B2C955}" destId="{37C46378-5182-47C3-8ED7-7AEF8516600E}" srcOrd="6" destOrd="0" presId="urn:microsoft.com/office/officeart/2005/8/layout/default"/>
    <dgm:cxn modelId="{EFD0227B-4C2E-4448-A670-DFF38EC605CF}" type="presParOf" srcId="{D448E353-06A8-4565-A39F-EA0FA8B2C955}" destId="{B1C8BEDA-1BA6-41EB-85AA-04C18742D654}" srcOrd="7" destOrd="0" presId="urn:microsoft.com/office/officeart/2005/8/layout/default"/>
    <dgm:cxn modelId="{F2CADFB5-E542-4502-8969-2AA53939289A}" type="presParOf" srcId="{D448E353-06A8-4565-A39F-EA0FA8B2C955}" destId="{88C9B354-FFDA-4F6E-B99A-78222B4E1B39}" srcOrd="8" destOrd="0" presId="urn:microsoft.com/office/officeart/2005/8/layout/default"/>
    <dgm:cxn modelId="{E52FF98B-4C9E-4969-A219-F531358D5F94}" type="presParOf" srcId="{D448E353-06A8-4565-A39F-EA0FA8B2C955}" destId="{4BFABBDF-7136-4A3E-B4C5-1E47797D3D55}" srcOrd="9" destOrd="0" presId="urn:microsoft.com/office/officeart/2005/8/layout/default"/>
    <dgm:cxn modelId="{53FB0C5A-7C32-480A-9801-1413D4275ED5}" type="presParOf" srcId="{D448E353-06A8-4565-A39F-EA0FA8B2C955}" destId="{12851491-8140-4A66-99A9-70FCA1ED965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5CE712-5087-40AC-A319-1D662AEFA7C3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74ADFA4-4D3E-47E8-80D6-909573C2F39B}">
      <dgm:prSet phldrT="[Texte]"/>
      <dgm:spPr/>
      <dgm:t>
        <a:bodyPr/>
        <a:lstStyle/>
        <a:p>
          <a:r>
            <a:rPr lang="fr-CA" dirty="0" err="1" smtClean="0"/>
            <a:t>fs</a:t>
          </a:r>
          <a:r>
            <a:rPr lang="fr-CA" dirty="0" smtClean="0"/>
            <a:t> lasers + as XUV sources</a:t>
          </a:r>
          <a:endParaRPr lang="fr-FR" dirty="0"/>
        </a:p>
      </dgm:t>
    </dgm:pt>
    <dgm:pt modelId="{43E7F0BE-E413-4CD9-AE89-92F430E7FE8F}" type="parTrans" cxnId="{01CE9ED0-8A5F-414D-9EA6-C75DF33E89BC}">
      <dgm:prSet/>
      <dgm:spPr/>
      <dgm:t>
        <a:bodyPr/>
        <a:lstStyle/>
        <a:p>
          <a:endParaRPr lang="fr-FR"/>
        </a:p>
      </dgm:t>
    </dgm:pt>
    <dgm:pt modelId="{85CD235E-FB9B-4E0F-802C-6FF3BF2FD217}" type="sibTrans" cxnId="{01CE9ED0-8A5F-414D-9EA6-C75DF33E89BC}">
      <dgm:prSet/>
      <dgm:spPr/>
      <dgm:t>
        <a:bodyPr/>
        <a:lstStyle/>
        <a:p>
          <a:endParaRPr lang="fr-FR"/>
        </a:p>
      </dgm:t>
    </dgm:pt>
    <dgm:pt modelId="{EE6F1F22-170E-4927-99CA-BD9AA0DD933C}">
      <dgm:prSet phldrT="[Texte]"/>
      <dgm:spPr/>
      <dgm:t>
        <a:bodyPr/>
        <a:lstStyle/>
        <a:p>
          <a:r>
            <a:rPr lang="fr-CA" dirty="0" smtClean="0"/>
            <a:t>Solid state </a:t>
          </a:r>
          <a:r>
            <a:rPr lang="fr-CA" dirty="0" err="1" smtClean="0"/>
            <a:t>physics</a:t>
          </a:r>
          <a:endParaRPr lang="fr-FR" dirty="0"/>
        </a:p>
      </dgm:t>
    </dgm:pt>
    <dgm:pt modelId="{8DBFA3C1-6226-4B42-AC2C-91EA8768FFDD}" type="parTrans" cxnId="{E311115C-A9B7-42EE-A806-D19C50518B7A}">
      <dgm:prSet/>
      <dgm:spPr/>
      <dgm:t>
        <a:bodyPr/>
        <a:lstStyle/>
        <a:p>
          <a:endParaRPr lang="fr-FR"/>
        </a:p>
      </dgm:t>
    </dgm:pt>
    <dgm:pt modelId="{5702F124-B994-4157-A036-07385084D6A1}" type="sibTrans" cxnId="{E311115C-A9B7-42EE-A806-D19C50518B7A}">
      <dgm:prSet/>
      <dgm:spPr/>
      <dgm:t>
        <a:bodyPr/>
        <a:lstStyle/>
        <a:p>
          <a:endParaRPr lang="fr-FR"/>
        </a:p>
      </dgm:t>
    </dgm:pt>
    <dgm:pt modelId="{9C719CB8-2661-4A1F-9B79-7660AF93EC8D}">
      <dgm:prSet phldrT="[Texte]"/>
      <dgm:spPr/>
      <dgm:t>
        <a:bodyPr/>
        <a:lstStyle/>
        <a:p>
          <a:r>
            <a:rPr lang="fr-CA" dirty="0" smtClean="0"/>
            <a:t>XUV </a:t>
          </a:r>
          <a:r>
            <a:rPr lang="fr-CA" dirty="0" err="1" smtClean="0"/>
            <a:t>optics</a:t>
          </a:r>
          <a:endParaRPr lang="fr-FR" dirty="0"/>
        </a:p>
      </dgm:t>
    </dgm:pt>
    <dgm:pt modelId="{217F0869-B9A6-476B-B5B2-B5F67D442DDD}" type="parTrans" cxnId="{3D0BB9DB-9512-4491-AAC4-29382CFFA557}">
      <dgm:prSet/>
      <dgm:spPr/>
      <dgm:t>
        <a:bodyPr/>
        <a:lstStyle/>
        <a:p>
          <a:endParaRPr lang="fr-FR"/>
        </a:p>
      </dgm:t>
    </dgm:pt>
    <dgm:pt modelId="{18CA11E4-4C3C-484F-ADC2-957E6739B3D7}" type="sibTrans" cxnId="{3D0BB9DB-9512-4491-AAC4-29382CFFA557}">
      <dgm:prSet/>
      <dgm:spPr/>
      <dgm:t>
        <a:bodyPr/>
        <a:lstStyle/>
        <a:p>
          <a:endParaRPr lang="fr-FR"/>
        </a:p>
      </dgm:t>
    </dgm:pt>
    <dgm:pt modelId="{44C53C0E-E561-4C63-9EF2-423B84A8AF66}">
      <dgm:prSet phldrT="[Texte]"/>
      <dgm:spPr/>
      <dgm:t>
        <a:bodyPr/>
        <a:lstStyle/>
        <a:p>
          <a:r>
            <a:rPr lang="fr-CA" dirty="0" err="1" smtClean="0"/>
            <a:t>Fs</a:t>
          </a:r>
          <a:r>
            <a:rPr lang="fr-CA" dirty="0" smtClean="0"/>
            <a:t> laser and XUV sources </a:t>
          </a:r>
          <a:r>
            <a:rPr lang="fr-CA" dirty="0" err="1" smtClean="0"/>
            <a:t>with</a:t>
          </a:r>
          <a:r>
            <a:rPr lang="fr-CA" dirty="0" smtClean="0"/>
            <a:t> plasmas</a:t>
          </a:r>
          <a:endParaRPr lang="fr-FR" dirty="0"/>
        </a:p>
      </dgm:t>
    </dgm:pt>
    <dgm:pt modelId="{457D58D2-23EC-42B5-8A81-7F12DADEB89D}" type="parTrans" cxnId="{A8251548-263D-44CD-84CC-734255652A27}">
      <dgm:prSet/>
      <dgm:spPr/>
      <dgm:t>
        <a:bodyPr/>
        <a:lstStyle/>
        <a:p>
          <a:endParaRPr lang="fr-FR"/>
        </a:p>
      </dgm:t>
    </dgm:pt>
    <dgm:pt modelId="{9EDE7905-8943-42D8-B942-116FB681A220}" type="sibTrans" cxnId="{A8251548-263D-44CD-84CC-734255652A27}">
      <dgm:prSet/>
      <dgm:spPr/>
      <dgm:t>
        <a:bodyPr/>
        <a:lstStyle/>
        <a:p>
          <a:endParaRPr lang="fr-FR"/>
        </a:p>
      </dgm:t>
    </dgm:pt>
    <dgm:pt modelId="{C9FE8D95-41EF-4D17-A686-17D300D73420}">
      <dgm:prSet phldrT="[Texte]"/>
      <dgm:spPr/>
      <dgm:t>
        <a:bodyPr/>
        <a:lstStyle/>
        <a:p>
          <a:r>
            <a:rPr lang="fr-CA" dirty="0" err="1" smtClean="0"/>
            <a:t>Gas</a:t>
          </a:r>
          <a:r>
            <a:rPr lang="fr-CA" dirty="0" smtClean="0"/>
            <a:t> phase</a:t>
          </a:r>
          <a:endParaRPr lang="fr-FR" dirty="0"/>
        </a:p>
      </dgm:t>
    </dgm:pt>
    <dgm:pt modelId="{FF6F9F8A-3DBD-4101-9049-BBF0B7B52618}" type="parTrans" cxnId="{AAB91E5E-F77A-469E-B6C2-8B9A2E86F4AD}">
      <dgm:prSet/>
      <dgm:spPr/>
      <dgm:t>
        <a:bodyPr/>
        <a:lstStyle/>
        <a:p>
          <a:endParaRPr lang="fr-FR"/>
        </a:p>
      </dgm:t>
    </dgm:pt>
    <dgm:pt modelId="{CE3BB246-6ECD-4EFA-8E9E-2B4CB04D1C0D}" type="sibTrans" cxnId="{AAB91E5E-F77A-469E-B6C2-8B9A2E86F4AD}">
      <dgm:prSet/>
      <dgm:spPr/>
      <dgm:t>
        <a:bodyPr/>
        <a:lstStyle/>
        <a:p>
          <a:endParaRPr lang="fr-FR"/>
        </a:p>
      </dgm:t>
    </dgm:pt>
    <dgm:pt modelId="{721BB72D-92F6-4372-8ADC-6202361359C9}" type="pres">
      <dgm:prSet presAssocID="{DB5CE712-5087-40AC-A319-1D662AEFA7C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CD28EEC-5EA9-4EF5-A631-33FA7CCAB439}" type="pres">
      <dgm:prSet presAssocID="{9C719CB8-2661-4A1F-9B79-7660AF93EC8D}" presName="comp" presStyleCnt="0"/>
      <dgm:spPr/>
    </dgm:pt>
    <dgm:pt modelId="{1308AA82-8B4F-4B6C-9D01-D7FECD86AB17}" type="pres">
      <dgm:prSet presAssocID="{9C719CB8-2661-4A1F-9B79-7660AF93EC8D}" presName="rect2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89D87-525A-4DD7-B132-E787635D849E}" type="pres">
      <dgm:prSet presAssocID="{9C719CB8-2661-4A1F-9B79-7660AF93EC8D}" presName="rect1" presStyleLbl="ln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676147E5-89D4-42FC-B048-003B653838B2}" type="pres">
      <dgm:prSet presAssocID="{18CA11E4-4C3C-484F-ADC2-957E6739B3D7}" presName="sibTrans" presStyleCnt="0"/>
      <dgm:spPr/>
    </dgm:pt>
    <dgm:pt modelId="{969048F0-7ADF-4B0B-B7B0-DC2469A26019}" type="pres">
      <dgm:prSet presAssocID="{974ADFA4-4D3E-47E8-80D6-909573C2F39B}" presName="comp" presStyleCnt="0"/>
      <dgm:spPr/>
    </dgm:pt>
    <dgm:pt modelId="{4144B1B4-BB16-4F70-8658-60B76CF34F56}" type="pres">
      <dgm:prSet presAssocID="{974ADFA4-4D3E-47E8-80D6-909573C2F39B}" presName="rect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32FBE-AD7B-421A-BE8C-3E0D68821A5B}" type="pres">
      <dgm:prSet presAssocID="{974ADFA4-4D3E-47E8-80D6-909573C2F39B}" presName="rect1" presStyleLbl="ln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84ADDB4-82CE-475C-A189-E071E9309A24}" type="pres">
      <dgm:prSet presAssocID="{85CD235E-FB9B-4E0F-802C-6FF3BF2FD217}" presName="sibTrans" presStyleCnt="0"/>
      <dgm:spPr/>
    </dgm:pt>
    <dgm:pt modelId="{05081E0E-4397-4352-9436-1361B5E33D85}" type="pres">
      <dgm:prSet presAssocID="{44C53C0E-E561-4C63-9EF2-423B84A8AF66}" presName="comp" presStyleCnt="0"/>
      <dgm:spPr/>
    </dgm:pt>
    <dgm:pt modelId="{631EF41F-8FEB-4C68-AD6D-78C42A08F7EE}" type="pres">
      <dgm:prSet presAssocID="{44C53C0E-E561-4C63-9EF2-423B84A8AF66}" presName="rect2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DF8655-6EC4-4C6E-AE41-4BD964C0A7FE}" type="pres">
      <dgm:prSet presAssocID="{44C53C0E-E561-4C63-9EF2-423B84A8AF66}" presName="rect1" presStyleLbl="ln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6573809-FF42-4DE5-BB6E-D9B058258A70}" type="pres">
      <dgm:prSet presAssocID="{9EDE7905-8943-42D8-B942-116FB681A220}" presName="sibTrans" presStyleCnt="0"/>
      <dgm:spPr/>
    </dgm:pt>
    <dgm:pt modelId="{9D6FA40A-3089-4DC6-A02E-9163697283EF}" type="pres">
      <dgm:prSet presAssocID="{C9FE8D95-41EF-4D17-A686-17D300D73420}" presName="comp" presStyleCnt="0"/>
      <dgm:spPr/>
    </dgm:pt>
    <dgm:pt modelId="{1DC76DCE-089A-4EF4-9B63-C1A64A284E46}" type="pres">
      <dgm:prSet presAssocID="{C9FE8D95-41EF-4D17-A686-17D300D73420}" presName="rect2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42CB0E-2022-44B5-8AD1-BED5DB967D78}" type="pres">
      <dgm:prSet presAssocID="{C9FE8D95-41EF-4D17-A686-17D300D73420}" presName="rect1" presStyleLbl="ln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DB12F58B-38BC-4BA7-8ABC-91E89082D6BA}" type="pres">
      <dgm:prSet presAssocID="{CE3BB246-6ECD-4EFA-8E9E-2B4CB04D1C0D}" presName="sibTrans" presStyleCnt="0"/>
      <dgm:spPr/>
    </dgm:pt>
    <dgm:pt modelId="{17DE972E-FCB4-479D-925F-C54F8941947E}" type="pres">
      <dgm:prSet presAssocID="{EE6F1F22-170E-4927-99CA-BD9AA0DD933C}" presName="comp" presStyleCnt="0"/>
      <dgm:spPr/>
    </dgm:pt>
    <dgm:pt modelId="{38AC6FE5-D9F8-4776-B4C2-BD3C8C2382BC}" type="pres">
      <dgm:prSet presAssocID="{EE6F1F22-170E-4927-99CA-BD9AA0DD933C}" presName="rect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A9C153-737C-4D69-A6AF-E02F7B5044C3}" type="pres">
      <dgm:prSet presAssocID="{EE6F1F22-170E-4927-99CA-BD9AA0DD933C}" presName="rect1" presStyleLbl="ln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7A8B06B2-F855-41EF-B6FF-FA1F36000E31}" type="presOf" srcId="{EE6F1F22-170E-4927-99CA-BD9AA0DD933C}" destId="{38AC6FE5-D9F8-4776-B4C2-BD3C8C2382BC}" srcOrd="0" destOrd="0" presId="urn:microsoft.com/office/officeart/2008/layout/AlternatingPictureBlocks"/>
    <dgm:cxn modelId="{522ACC2B-ABAD-49C1-8599-315F18EBDB64}" type="presOf" srcId="{DB5CE712-5087-40AC-A319-1D662AEFA7C3}" destId="{721BB72D-92F6-4372-8ADC-6202361359C9}" srcOrd="0" destOrd="0" presId="urn:microsoft.com/office/officeart/2008/layout/AlternatingPictureBlocks"/>
    <dgm:cxn modelId="{3D0BB9DB-9512-4491-AAC4-29382CFFA557}" srcId="{DB5CE712-5087-40AC-A319-1D662AEFA7C3}" destId="{9C719CB8-2661-4A1F-9B79-7660AF93EC8D}" srcOrd="0" destOrd="0" parTransId="{217F0869-B9A6-476B-B5B2-B5F67D442DDD}" sibTransId="{18CA11E4-4C3C-484F-ADC2-957E6739B3D7}"/>
    <dgm:cxn modelId="{E33518C9-F893-461A-A9C9-7AD5FBDC737C}" type="presOf" srcId="{974ADFA4-4D3E-47E8-80D6-909573C2F39B}" destId="{4144B1B4-BB16-4F70-8658-60B76CF34F56}" srcOrd="0" destOrd="0" presId="urn:microsoft.com/office/officeart/2008/layout/AlternatingPictureBlocks"/>
    <dgm:cxn modelId="{AAB91E5E-F77A-469E-B6C2-8B9A2E86F4AD}" srcId="{DB5CE712-5087-40AC-A319-1D662AEFA7C3}" destId="{C9FE8D95-41EF-4D17-A686-17D300D73420}" srcOrd="3" destOrd="0" parTransId="{FF6F9F8A-3DBD-4101-9049-BBF0B7B52618}" sibTransId="{CE3BB246-6ECD-4EFA-8E9E-2B4CB04D1C0D}"/>
    <dgm:cxn modelId="{01CE9ED0-8A5F-414D-9EA6-C75DF33E89BC}" srcId="{DB5CE712-5087-40AC-A319-1D662AEFA7C3}" destId="{974ADFA4-4D3E-47E8-80D6-909573C2F39B}" srcOrd="1" destOrd="0" parTransId="{43E7F0BE-E413-4CD9-AE89-92F430E7FE8F}" sibTransId="{85CD235E-FB9B-4E0F-802C-6FF3BF2FD217}"/>
    <dgm:cxn modelId="{11018B8A-A394-49D6-9019-D9055942B14F}" type="presOf" srcId="{44C53C0E-E561-4C63-9EF2-423B84A8AF66}" destId="{631EF41F-8FEB-4C68-AD6D-78C42A08F7EE}" srcOrd="0" destOrd="0" presId="urn:microsoft.com/office/officeart/2008/layout/AlternatingPictureBlocks"/>
    <dgm:cxn modelId="{37E74398-849C-4CC7-9D0D-34B82B84EC1B}" type="presOf" srcId="{9C719CB8-2661-4A1F-9B79-7660AF93EC8D}" destId="{1308AA82-8B4F-4B6C-9D01-D7FECD86AB17}" srcOrd="0" destOrd="0" presId="urn:microsoft.com/office/officeart/2008/layout/AlternatingPictureBlocks"/>
    <dgm:cxn modelId="{E311115C-A9B7-42EE-A806-D19C50518B7A}" srcId="{DB5CE712-5087-40AC-A319-1D662AEFA7C3}" destId="{EE6F1F22-170E-4927-99CA-BD9AA0DD933C}" srcOrd="4" destOrd="0" parTransId="{8DBFA3C1-6226-4B42-AC2C-91EA8768FFDD}" sibTransId="{5702F124-B994-4157-A036-07385084D6A1}"/>
    <dgm:cxn modelId="{A8251548-263D-44CD-84CC-734255652A27}" srcId="{DB5CE712-5087-40AC-A319-1D662AEFA7C3}" destId="{44C53C0E-E561-4C63-9EF2-423B84A8AF66}" srcOrd="2" destOrd="0" parTransId="{457D58D2-23EC-42B5-8A81-7F12DADEB89D}" sibTransId="{9EDE7905-8943-42D8-B942-116FB681A220}"/>
    <dgm:cxn modelId="{D95C526D-BAE1-492B-B420-8012B938532C}" type="presOf" srcId="{C9FE8D95-41EF-4D17-A686-17D300D73420}" destId="{1DC76DCE-089A-4EF4-9B63-C1A64A284E46}" srcOrd="0" destOrd="0" presId="urn:microsoft.com/office/officeart/2008/layout/AlternatingPictureBlocks"/>
    <dgm:cxn modelId="{E9A5BAAE-560D-400C-A22D-32C4D077C944}" type="presParOf" srcId="{721BB72D-92F6-4372-8ADC-6202361359C9}" destId="{8CD28EEC-5EA9-4EF5-A631-33FA7CCAB439}" srcOrd="0" destOrd="0" presId="urn:microsoft.com/office/officeart/2008/layout/AlternatingPictureBlocks"/>
    <dgm:cxn modelId="{78834935-1CC1-4C47-BABC-C375822B9FE4}" type="presParOf" srcId="{8CD28EEC-5EA9-4EF5-A631-33FA7CCAB439}" destId="{1308AA82-8B4F-4B6C-9D01-D7FECD86AB17}" srcOrd="0" destOrd="0" presId="urn:microsoft.com/office/officeart/2008/layout/AlternatingPictureBlocks"/>
    <dgm:cxn modelId="{F2B8F833-ABE8-4BBB-A38B-6970C5675F70}" type="presParOf" srcId="{8CD28EEC-5EA9-4EF5-A631-33FA7CCAB439}" destId="{CD289D87-525A-4DD7-B132-E787635D849E}" srcOrd="1" destOrd="0" presId="urn:microsoft.com/office/officeart/2008/layout/AlternatingPictureBlocks"/>
    <dgm:cxn modelId="{3436B6E1-31E9-4829-9AB3-8E90CBADEDD7}" type="presParOf" srcId="{721BB72D-92F6-4372-8ADC-6202361359C9}" destId="{676147E5-89D4-42FC-B048-003B653838B2}" srcOrd="1" destOrd="0" presId="urn:microsoft.com/office/officeart/2008/layout/AlternatingPictureBlocks"/>
    <dgm:cxn modelId="{4513D8E4-B28A-4B97-98C4-1920A8DF6A37}" type="presParOf" srcId="{721BB72D-92F6-4372-8ADC-6202361359C9}" destId="{969048F0-7ADF-4B0B-B7B0-DC2469A26019}" srcOrd="2" destOrd="0" presId="urn:microsoft.com/office/officeart/2008/layout/AlternatingPictureBlocks"/>
    <dgm:cxn modelId="{E61E5578-A5E3-4B63-9FB3-6FFFFA7DCA1F}" type="presParOf" srcId="{969048F0-7ADF-4B0B-B7B0-DC2469A26019}" destId="{4144B1B4-BB16-4F70-8658-60B76CF34F56}" srcOrd="0" destOrd="0" presId="urn:microsoft.com/office/officeart/2008/layout/AlternatingPictureBlocks"/>
    <dgm:cxn modelId="{FDC29047-EAC3-4AA5-95A6-B15130E6CF94}" type="presParOf" srcId="{969048F0-7ADF-4B0B-B7B0-DC2469A26019}" destId="{68E32FBE-AD7B-421A-BE8C-3E0D68821A5B}" srcOrd="1" destOrd="0" presId="urn:microsoft.com/office/officeart/2008/layout/AlternatingPictureBlocks"/>
    <dgm:cxn modelId="{50F8A777-A75B-4012-B08D-371F833D3D6B}" type="presParOf" srcId="{721BB72D-92F6-4372-8ADC-6202361359C9}" destId="{B84ADDB4-82CE-475C-A189-E071E9309A24}" srcOrd="3" destOrd="0" presId="urn:microsoft.com/office/officeart/2008/layout/AlternatingPictureBlocks"/>
    <dgm:cxn modelId="{324C8332-60A4-4977-B1E6-D793B49D9181}" type="presParOf" srcId="{721BB72D-92F6-4372-8ADC-6202361359C9}" destId="{05081E0E-4397-4352-9436-1361B5E33D85}" srcOrd="4" destOrd="0" presId="urn:microsoft.com/office/officeart/2008/layout/AlternatingPictureBlocks"/>
    <dgm:cxn modelId="{EBA0AFAA-8C48-4C8F-8DD8-015E150D8626}" type="presParOf" srcId="{05081E0E-4397-4352-9436-1361B5E33D85}" destId="{631EF41F-8FEB-4C68-AD6D-78C42A08F7EE}" srcOrd="0" destOrd="0" presId="urn:microsoft.com/office/officeart/2008/layout/AlternatingPictureBlocks"/>
    <dgm:cxn modelId="{833FD108-BD17-4DD1-BDF8-576FF2D64C57}" type="presParOf" srcId="{05081E0E-4397-4352-9436-1361B5E33D85}" destId="{16DF8655-6EC4-4C6E-AE41-4BD964C0A7FE}" srcOrd="1" destOrd="0" presId="urn:microsoft.com/office/officeart/2008/layout/AlternatingPictureBlocks"/>
    <dgm:cxn modelId="{504538D3-D7DA-4584-BEA8-463450011580}" type="presParOf" srcId="{721BB72D-92F6-4372-8ADC-6202361359C9}" destId="{B6573809-FF42-4DE5-BB6E-D9B058258A70}" srcOrd="5" destOrd="0" presId="urn:microsoft.com/office/officeart/2008/layout/AlternatingPictureBlocks"/>
    <dgm:cxn modelId="{BC97BFD1-F5AD-4F53-8E94-AF2534DD90FE}" type="presParOf" srcId="{721BB72D-92F6-4372-8ADC-6202361359C9}" destId="{9D6FA40A-3089-4DC6-A02E-9163697283EF}" srcOrd="6" destOrd="0" presId="urn:microsoft.com/office/officeart/2008/layout/AlternatingPictureBlocks"/>
    <dgm:cxn modelId="{C2ECFF2A-603B-4E82-8D4B-E4DE4324A58E}" type="presParOf" srcId="{9D6FA40A-3089-4DC6-A02E-9163697283EF}" destId="{1DC76DCE-089A-4EF4-9B63-C1A64A284E46}" srcOrd="0" destOrd="0" presId="urn:microsoft.com/office/officeart/2008/layout/AlternatingPictureBlocks"/>
    <dgm:cxn modelId="{3C09EE34-EF3F-4C69-BFD7-373A76F0B55E}" type="presParOf" srcId="{9D6FA40A-3089-4DC6-A02E-9163697283EF}" destId="{1A42CB0E-2022-44B5-8AD1-BED5DB967D78}" srcOrd="1" destOrd="0" presId="urn:microsoft.com/office/officeart/2008/layout/AlternatingPictureBlocks"/>
    <dgm:cxn modelId="{D0904097-D2A2-4F3F-A048-27AAECD43356}" type="presParOf" srcId="{721BB72D-92F6-4372-8ADC-6202361359C9}" destId="{DB12F58B-38BC-4BA7-8ABC-91E89082D6BA}" srcOrd="7" destOrd="0" presId="urn:microsoft.com/office/officeart/2008/layout/AlternatingPictureBlocks"/>
    <dgm:cxn modelId="{ED6BA11D-8FEA-4D59-90BA-C310ACA2B0DF}" type="presParOf" srcId="{721BB72D-92F6-4372-8ADC-6202361359C9}" destId="{17DE972E-FCB4-479D-925F-C54F8941947E}" srcOrd="8" destOrd="0" presId="urn:microsoft.com/office/officeart/2008/layout/AlternatingPictureBlocks"/>
    <dgm:cxn modelId="{7570CA7F-3AAB-4CFA-B05A-3AE554BC81F2}" type="presParOf" srcId="{17DE972E-FCB4-479D-925F-C54F8941947E}" destId="{38AC6FE5-D9F8-4776-B4C2-BD3C8C2382BC}" srcOrd="0" destOrd="0" presId="urn:microsoft.com/office/officeart/2008/layout/AlternatingPictureBlocks"/>
    <dgm:cxn modelId="{E611D5A7-9FF7-4678-B122-B8587560B14B}" type="presParOf" srcId="{17DE972E-FCB4-479D-925F-C54F8941947E}" destId="{1FA9C153-737C-4D69-A6AF-E02F7B5044C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9607F-30FC-401D-A972-F281A4703ABF}">
      <dsp:nvSpPr>
        <dsp:cNvPr id="0" name=""/>
        <dsp:cNvSpPr/>
      </dsp:nvSpPr>
      <dsp:spPr>
        <a:xfrm>
          <a:off x="1154196" y="2499"/>
          <a:ext cx="2556550" cy="15339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Commission de sécurité générale</a:t>
          </a:r>
          <a:endParaRPr lang="fr-FR" sz="2700" kern="1200" dirty="0"/>
        </a:p>
      </dsp:txBody>
      <dsp:txXfrm>
        <a:off x="1154196" y="2499"/>
        <a:ext cx="2556550" cy="1533930"/>
      </dsp:txXfrm>
    </dsp:sp>
    <dsp:sp modelId="{DF156FFC-9713-4ED4-8D1E-1149760E6B4F}">
      <dsp:nvSpPr>
        <dsp:cNvPr id="0" name=""/>
        <dsp:cNvSpPr/>
      </dsp:nvSpPr>
      <dsp:spPr>
        <a:xfrm>
          <a:off x="3966402" y="2499"/>
          <a:ext cx="2556550" cy="1533930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Validation des lignes de gaz</a:t>
          </a:r>
          <a:r>
            <a:rPr lang="fr-FR" sz="2700" kern="1200" dirty="0" smtClean="0"/>
            <a:t> toxique</a:t>
          </a:r>
        </a:p>
      </dsp:txBody>
      <dsp:txXfrm>
        <a:off x="3966402" y="2499"/>
        <a:ext cx="2556550" cy="1533930"/>
      </dsp:txXfrm>
    </dsp:sp>
    <dsp:sp modelId="{0485A07C-44F5-416E-AC91-90DD7FB7996B}">
      <dsp:nvSpPr>
        <dsp:cNvPr id="0" name=""/>
        <dsp:cNvSpPr/>
      </dsp:nvSpPr>
      <dsp:spPr>
        <a:xfrm>
          <a:off x="1154196" y="1792084"/>
          <a:ext cx="2556550" cy="1533930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Mise en place d’une armoire ventilée</a:t>
          </a:r>
        </a:p>
      </dsp:txBody>
      <dsp:txXfrm>
        <a:off x="1154196" y="1792084"/>
        <a:ext cx="2556550" cy="1533930"/>
      </dsp:txXfrm>
    </dsp:sp>
    <dsp:sp modelId="{37C46378-5182-47C3-8ED7-7AEF8516600E}">
      <dsp:nvSpPr>
        <dsp:cNvPr id="0" name=""/>
        <dsp:cNvSpPr/>
      </dsp:nvSpPr>
      <dsp:spPr>
        <a:xfrm>
          <a:off x="3966402" y="1792084"/>
          <a:ext cx="2556550" cy="1533930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Capotage du laser</a:t>
          </a:r>
        </a:p>
      </dsp:txBody>
      <dsp:txXfrm>
        <a:off x="3966402" y="1792084"/>
        <a:ext cx="2556550" cy="1533930"/>
      </dsp:txXfrm>
    </dsp:sp>
    <dsp:sp modelId="{88C9B354-FFDA-4F6E-B99A-78222B4E1B39}">
      <dsp:nvSpPr>
        <dsp:cNvPr id="0" name=""/>
        <dsp:cNvSpPr/>
      </dsp:nvSpPr>
      <dsp:spPr>
        <a:xfrm>
          <a:off x="1154196" y="3581670"/>
          <a:ext cx="2556550" cy="1533930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Contrôle du vide dans les enceintes (RGA)</a:t>
          </a:r>
        </a:p>
      </dsp:txBody>
      <dsp:txXfrm>
        <a:off x="1154196" y="3581670"/>
        <a:ext cx="2556550" cy="1533930"/>
      </dsp:txXfrm>
    </dsp:sp>
    <dsp:sp modelId="{12851491-8140-4A66-99A9-70FCA1ED965A}">
      <dsp:nvSpPr>
        <dsp:cNvPr id="0" name=""/>
        <dsp:cNvSpPr/>
      </dsp:nvSpPr>
      <dsp:spPr>
        <a:xfrm>
          <a:off x="3966402" y="3581670"/>
          <a:ext cx="2556550" cy="153393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700" kern="1200" dirty="0" smtClean="0"/>
            <a:t>Mobilier et petit équipement du labo</a:t>
          </a:r>
        </a:p>
      </dsp:txBody>
      <dsp:txXfrm>
        <a:off x="3966402" y="3581670"/>
        <a:ext cx="2556550" cy="1533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8A678-AE4E-40CF-8738-C13432E69F94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E6BDD-2624-4BD4-9F3D-DCBAB1FC4F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97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6BDD-2624-4BD4-9F3D-DCBAB1FC4F3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70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6BDD-2624-4BD4-9F3D-DCBAB1FC4F3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34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6BDD-2624-4BD4-9F3D-DCBAB1FC4F3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70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6BDD-2624-4BD4-9F3D-DCBAB1FC4F3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57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5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93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17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27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69" y="0"/>
            <a:ext cx="7886700" cy="85980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91469" y="1287677"/>
            <a:ext cx="5854889" cy="436249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9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69" y="0"/>
            <a:ext cx="7886700" cy="85980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6103" y="1656166"/>
            <a:ext cx="8191793" cy="33935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9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67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9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13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48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41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D8F40-E5D8-4B3F-9E91-499015C9500A}" type="datetimeFigureOut">
              <a:rPr lang="fr-FR" smtClean="0"/>
              <a:t>07/11/2017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7ABF9-B3E5-4159-800D-7B1C4BA567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430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eg"/><Relationship Id="rId18" Type="http://schemas.openxmlformats.org/officeDocument/2006/relationships/image" Target="../media/image49.jpe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image" Target="../media/image45.jpeg"/><Relationship Id="rId17" Type="http://schemas.openxmlformats.org/officeDocument/2006/relationships/image" Target="../media/image48.jpe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7.jpeg"/><Relationship Id="rId10" Type="http://schemas.openxmlformats.org/officeDocument/2006/relationships/image" Target="../media/image43.png"/><Relationship Id="rId19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image" Target="../media/image12.jpeg"/><Relationship Id="rId1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://attolab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2081" y="1406105"/>
            <a:ext cx="3984010" cy="895468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chemeClr val="accent1"/>
                </a:solidFill>
              </a:rPr>
              <a:t>P</a:t>
            </a:r>
            <a:r>
              <a:rPr lang="en-US" sz="4400" dirty="0" smtClean="0"/>
              <a:t>rogress &amp; </a:t>
            </a:r>
            <a:r>
              <a:rPr lang="en-US" sz="4400" dirty="0" smtClean="0">
                <a:solidFill>
                  <a:schemeClr val="accent1"/>
                </a:solidFill>
              </a:rPr>
              <a:t>P</a:t>
            </a:r>
            <a:r>
              <a:rPr lang="en-US" sz="4400" dirty="0" smtClean="0"/>
              <a:t>rogram</a:t>
            </a:r>
            <a:endParaRPr lang="fr-F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322" y="3353065"/>
            <a:ext cx="8169214" cy="2027208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David </a:t>
            </a:r>
            <a:r>
              <a:rPr lang="fr-FR" sz="28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Bresteau</a:t>
            </a:r>
            <a:r>
              <a:rPr lang="fr-FR" sz="2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fr-FR" sz="2800" b="1" dirty="0" smtClean="0">
                <a:solidFill>
                  <a:schemeClr val="accent1"/>
                </a:solidFill>
                <a:latin typeface="Bradley Hand ITC" panose="03070402050302030203" pitchFamily="66" charset="0"/>
                <a:ea typeface="+mj-ea"/>
                <a:cs typeface="+mj-cs"/>
              </a:rPr>
              <a:t>Carlo </a:t>
            </a:r>
            <a:r>
              <a:rPr lang="fr-FR" sz="2800" b="1" dirty="0" err="1" smtClean="0">
                <a:solidFill>
                  <a:schemeClr val="accent1"/>
                </a:solidFill>
                <a:latin typeface="Bradley Hand ITC" panose="03070402050302030203" pitchFamily="66" charset="0"/>
                <a:ea typeface="+mj-ea"/>
                <a:cs typeface="+mj-cs"/>
              </a:rPr>
              <a:t>Spezzani</a:t>
            </a:r>
            <a:r>
              <a:rPr lang="fr-FR" sz="2800" b="1" dirty="0" smtClean="0">
                <a:solidFill>
                  <a:schemeClr val="accent1"/>
                </a:solidFill>
                <a:latin typeface="Bradley Hand ITC" panose="03070402050302030203" pitchFamily="66" charset="0"/>
                <a:ea typeface="+mj-ea"/>
                <a:cs typeface="+mj-cs"/>
              </a:rPr>
              <a:t>,</a:t>
            </a:r>
            <a:r>
              <a:rPr lang="fr-FR" sz="2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Julien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Lenfant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Michel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Bougeard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David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Denetierre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François Pollack, Bertrand Carré, Maël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Delhinger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Sébastien de Rossi, Franck Delmotte, Olivier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Tcherbakoff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Jean-François </a:t>
            </a:r>
            <a:r>
              <a:rPr lang="fr-FR" sz="2800" dirty="0" err="1" smtClean="0">
                <a:latin typeface="+mj-lt"/>
                <a:ea typeface="+mj-ea"/>
                <a:cs typeface="+mj-cs"/>
              </a:rPr>
              <a:t>Hergott</a:t>
            </a:r>
            <a:r>
              <a:rPr lang="fr-FR" sz="2800" dirty="0" smtClean="0">
                <a:latin typeface="+mj-lt"/>
                <a:ea typeface="+mj-ea"/>
                <a:cs typeface="+mj-cs"/>
              </a:rPr>
              <a:t>, Pascal D’Oliveira, Georges Vigneron,</a:t>
            </a:r>
            <a:r>
              <a:rPr lang="fr-FR" sz="2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Thierry </a:t>
            </a:r>
            <a:r>
              <a:rPr lang="fr-FR" sz="28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Ruchon</a:t>
            </a:r>
            <a:endParaRPr lang="fr-FR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203145" y="5607406"/>
            <a:ext cx="4552650" cy="1125270"/>
            <a:chOff x="0" y="5753553"/>
            <a:chExt cx="4357417" cy="1077014"/>
          </a:xfrm>
        </p:grpSpPr>
        <p:grpSp>
          <p:nvGrpSpPr>
            <p:cNvPr id="10" name="Groupe 9"/>
            <p:cNvGrpSpPr/>
            <p:nvPr/>
          </p:nvGrpSpPr>
          <p:grpSpPr>
            <a:xfrm>
              <a:off x="0" y="5753553"/>
              <a:ext cx="3281018" cy="1077014"/>
              <a:chOff x="161925" y="5600011"/>
              <a:chExt cx="3281018" cy="107701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925" y="5600011"/>
                <a:ext cx="1325556" cy="107701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7481" y="5600011"/>
                <a:ext cx="1955462" cy="1076400"/>
              </a:xfrm>
              <a:prstGeom prst="rect">
                <a:avLst/>
              </a:prstGeom>
            </p:spPr>
          </p:pic>
        </p:grpSp>
        <p:pic>
          <p:nvPicPr>
            <p:cNvPr id="2052" name="Picture 4" descr="http://www.lcpmr.upmc.fr/images-site/cnrs_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018" y="5753553"/>
              <a:ext cx="1076399" cy="10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8" y="489874"/>
            <a:ext cx="5086279" cy="233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7" name="テキスト プレースホルダー 5"/>
          <p:cNvSpPr txBox="1">
            <a:spLocks/>
          </p:cNvSpPr>
          <p:nvPr/>
        </p:nvSpPr>
        <p:spPr>
          <a:xfrm>
            <a:off x="522372" y="1119187"/>
            <a:ext cx="3443288" cy="4321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200" dirty="0">
                <a:solidFill>
                  <a:srgbClr val="22C60C"/>
                </a:solidFill>
                <a:latin typeface="+mj-lt"/>
              </a:rPr>
              <a:t>“Functions”</a:t>
            </a:r>
            <a:endParaRPr kumimoji="1" lang="ja-JP" altLang="en-US" sz="3200" dirty="0">
              <a:solidFill>
                <a:srgbClr val="22C60C"/>
              </a:solidFill>
              <a:latin typeface="+mj-lt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8092"/>
              </p:ext>
            </p:extLst>
          </p:nvPr>
        </p:nvGraphicFramePr>
        <p:xfrm>
          <a:off x="522372" y="1551384"/>
          <a:ext cx="8135021" cy="366769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043289"/>
                <a:gridCol w="1646471"/>
                <a:gridCol w="1519817"/>
                <a:gridCol w="2925444"/>
              </a:tblGrid>
              <a:tr h="623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700" dirty="0">
                          <a:effectLst/>
                        </a:rPr>
                        <a:t>Type</a:t>
                      </a:r>
                      <a:endParaRPr lang="fr-FR" sz="2700" b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700" dirty="0">
                          <a:effectLst/>
                        </a:rPr>
                        <a:t>XUV </a:t>
                      </a:r>
                      <a:r>
                        <a:rPr lang="fr-FR" sz="2700" dirty="0" smtClean="0">
                          <a:effectLst/>
                        </a:rPr>
                        <a:t>ΔE</a:t>
                      </a:r>
                      <a:endParaRPr lang="fr-FR" sz="2700" b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700" dirty="0">
                          <a:effectLst/>
                        </a:rPr>
                        <a:t>XUV </a:t>
                      </a:r>
                      <a:r>
                        <a:rPr lang="el-GR" sz="2700" dirty="0" smtClean="0">
                          <a:effectLst/>
                        </a:rPr>
                        <a:t>Δτ</a:t>
                      </a:r>
                      <a:endParaRPr lang="fr-FR" sz="2700" b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700" dirty="0" smtClean="0">
                          <a:effectLst/>
                        </a:rPr>
                        <a:t>XUV / IR </a:t>
                      </a:r>
                      <a:r>
                        <a:rPr lang="fr-FR" sz="2700" dirty="0" err="1" smtClean="0">
                          <a:effectLst/>
                        </a:rPr>
                        <a:t>delay</a:t>
                      </a:r>
                      <a:endParaRPr lang="fr-FR" sz="2700" b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</a:tr>
              <a:tr h="1065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err="1">
                          <a:effectLst/>
                        </a:rPr>
                        <a:t>Very</a:t>
                      </a:r>
                      <a:r>
                        <a:rPr lang="fr-FR" sz="2300" dirty="0">
                          <a:effectLst/>
                        </a:rPr>
                        <a:t> </a:t>
                      </a:r>
                      <a:r>
                        <a:rPr lang="fr-FR" sz="2300" dirty="0" err="1" smtClean="0">
                          <a:effectLst/>
                        </a:rPr>
                        <a:t>broadband</a:t>
                      </a:r>
                      <a:endParaRPr lang="fr-FR" sz="2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smtClean="0">
                          <a:effectLst/>
                        </a:rPr>
                        <a:t>(VBB)</a:t>
                      </a:r>
                      <a:endParaRPr lang="fr-FR" sz="23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smtClean="0">
                          <a:effectLst/>
                        </a:rPr>
                        <a:t>10-30 </a:t>
                      </a:r>
                      <a:r>
                        <a:rPr lang="fr-FR" sz="2300" dirty="0">
                          <a:effectLst/>
                        </a:rPr>
                        <a:t>eV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>
                          <a:effectLst/>
                        </a:rPr>
                        <a:t>100 as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</a:tr>
              <a:tr h="989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smtClean="0">
                          <a:effectLst/>
                        </a:rPr>
                        <a:t>Broadband (BB)</a:t>
                      </a:r>
                      <a:endParaRPr lang="fr-FR" sz="23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smtClean="0">
                          <a:effectLst/>
                        </a:rPr>
                        <a:t>1-5 </a:t>
                      </a:r>
                      <a:r>
                        <a:rPr lang="fr-FR" sz="2300" dirty="0">
                          <a:effectLst/>
                        </a:rPr>
                        <a:t>eV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>
                          <a:effectLst/>
                        </a:rPr>
                        <a:t>1 </a:t>
                      </a:r>
                      <a:r>
                        <a:rPr lang="fr-FR" sz="2300" dirty="0" err="1">
                          <a:effectLst/>
                        </a:rPr>
                        <a:t>fs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</a:tr>
              <a:tr h="989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err="1" smtClean="0">
                          <a:effectLst/>
                        </a:rPr>
                        <a:t>Narrowband</a:t>
                      </a:r>
                      <a:r>
                        <a:rPr lang="fr-FR" sz="2300" dirty="0" smtClean="0">
                          <a:effectLst/>
                        </a:rPr>
                        <a:t> (NB)</a:t>
                      </a:r>
                      <a:endParaRPr lang="fr-FR" sz="23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 smtClean="0">
                          <a:effectLst/>
                        </a:rPr>
                        <a:t>100 </a:t>
                      </a:r>
                      <a:r>
                        <a:rPr lang="fr-FR" sz="2300" dirty="0" err="1">
                          <a:effectLst/>
                        </a:rPr>
                        <a:t>meV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300" dirty="0">
                          <a:effectLst/>
                        </a:rPr>
                        <a:t>10 </a:t>
                      </a:r>
                      <a:r>
                        <a:rPr lang="fr-FR" sz="2300" dirty="0" err="1">
                          <a:effectLst/>
                        </a:rPr>
                        <a:t>fs</a:t>
                      </a: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3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9" name="Obje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979785"/>
              </p:ext>
            </p:extLst>
          </p:nvPr>
        </p:nvGraphicFramePr>
        <p:xfrm>
          <a:off x="6612611" y="3574851"/>
          <a:ext cx="1507709" cy="76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4" name="Graph" r:id="rId3" imgW="4092840" imgH="2872080" progId="Origin50.Graph">
                  <p:embed/>
                </p:oleObj>
              </mc:Choice>
              <mc:Fallback>
                <p:oleObj name="Graph" r:id="rId3" imgW="4092840" imgH="2872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2611" y="3574851"/>
                        <a:ext cx="1507709" cy="76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567533"/>
              </p:ext>
            </p:extLst>
          </p:nvPr>
        </p:nvGraphicFramePr>
        <p:xfrm>
          <a:off x="6658098" y="4505956"/>
          <a:ext cx="1507709" cy="76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5" name="Graph" r:id="rId5" imgW="4092840" imgH="2872080" progId="Origin50.Graph">
                  <p:embed/>
                </p:oleObj>
              </mc:Choice>
              <mc:Fallback>
                <p:oleObj name="Graph" r:id="rId5" imgW="4092840" imgH="2872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58098" y="4505956"/>
                        <a:ext cx="1507709" cy="76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>
            <a:spLocks/>
          </p:cNvSpPr>
          <p:nvPr/>
        </p:nvSpPr>
        <p:spPr>
          <a:xfrm>
            <a:off x="7494482" y="4252270"/>
            <a:ext cx="58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6397"/>
            <a:r>
              <a:rPr kumimoji="1" lang="fr-FR" dirty="0" err="1">
                <a:solidFill>
                  <a:srgbClr val="F79646"/>
                </a:solidFill>
              </a:rPr>
              <a:t>fs</a:t>
            </a:r>
            <a:endParaRPr kumimoji="1" lang="fr-FR" dirty="0">
              <a:solidFill>
                <a:srgbClr val="F79646"/>
              </a:solidFill>
            </a:endParaRPr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>
          <a:xfrm>
            <a:off x="7177102" y="3572764"/>
            <a:ext cx="285905" cy="1"/>
          </a:xfrm>
          <a:prstGeom prst="straightConnector1">
            <a:avLst/>
          </a:prstGeom>
          <a:ln w="6350">
            <a:solidFill>
              <a:schemeClr val="bg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1"/>
          <p:cNvSpPr>
            <a:spLocks/>
          </p:cNvSpPr>
          <p:nvPr/>
        </p:nvSpPr>
        <p:spPr bwMode="auto">
          <a:xfrm>
            <a:off x="7059857" y="4608161"/>
            <a:ext cx="973014" cy="243802"/>
          </a:xfrm>
          <a:custGeom>
            <a:avLst/>
            <a:gdLst>
              <a:gd name="T0" fmla="*/ 3 w 225"/>
              <a:gd name="T1" fmla="*/ 338 h 341"/>
              <a:gd name="T2" fmla="*/ 7 w 225"/>
              <a:gd name="T3" fmla="*/ 334 h 341"/>
              <a:gd name="T4" fmla="*/ 10 w 225"/>
              <a:gd name="T5" fmla="*/ 330 h 341"/>
              <a:gd name="T6" fmla="*/ 14 w 225"/>
              <a:gd name="T7" fmla="*/ 326 h 341"/>
              <a:gd name="T8" fmla="*/ 18 w 225"/>
              <a:gd name="T9" fmla="*/ 320 h 341"/>
              <a:gd name="T10" fmla="*/ 22 w 225"/>
              <a:gd name="T11" fmla="*/ 314 h 341"/>
              <a:gd name="T12" fmla="*/ 25 w 225"/>
              <a:gd name="T13" fmla="*/ 306 h 341"/>
              <a:gd name="T14" fmla="*/ 29 w 225"/>
              <a:gd name="T15" fmla="*/ 298 h 341"/>
              <a:gd name="T16" fmla="*/ 33 w 225"/>
              <a:gd name="T17" fmla="*/ 288 h 341"/>
              <a:gd name="T18" fmla="*/ 37 w 225"/>
              <a:gd name="T19" fmla="*/ 277 h 341"/>
              <a:gd name="T20" fmla="*/ 40 w 225"/>
              <a:gd name="T21" fmla="*/ 265 h 341"/>
              <a:gd name="T22" fmla="*/ 44 w 225"/>
              <a:gd name="T23" fmla="*/ 252 h 341"/>
              <a:gd name="T24" fmla="*/ 48 w 225"/>
              <a:gd name="T25" fmla="*/ 237 h 341"/>
              <a:gd name="T26" fmla="*/ 52 w 225"/>
              <a:gd name="T27" fmla="*/ 221 h 341"/>
              <a:gd name="T28" fmla="*/ 55 w 225"/>
              <a:gd name="T29" fmla="*/ 205 h 341"/>
              <a:gd name="T30" fmla="*/ 59 w 225"/>
              <a:gd name="T31" fmla="*/ 188 h 341"/>
              <a:gd name="T32" fmla="*/ 63 w 225"/>
              <a:gd name="T33" fmla="*/ 169 h 341"/>
              <a:gd name="T34" fmla="*/ 67 w 225"/>
              <a:gd name="T35" fmla="*/ 151 h 341"/>
              <a:gd name="T36" fmla="*/ 70 w 225"/>
              <a:gd name="T37" fmla="*/ 132 h 341"/>
              <a:gd name="T38" fmla="*/ 74 w 225"/>
              <a:gd name="T39" fmla="*/ 113 h 341"/>
              <a:gd name="T40" fmla="*/ 78 w 225"/>
              <a:gd name="T41" fmla="*/ 95 h 341"/>
              <a:gd name="T42" fmla="*/ 82 w 225"/>
              <a:gd name="T43" fmla="*/ 78 h 341"/>
              <a:gd name="T44" fmla="*/ 85 w 225"/>
              <a:gd name="T45" fmla="*/ 61 h 341"/>
              <a:gd name="T46" fmla="*/ 89 w 225"/>
              <a:gd name="T47" fmla="*/ 46 h 341"/>
              <a:gd name="T48" fmla="*/ 93 w 225"/>
              <a:gd name="T49" fmla="*/ 32 h 341"/>
              <a:gd name="T50" fmla="*/ 97 w 225"/>
              <a:gd name="T51" fmla="*/ 21 h 341"/>
              <a:gd name="T52" fmla="*/ 100 w 225"/>
              <a:gd name="T53" fmla="*/ 12 h 341"/>
              <a:gd name="T54" fmla="*/ 104 w 225"/>
              <a:gd name="T55" fmla="*/ 6 h 341"/>
              <a:gd name="T56" fmla="*/ 108 w 225"/>
              <a:gd name="T57" fmla="*/ 1 h 341"/>
              <a:gd name="T58" fmla="*/ 112 w 225"/>
              <a:gd name="T59" fmla="*/ 0 h 341"/>
              <a:gd name="T60" fmla="*/ 115 w 225"/>
              <a:gd name="T61" fmla="*/ 1 h 341"/>
              <a:gd name="T62" fmla="*/ 119 w 225"/>
              <a:gd name="T63" fmla="*/ 6 h 341"/>
              <a:gd name="T64" fmla="*/ 123 w 225"/>
              <a:gd name="T65" fmla="*/ 12 h 341"/>
              <a:gd name="T66" fmla="*/ 127 w 225"/>
              <a:gd name="T67" fmla="*/ 21 h 341"/>
              <a:gd name="T68" fmla="*/ 130 w 225"/>
              <a:gd name="T69" fmla="*/ 32 h 341"/>
              <a:gd name="T70" fmla="*/ 134 w 225"/>
              <a:gd name="T71" fmla="*/ 46 h 341"/>
              <a:gd name="T72" fmla="*/ 138 w 225"/>
              <a:gd name="T73" fmla="*/ 61 h 341"/>
              <a:gd name="T74" fmla="*/ 142 w 225"/>
              <a:gd name="T75" fmla="*/ 78 h 341"/>
              <a:gd name="T76" fmla="*/ 145 w 225"/>
              <a:gd name="T77" fmla="*/ 95 h 341"/>
              <a:gd name="T78" fmla="*/ 149 w 225"/>
              <a:gd name="T79" fmla="*/ 113 h 341"/>
              <a:gd name="T80" fmla="*/ 153 w 225"/>
              <a:gd name="T81" fmla="*/ 132 h 341"/>
              <a:gd name="T82" fmla="*/ 157 w 225"/>
              <a:gd name="T83" fmla="*/ 151 h 341"/>
              <a:gd name="T84" fmla="*/ 160 w 225"/>
              <a:gd name="T85" fmla="*/ 169 h 341"/>
              <a:gd name="T86" fmla="*/ 164 w 225"/>
              <a:gd name="T87" fmla="*/ 188 h 341"/>
              <a:gd name="T88" fmla="*/ 168 w 225"/>
              <a:gd name="T89" fmla="*/ 205 h 341"/>
              <a:gd name="T90" fmla="*/ 172 w 225"/>
              <a:gd name="T91" fmla="*/ 221 h 341"/>
              <a:gd name="T92" fmla="*/ 175 w 225"/>
              <a:gd name="T93" fmla="*/ 237 h 341"/>
              <a:gd name="T94" fmla="*/ 179 w 225"/>
              <a:gd name="T95" fmla="*/ 252 h 341"/>
              <a:gd name="T96" fmla="*/ 183 w 225"/>
              <a:gd name="T97" fmla="*/ 265 h 341"/>
              <a:gd name="T98" fmla="*/ 187 w 225"/>
              <a:gd name="T99" fmla="*/ 277 h 341"/>
              <a:gd name="T100" fmla="*/ 190 w 225"/>
              <a:gd name="T101" fmla="*/ 288 h 341"/>
              <a:gd name="T102" fmla="*/ 194 w 225"/>
              <a:gd name="T103" fmla="*/ 298 h 341"/>
              <a:gd name="T104" fmla="*/ 198 w 225"/>
              <a:gd name="T105" fmla="*/ 306 h 341"/>
              <a:gd name="T106" fmla="*/ 202 w 225"/>
              <a:gd name="T107" fmla="*/ 314 h 341"/>
              <a:gd name="T108" fmla="*/ 205 w 225"/>
              <a:gd name="T109" fmla="*/ 320 h 341"/>
              <a:gd name="T110" fmla="*/ 209 w 225"/>
              <a:gd name="T111" fmla="*/ 326 h 341"/>
              <a:gd name="T112" fmla="*/ 213 w 225"/>
              <a:gd name="T113" fmla="*/ 330 h 341"/>
              <a:gd name="T114" fmla="*/ 217 w 225"/>
              <a:gd name="T115" fmla="*/ 334 h 341"/>
              <a:gd name="T116" fmla="*/ 220 w 225"/>
              <a:gd name="T117" fmla="*/ 338 h 341"/>
              <a:gd name="T118" fmla="*/ 224 w 225"/>
              <a:gd name="T119" fmla="*/ 3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5" h="341">
                <a:moveTo>
                  <a:pt x="0" y="340"/>
                </a:moveTo>
                <a:lnTo>
                  <a:pt x="1" y="339"/>
                </a:lnTo>
                <a:lnTo>
                  <a:pt x="1" y="339"/>
                </a:lnTo>
                <a:lnTo>
                  <a:pt x="2" y="338"/>
                </a:lnTo>
                <a:lnTo>
                  <a:pt x="3" y="338"/>
                </a:lnTo>
                <a:lnTo>
                  <a:pt x="4" y="337"/>
                </a:lnTo>
                <a:lnTo>
                  <a:pt x="5" y="336"/>
                </a:lnTo>
                <a:lnTo>
                  <a:pt x="5" y="336"/>
                </a:lnTo>
                <a:lnTo>
                  <a:pt x="6" y="335"/>
                </a:lnTo>
                <a:lnTo>
                  <a:pt x="7" y="334"/>
                </a:lnTo>
                <a:lnTo>
                  <a:pt x="8" y="333"/>
                </a:lnTo>
                <a:lnTo>
                  <a:pt x="8" y="333"/>
                </a:lnTo>
                <a:lnTo>
                  <a:pt x="9" y="332"/>
                </a:lnTo>
                <a:lnTo>
                  <a:pt x="10" y="331"/>
                </a:lnTo>
                <a:lnTo>
                  <a:pt x="10" y="330"/>
                </a:lnTo>
                <a:lnTo>
                  <a:pt x="11" y="329"/>
                </a:lnTo>
                <a:lnTo>
                  <a:pt x="12" y="328"/>
                </a:lnTo>
                <a:lnTo>
                  <a:pt x="13" y="328"/>
                </a:lnTo>
                <a:lnTo>
                  <a:pt x="14" y="327"/>
                </a:lnTo>
                <a:lnTo>
                  <a:pt x="14" y="326"/>
                </a:lnTo>
                <a:lnTo>
                  <a:pt x="15" y="325"/>
                </a:lnTo>
                <a:lnTo>
                  <a:pt x="16" y="324"/>
                </a:lnTo>
                <a:lnTo>
                  <a:pt x="16" y="322"/>
                </a:lnTo>
                <a:lnTo>
                  <a:pt x="17" y="321"/>
                </a:lnTo>
                <a:lnTo>
                  <a:pt x="18" y="320"/>
                </a:lnTo>
                <a:lnTo>
                  <a:pt x="19" y="319"/>
                </a:lnTo>
                <a:lnTo>
                  <a:pt x="20" y="318"/>
                </a:lnTo>
                <a:lnTo>
                  <a:pt x="20" y="316"/>
                </a:lnTo>
                <a:lnTo>
                  <a:pt x="21" y="315"/>
                </a:lnTo>
                <a:lnTo>
                  <a:pt x="22" y="314"/>
                </a:lnTo>
                <a:lnTo>
                  <a:pt x="23" y="312"/>
                </a:lnTo>
                <a:lnTo>
                  <a:pt x="23" y="311"/>
                </a:lnTo>
                <a:lnTo>
                  <a:pt x="24" y="309"/>
                </a:lnTo>
                <a:lnTo>
                  <a:pt x="25" y="308"/>
                </a:lnTo>
                <a:lnTo>
                  <a:pt x="25" y="306"/>
                </a:lnTo>
                <a:lnTo>
                  <a:pt x="26" y="305"/>
                </a:lnTo>
                <a:lnTo>
                  <a:pt x="27" y="303"/>
                </a:lnTo>
                <a:lnTo>
                  <a:pt x="28" y="301"/>
                </a:lnTo>
                <a:lnTo>
                  <a:pt x="29" y="300"/>
                </a:lnTo>
                <a:lnTo>
                  <a:pt x="29" y="298"/>
                </a:lnTo>
                <a:lnTo>
                  <a:pt x="30" y="296"/>
                </a:lnTo>
                <a:lnTo>
                  <a:pt x="31" y="294"/>
                </a:lnTo>
                <a:lnTo>
                  <a:pt x="31" y="292"/>
                </a:lnTo>
                <a:lnTo>
                  <a:pt x="32" y="290"/>
                </a:lnTo>
                <a:lnTo>
                  <a:pt x="33" y="288"/>
                </a:lnTo>
                <a:lnTo>
                  <a:pt x="34" y="286"/>
                </a:lnTo>
                <a:lnTo>
                  <a:pt x="34" y="284"/>
                </a:lnTo>
                <a:lnTo>
                  <a:pt x="35" y="282"/>
                </a:lnTo>
                <a:lnTo>
                  <a:pt x="36" y="279"/>
                </a:lnTo>
                <a:lnTo>
                  <a:pt x="37" y="277"/>
                </a:lnTo>
                <a:lnTo>
                  <a:pt x="38" y="275"/>
                </a:lnTo>
                <a:lnTo>
                  <a:pt x="38" y="272"/>
                </a:lnTo>
                <a:lnTo>
                  <a:pt x="39" y="270"/>
                </a:lnTo>
                <a:lnTo>
                  <a:pt x="40" y="268"/>
                </a:lnTo>
                <a:lnTo>
                  <a:pt x="40" y="265"/>
                </a:lnTo>
                <a:lnTo>
                  <a:pt x="41" y="263"/>
                </a:lnTo>
                <a:lnTo>
                  <a:pt x="42" y="260"/>
                </a:lnTo>
                <a:lnTo>
                  <a:pt x="43" y="257"/>
                </a:lnTo>
                <a:lnTo>
                  <a:pt x="43" y="254"/>
                </a:lnTo>
                <a:lnTo>
                  <a:pt x="44" y="252"/>
                </a:lnTo>
                <a:lnTo>
                  <a:pt x="45" y="249"/>
                </a:lnTo>
                <a:lnTo>
                  <a:pt x="46" y="246"/>
                </a:lnTo>
                <a:lnTo>
                  <a:pt x="46" y="243"/>
                </a:lnTo>
                <a:lnTo>
                  <a:pt x="47" y="240"/>
                </a:lnTo>
                <a:lnTo>
                  <a:pt x="48" y="237"/>
                </a:lnTo>
                <a:lnTo>
                  <a:pt x="49" y="234"/>
                </a:lnTo>
                <a:lnTo>
                  <a:pt x="49" y="231"/>
                </a:lnTo>
                <a:lnTo>
                  <a:pt x="50" y="228"/>
                </a:lnTo>
                <a:lnTo>
                  <a:pt x="51" y="225"/>
                </a:lnTo>
                <a:lnTo>
                  <a:pt x="52" y="221"/>
                </a:lnTo>
                <a:lnTo>
                  <a:pt x="52" y="218"/>
                </a:lnTo>
                <a:lnTo>
                  <a:pt x="53" y="215"/>
                </a:lnTo>
                <a:lnTo>
                  <a:pt x="54" y="212"/>
                </a:lnTo>
                <a:lnTo>
                  <a:pt x="55" y="208"/>
                </a:lnTo>
                <a:lnTo>
                  <a:pt x="55" y="205"/>
                </a:lnTo>
                <a:lnTo>
                  <a:pt x="56" y="201"/>
                </a:lnTo>
                <a:lnTo>
                  <a:pt x="57" y="198"/>
                </a:lnTo>
                <a:lnTo>
                  <a:pt x="58" y="195"/>
                </a:lnTo>
                <a:lnTo>
                  <a:pt x="58" y="191"/>
                </a:lnTo>
                <a:lnTo>
                  <a:pt x="59" y="188"/>
                </a:lnTo>
                <a:lnTo>
                  <a:pt x="60" y="184"/>
                </a:lnTo>
                <a:lnTo>
                  <a:pt x="61" y="180"/>
                </a:lnTo>
                <a:lnTo>
                  <a:pt x="62" y="177"/>
                </a:lnTo>
                <a:lnTo>
                  <a:pt x="62" y="173"/>
                </a:lnTo>
                <a:lnTo>
                  <a:pt x="63" y="169"/>
                </a:lnTo>
                <a:lnTo>
                  <a:pt x="64" y="166"/>
                </a:lnTo>
                <a:lnTo>
                  <a:pt x="64" y="162"/>
                </a:lnTo>
                <a:lnTo>
                  <a:pt x="65" y="158"/>
                </a:lnTo>
                <a:lnTo>
                  <a:pt x="66" y="155"/>
                </a:lnTo>
                <a:lnTo>
                  <a:pt x="67" y="151"/>
                </a:lnTo>
                <a:lnTo>
                  <a:pt x="67" y="147"/>
                </a:lnTo>
                <a:lnTo>
                  <a:pt x="68" y="143"/>
                </a:lnTo>
                <a:lnTo>
                  <a:pt x="69" y="140"/>
                </a:lnTo>
                <a:lnTo>
                  <a:pt x="70" y="136"/>
                </a:lnTo>
                <a:lnTo>
                  <a:pt x="70" y="132"/>
                </a:lnTo>
                <a:lnTo>
                  <a:pt x="71" y="128"/>
                </a:lnTo>
                <a:lnTo>
                  <a:pt x="72" y="124"/>
                </a:lnTo>
                <a:lnTo>
                  <a:pt x="73" y="121"/>
                </a:lnTo>
                <a:lnTo>
                  <a:pt x="73" y="117"/>
                </a:lnTo>
                <a:lnTo>
                  <a:pt x="74" y="113"/>
                </a:lnTo>
                <a:lnTo>
                  <a:pt x="75" y="110"/>
                </a:lnTo>
                <a:lnTo>
                  <a:pt x="76" y="106"/>
                </a:lnTo>
                <a:lnTo>
                  <a:pt x="76" y="102"/>
                </a:lnTo>
                <a:lnTo>
                  <a:pt x="77" y="99"/>
                </a:lnTo>
                <a:lnTo>
                  <a:pt x="78" y="95"/>
                </a:lnTo>
                <a:lnTo>
                  <a:pt x="79" y="92"/>
                </a:lnTo>
                <a:lnTo>
                  <a:pt x="79" y="88"/>
                </a:lnTo>
                <a:lnTo>
                  <a:pt x="80" y="85"/>
                </a:lnTo>
                <a:lnTo>
                  <a:pt x="81" y="81"/>
                </a:lnTo>
                <a:lnTo>
                  <a:pt x="82" y="78"/>
                </a:lnTo>
                <a:lnTo>
                  <a:pt x="82" y="74"/>
                </a:lnTo>
                <a:lnTo>
                  <a:pt x="83" y="71"/>
                </a:lnTo>
                <a:lnTo>
                  <a:pt x="84" y="68"/>
                </a:lnTo>
                <a:lnTo>
                  <a:pt x="85" y="64"/>
                </a:lnTo>
                <a:lnTo>
                  <a:pt x="85" y="61"/>
                </a:lnTo>
                <a:lnTo>
                  <a:pt x="86" y="58"/>
                </a:lnTo>
                <a:lnTo>
                  <a:pt x="87" y="55"/>
                </a:lnTo>
                <a:lnTo>
                  <a:pt x="88" y="52"/>
                </a:lnTo>
                <a:lnTo>
                  <a:pt x="88" y="49"/>
                </a:lnTo>
                <a:lnTo>
                  <a:pt x="89" y="46"/>
                </a:lnTo>
                <a:lnTo>
                  <a:pt x="90" y="43"/>
                </a:lnTo>
                <a:lnTo>
                  <a:pt x="91" y="40"/>
                </a:lnTo>
                <a:lnTo>
                  <a:pt x="91" y="38"/>
                </a:lnTo>
                <a:lnTo>
                  <a:pt x="92" y="35"/>
                </a:lnTo>
                <a:lnTo>
                  <a:pt x="93" y="32"/>
                </a:lnTo>
                <a:lnTo>
                  <a:pt x="94" y="30"/>
                </a:lnTo>
                <a:lnTo>
                  <a:pt x="94" y="28"/>
                </a:lnTo>
                <a:lnTo>
                  <a:pt x="95" y="26"/>
                </a:lnTo>
                <a:lnTo>
                  <a:pt x="96" y="23"/>
                </a:lnTo>
                <a:lnTo>
                  <a:pt x="97" y="21"/>
                </a:lnTo>
                <a:lnTo>
                  <a:pt x="97" y="19"/>
                </a:lnTo>
                <a:lnTo>
                  <a:pt x="98" y="17"/>
                </a:lnTo>
                <a:lnTo>
                  <a:pt x="99" y="16"/>
                </a:lnTo>
                <a:lnTo>
                  <a:pt x="100" y="14"/>
                </a:lnTo>
                <a:lnTo>
                  <a:pt x="100" y="12"/>
                </a:lnTo>
                <a:lnTo>
                  <a:pt x="101" y="11"/>
                </a:lnTo>
                <a:lnTo>
                  <a:pt x="102" y="9"/>
                </a:lnTo>
                <a:lnTo>
                  <a:pt x="103" y="8"/>
                </a:lnTo>
                <a:lnTo>
                  <a:pt x="103" y="7"/>
                </a:lnTo>
                <a:lnTo>
                  <a:pt x="104" y="6"/>
                </a:lnTo>
                <a:lnTo>
                  <a:pt x="105" y="4"/>
                </a:lnTo>
                <a:lnTo>
                  <a:pt x="106" y="3"/>
                </a:lnTo>
                <a:lnTo>
                  <a:pt x="106" y="3"/>
                </a:lnTo>
                <a:lnTo>
                  <a:pt x="107" y="2"/>
                </a:lnTo>
                <a:lnTo>
                  <a:pt x="108" y="1"/>
                </a:lnTo>
                <a:lnTo>
                  <a:pt x="109" y="1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2" y="0"/>
                </a:lnTo>
                <a:lnTo>
                  <a:pt x="112" y="0"/>
                </a:lnTo>
                <a:lnTo>
                  <a:pt x="113" y="0"/>
                </a:lnTo>
                <a:lnTo>
                  <a:pt x="114" y="0"/>
                </a:lnTo>
                <a:lnTo>
                  <a:pt x="115" y="1"/>
                </a:lnTo>
                <a:lnTo>
                  <a:pt x="115" y="1"/>
                </a:lnTo>
                <a:lnTo>
                  <a:pt x="116" y="2"/>
                </a:lnTo>
                <a:lnTo>
                  <a:pt x="117" y="3"/>
                </a:lnTo>
                <a:lnTo>
                  <a:pt x="118" y="3"/>
                </a:lnTo>
                <a:lnTo>
                  <a:pt x="118" y="4"/>
                </a:lnTo>
                <a:lnTo>
                  <a:pt x="119" y="6"/>
                </a:lnTo>
                <a:lnTo>
                  <a:pt x="120" y="7"/>
                </a:lnTo>
                <a:lnTo>
                  <a:pt x="121" y="8"/>
                </a:lnTo>
                <a:lnTo>
                  <a:pt x="121" y="9"/>
                </a:lnTo>
                <a:lnTo>
                  <a:pt x="122" y="11"/>
                </a:lnTo>
                <a:lnTo>
                  <a:pt x="123" y="12"/>
                </a:lnTo>
                <a:lnTo>
                  <a:pt x="124" y="14"/>
                </a:lnTo>
                <a:lnTo>
                  <a:pt x="124" y="16"/>
                </a:lnTo>
                <a:lnTo>
                  <a:pt x="125" y="17"/>
                </a:lnTo>
                <a:lnTo>
                  <a:pt x="126" y="19"/>
                </a:lnTo>
                <a:lnTo>
                  <a:pt x="127" y="21"/>
                </a:lnTo>
                <a:lnTo>
                  <a:pt x="127" y="23"/>
                </a:lnTo>
                <a:lnTo>
                  <a:pt x="128" y="26"/>
                </a:lnTo>
                <a:lnTo>
                  <a:pt x="129" y="28"/>
                </a:lnTo>
                <a:lnTo>
                  <a:pt x="130" y="30"/>
                </a:lnTo>
                <a:lnTo>
                  <a:pt x="130" y="32"/>
                </a:lnTo>
                <a:lnTo>
                  <a:pt x="131" y="35"/>
                </a:lnTo>
                <a:lnTo>
                  <a:pt x="132" y="38"/>
                </a:lnTo>
                <a:lnTo>
                  <a:pt x="133" y="40"/>
                </a:lnTo>
                <a:lnTo>
                  <a:pt x="133" y="43"/>
                </a:lnTo>
                <a:lnTo>
                  <a:pt x="134" y="46"/>
                </a:lnTo>
                <a:lnTo>
                  <a:pt x="135" y="49"/>
                </a:lnTo>
                <a:lnTo>
                  <a:pt x="136" y="52"/>
                </a:lnTo>
                <a:lnTo>
                  <a:pt x="136" y="55"/>
                </a:lnTo>
                <a:lnTo>
                  <a:pt x="137" y="58"/>
                </a:lnTo>
                <a:lnTo>
                  <a:pt x="138" y="61"/>
                </a:lnTo>
                <a:lnTo>
                  <a:pt x="139" y="64"/>
                </a:lnTo>
                <a:lnTo>
                  <a:pt x="139" y="68"/>
                </a:lnTo>
                <a:lnTo>
                  <a:pt x="140" y="71"/>
                </a:lnTo>
                <a:lnTo>
                  <a:pt x="141" y="74"/>
                </a:lnTo>
                <a:lnTo>
                  <a:pt x="142" y="78"/>
                </a:lnTo>
                <a:lnTo>
                  <a:pt x="142" y="81"/>
                </a:lnTo>
                <a:lnTo>
                  <a:pt x="143" y="85"/>
                </a:lnTo>
                <a:lnTo>
                  <a:pt x="144" y="88"/>
                </a:lnTo>
                <a:lnTo>
                  <a:pt x="145" y="92"/>
                </a:lnTo>
                <a:lnTo>
                  <a:pt x="145" y="95"/>
                </a:lnTo>
                <a:lnTo>
                  <a:pt x="146" y="99"/>
                </a:lnTo>
                <a:lnTo>
                  <a:pt x="147" y="102"/>
                </a:lnTo>
                <a:lnTo>
                  <a:pt x="148" y="106"/>
                </a:lnTo>
                <a:lnTo>
                  <a:pt x="148" y="110"/>
                </a:lnTo>
                <a:lnTo>
                  <a:pt x="149" y="113"/>
                </a:lnTo>
                <a:lnTo>
                  <a:pt x="150" y="117"/>
                </a:lnTo>
                <a:lnTo>
                  <a:pt x="151" y="121"/>
                </a:lnTo>
                <a:lnTo>
                  <a:pt x="151" y="124"/>
                </a:lnTo>
                <a:lnTo>
                  <a:pt x="152" y="128"/>
                </a:lnTo>
                <a:lnTo>
                  <a:pt x="153" y="132"/>
                </a:lnTo>
                <a:lnTo>
                  <a:pt x="154" y="136"/>
                </a:lnTo>
                <a:lnTo>
                  <a:pt x="154" y="140"/>
                </a:lnTo>
                <a:lnTo>
                  <a:pt x="155" y="143"/>
                </a:lnTo>
                <a:lnTo>
                  <a:pt x="156" y="147"/>
                </a:lnTo>
                <a:lnTo>
                  <a:pt x="157" y="151"/>
                </a:lnTo>
                <a:lnTo>
                  <a:pt x="157" y="155"/>
                </a:lnTo>
                <a:lnTo>
                  <a:pt x="158" y="158"/>
                </a:lnTo>
                <a:lnTo>
                  <a:pt x="159" y="162"/>
                </a:lnTo>
                <a:lnTo>
                  <a:pt x="160" y="166"/>
                </a:lnTo>
                <a:lnTo>
                  <a:pt x="160" y="169"/>
                </a:lnTo>
                <a:lnTo>
                  <a:pt x="161" y="173"/>
                </a:lnTo>
                <a:lnTo>
                  <a:pt x="162" y="177"/>
                </a:lnTo>
                <a:lnTo>
                  <a:pt x="163" y="180"/>
                </a:lnTo>
                <a:lnTo>
                  <a:pt x="163" y="184"/>
                </a:lnTo>
                <a:lnTo>
                  <a:pt x="164" y="188"/>
                </a:lnTo>
                <a:lnTo>
                  <a:pt x="165" y="191"/>
                </a:lnTo>
                <a:lnTo>
                  <a:pt x="166" y="195"/>
                </a:lnTo>
                <a:lnTo>
                  <a:pt x="166" y="198"/>
                </a:lnTo>
                <a:lnTo>
                  <a:pt x="167" y="201"/>
                </a:lnTo>
                <a:lnTo>
                  <a:pt x="168" y="205"/>
                </a:lnTo>
                <a:lnTo>
                  <a:pt x="169" y="208"/>
                </a:lnTo>
                <a:lnTo>
                  <a:pt x="169" y="212"/>
                </a:lnTo>
                <a:lnTo>
                  <a:pt x="170" y="215"/>
                </a:lnTo>
                <a:lnTo>
                  <a:pt x="171" y="218"/>
                </a:lnTo>
                <a:lnTo>
                  <a:pt x="172" y="221"/>
                </a:lnTo>
                <a:lnTo>
                  <a:pt x="172" y="225"/>
                </a:lnTo>
                <a:lnTo>
                  <a:pt x="173" y="228"/>
                </a:lnTo>
                <a:lnTo>
                  <a:pt x="174" y="231"/>
                </a:lnTo>
                <a:lnTo>
                  <a:pt x="175" y="234"/>
                </a:lnTo>
                <a:lnTo>
                  <a:pt x="175" y="237"/>
                </a:lnTo>
                <a:lnTo>
                  <a:pt x="176" y="240"/>
                </a:lnTo>
                <a:lnTo>
                  <a:pt x="177" y="243"/>
                </a:lnTo>
                <a:lnTo>
                  <a:pt x="178" y="246"/>
                </a:lnTo>
                <a:lnTo>
                  <a:pt x="178" y="249"/>
                </a:lnTo>
                <a:lnTo>
                  <a:pt x="179" y="252"/>
                </a:lnTo>
                <a:lnTo>
                  <a:pt x="180" y="254"/>
                </a:lnTo>
                <a:lnTo>
                  <a:pt x="181" y="257"/>
                </a:lnTo>
                <a:lnTo>
                  <a:pt x="181" y="260"/>
                </a:lnTo>
                <a:lnTo>
                  <a:pt x="182" y="263"/>
                </a:lnTo>
                <a:lnTo>
                  <a:pt x="183" y="265"/>
                </a:lnTo>
                <a:lnTo>
                  <a:pt x="184" y="268"/>
                </a:lnTo>
                <a:lnTo>
                  <a:pt x="184" y="270"/>
                </a:lnTo>
                <a:lnTo>
                  <a:pt x="185" y="272"/>
                </a:lnTo>
                <a:lnTo>
                  <a:pt x="186" y="275"/>
                </a:lnTo>
                <a:lnTo>
                  <a:pt x="187" y="277"/>
                </a:lnTo>
                <a:lnTo>
                  <a:pt x="187" y="279"/>
                </a:lnTo>
                <a:lnTo>
                  <a:pt x="188" y="282"/>
                </a:lnTo>
                <a:lnTo>
                  <a:pt x="189" y="284"/>
                </a:lnTo>
                <a:lnTo>
                  <a:pt x="190" y="286"/>
                </a:lnTo>
                <a:lnTo>
                  <a:pt x="190" y="288"/>
                </a:lnTo>
                <a:lnTo>
                  <a:pt x="191" y="290"/>
                </a:lnTo>
                <a:lnTo>
                  <a:pt x="192" y="292"/>
                </a:lnTo>
                <a:lnTo>
                  <a:pt x="193" y="294"/>
                </a:lnTo>
                <a:lnTo>
                  <a:pt x="193" y="296"/>
                </a:lnTo>
                <a:lnTo>
                  <a:pt x="194" y="298"/>
                </a:lnTo>
                <a:lnTo>
                  <a:pt x="195" y="300"/>
                </a:lnTo>
                <a:lnTo>
                  <a:pt x="196" y="301"/>
                </a:lnTo>
                <a:lnTo>
                  <a:pt x="196" y="303"/>
                </a:lnTo>
                <a:lnTo>
                  <a:pt x="197" y="305"/>
                </a:lnTo>
                <a:lnTo>
                  <a:pt x="198" y="306"/>
                </a:lnTo>
                <a:lnTo>
                  <a:pt x="199" y="308"/>
                </a:lnTo>
                <a:lnTo>
                  <a:pt x="199" y="309"/>
                </a:lnTo>
                <a:lnTo>
                  <a:pt x="200" y="311"/>
                </a:lnTo>
                <a:lnTo>
                  <a:pt x="201" y="312"/>
                </a:lnTo>
                <a:lnTo>
                  <a:pt x="202" y="314"/>
                </a:lnTo>
                <a:lnTo>
                  <a:pt x="202" y="315"/>
                </a:lnTo>
                <a:lnTo>
                  <a:pt x="203" y="316"/>
                </a:lnTo>
                <a:lnTo>
                  <a:pt x="204" y="318"/>
                </a:lnTo>
                <a:lnTo>
                  <a:pt x="205" y="319"/>
                </a:lnTo>
                <a:lnTo>
                  <a:pt x="205" y="320"/>
                </a:lnTo>
                <a:lnTo>
                  <a:pt x="206" y="321"/>
                </a:lnTo>
                <a:lnTo>
                  <a:pt x="207" y="322"/>
                </a:lnTo>
                <a:lnTo>
                  <a:pt x="208" y="324"/>
                </a:lnTo>
                <a:lnTo>
                  <a:pt x="208" y="325"/>
                </a:lnTo>
                <a:lnTo>
                  <a:pt x="209" y="326"/>
                </a:lnTo>
                <a:lnTo>
                  <a:pt x="210" y="327"/>
                </a:lnTo>
                <a:lnTo>
                  <a:pt x="211" y="328"/>
                </a:lnTo>
                <a:lnTo>
                  <a:pt x="211" y="328"/>
                </a:lnTo>
                <a:lnTo>
                  <a:pt x="212" y="329"/>
                </a:lnTo>
                <a:lnTo>
                  <a:pt x="213" y="330"/>
                </a:lnTo>
                <a:lnTo>
                  <a:pt x="214" y="331"/>
                </a:lnTo>
                <a:lnTo>
                  <a:pt x="214" y="332"/>
                </a:lnTo>
                <a:lnTo>
                  <a:pt x="215" y="333"/>
                </a:lnTo>
                <a:lnTo>
                  <a:pt x="216" y="333"/>
                </a:lnTo>
                <a:lnTo>
                  <a:pt x="217" y="334"/>
                </a:lnTo>
                <a:lnTo>
                  <a:pt x="217" y="335"/>
                </a:lnTo>
                <a:lnTo>
                  <a:pt x="218" y="336"/>
                </a:lnTo>
                <a:lnTo>
                  <a:pt x="219" y="336"/>
                </a:lnTo>
                <a:lnTo>
                  <a:pt x="220" y="337"/>
                </a:lnTo>
                <a:lnTo>
                  <a:pt x="220" y="338"/>
                </a:lnTo>
                <a:lnTo>
                  <a:pt x="221" y="338"/>
                </a:lnTo>
                <a:lnTo>
                  <a:pt x="222" y="339"/>
                </a:lnTo>
                <a:lnTo>
                  <a:pt x="223" y="339"/>
                </a:lnTo>
                <a:lnTo>
                  <a:pt x="223" y="340"/>
                </a:lnTo>
                <a:lnTo>
                  <a:pt x="224" y="34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/>
          <a:lstStyle/>
          <a:p>
            <a:pPr defTabSz="816397"/>
            <a:endParaRPr kumimoji="1" lang="fr-FR">
              <a:solidFill>
                <a:srgbClr val="FFFFFF"/>
              </a:solidFill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347682" y="3507599"/>
            <a:ext cx="269757" cy="405336"/>
          </a:xfrm>
          <a:custGeom>
            <a:avLst/>
            <a:gdLst>
              <a:gd name="T0" fmla="*/ 3 w 225"/>
              <a:gd name="T1" fmla="*/ 338 h 341"/>
              <a:gd name="T2" fmla="*/ 7 w 225"/>
              <a:gd name="T3" fmla="*/ 334 h 341"/>
              <a:gd name="T4" fmla="*/ 10 w 225"/>
              <a:gd name="T5" fmla="*/ 330 h 341"/>
              <a:gd name="T6" fmla="*/ 14 w 225"/>
              <a:gd name="T7" fmla="*/ 326 h 341"/>
              <a:gd name="T8" fmla="*/ 18 w 225"/>
              <a:gd name="T9" fmla="*/ 320 h 341"/>
              <a:gd name="T10" fmla="*/ 22 w 225"/>
              <a:gd name="T11" fmla="*/ 314 h 341"/>
              <a:gd name="T12" fmla="*/ 25 w 225"/>
              <a:gd name="T13" fmla="*/ 306 h 341"/>
              <a:gd name="T14" fmla="*/ 29 w 225"/>
              <a:gd name="T15" fmla="*/ 298 h 341"/>
              <a:gd name="T16" fmla="*/ 33 w 225"/>
              <a:gd name="T17" fmla="*/ 288 h 341"/>
              <a:gd name="T18" fmla="*/ 37 w 225"/>
              <a:gd name="T19" fmla="*/ 277 h 341"/>
              <a:gd name="T20" fmla="*/ 40 w 225"/>
              <a:gd name="T21" fmla="*/ 265 h 341"/>
              <a:gd name="T22" fmla="*/ 44 w 225"/>
              <a:gd name="T23" fmla="*/ 252 h 341"/>
              <a:gd name="T24" fmla="*/ 48 w 225"/>
              <a:gd name="T25" fmla="*/ 237 h 341"/>
              <a:gd name="T26" fmla="*/ 52 w 225"/>
              <a:gd name="T27" fmla="*/ 221 h 341"/>
              <a:gd name="T28" fmla="*/ 55 w 225"/>
              <a:gd name="T29" fmla="*/ 205 h 341"/>
              <a:gd name="T30" fmla="*/ 59 w 225"/>
              <a:gd name="T31" fmla="*/ 188 h 341"/>
              <a:gd name="T32" fmla="*/ 63 w 225"/>
              <a:gd name="T33" fmla="*/ 169 h 341"/>
              <a:gd name="T34" fmla="*/ 67 w 225"/>
              <a:gd name="T35" fmla="*/ 151 h 341"/>
              <a:gd name="T36" fmla="*/ 70 w 225"/>
              <a:gd name="T37" fmla="*/ 132 h 341"/>
              <a:gd name="T38" fmla="*/ 74 w 225"/>
              <a:gd name="T39" fmla="*/ 113 h 341"/>
              <a:gd name="T40" fmla="*/ 78 w 225"/>
              <a:gd name="T41" fmla="*/ 95 h 341"/>
              <a:gd name="T42" fmla="*/ 82 w 225"/>
              <a:gd name="T43" fmla="*/ 78 h 341"/>
              <a:gd name="T44" fmla="*/ 85 w 225"/>
              <a:gd name="T45" fmla="*/ 61 h 341"/>
              <a:gd name="T46" fmla="*/ 89 w 225"/>
              <a:gd name="T47" fmla="*/ 46 h 341"/>
              <a:gd name="T48" fmla="*/ 93 w 225"/>
              <a:gd name="T49" fmla="*/ 32 h 341"/>
              <a:gd name="T50" fmla="*/ 97 w 225"/>
              <a:gd name="T51" fmla="*/ 21 h 341"/>
              <a:gd name="T52" fmla="*/ 100 w 225"/>
              <a:gd name="T53" fmla="*/ 12 h 341"/>
              <a:gd name="T54" fmla="*/ 104 w 225"/>
              <a:gd name="T55" fmla="*/ 6 h 341"/>
              <a:gd name="T56" fmla="*/ 108 w 225"/>
              <a:gd name="T57" fmla="*/ 1 h 341"/>
              <a:gd name="T58" fmla="*/ 112 w 225"/>
              <a:gd name="T59" fmla="*/ 0 h 341"/>
              <a:gd name="T60" fmla="*/ 115 w 225"/>
              <a:gd name="T61" fmla="*/ 1 h 341"/>
              <a:gd name="T62" fmla="*/ 119 w 225"/>
              <a:gd name="T63" fmla="*/ 6 h 341"/>
              <a:gd name="T64" fmla="*/ 123 w 225"/>
              <a:gd name="T65" fmla="*/ 12 h 341"/>
              <a:gd name="T66" fmla="*/ 127 w 225"/>
              <a:gd name="T67" fmla="*/ 21 h 341"/>
              <a:gd name="T68" fmla="*/ 130 w 225"/>
              <a:gd name="T69" fmla="*/ 32 h 341"/>
              <a:gd name="T70" fmla="*/ 134 w 225"/>
              <a:gd name="T71" fmla="*/ 46 h 341"/>
              <a:gd name="T72" fmla="*/ 138 w 225"/>
              <a:gd name="T73" fmla="*/ 61 h 341"/>
              <a:gd name="T74" fmla="*/ 142 w 225"/>
              <a:gd name="T75" fmla="*/ 78 h 341"/>
              <a:gd name="T76" fmla="*/ 145 w 225"/>
              <a:gd name="T77" fmla="*/ 95 h 341"/>
              <a:gd name="T78" fmla="*/ 149 w 225"/>
              <a:gd name="T79" fmla="*/ 113 h 341"/>
              <a:gd name="T80" fmla="*/ 153 w 225"/>
              <a:gd name="T81" fmla="*/ 132 h 341"/>
              <a:gd name="T82" fmla="*/ 157 w 225"/>
              <a:gd name="T83" fmla="*/ 151 h 341"/>
              <a:gd name="T84" fmla="*/ 160 w 225"/>
              <a:gd name="T85" fmla="*/ 169 h 341"/>
              <a:gd name="T86" fmla="*/ 164 w 225"/>
              <a:gd name="T87" fmla="*/ 188 h 341"/>
              <a:gd name="T88" fmla="*/ 168 w 225"/>
              <a:gd name="T89" fmla="*/ 205 h 341"/>
              <a:gd name="T90" fmla="*/ 172 w 225"/>
              <a:gd name="T91" fmla="*/ 221 h 341"/>
              <a:gd name="T92" fmla="*/ 175 w 225"/>
              <a:gd name="T93" fmla="*/ 237 h 341"/>
              <a:gd name="T94" fmla="*/ 179 w 225"/>
              <a:gd name="T95" fmla="*/ 252 h 341"/>
              <a:gd name="T96" fmla="*/ 183 w 225"/>
              <a:gd name="T97" fmla="*/ 265 h 341"/>
              <a:gd name="T98" fmla="*/ 187 w 225"/>
              <a:gd name="T99" fmla="*/ 277 h 341"/>
              <a:gd name="T100" fmla="*/ 190 w 225"/>
              <a:gd name="T101" fmla="*/ 288 h 341"/>
              <a:gd name="T102" fmla="*/ 194 w 225"/>
              <a:gd name="T103" fmla="*/ 298 h 341"/>
              <a:gd name="T104" fmla="*/ 198 w 225"/>
              <a:gd name="T105" fmla="*/ 306 h 341"/>
              <a:gd name="T106" fmla="*/ 202 w 225"/>
              <a:gd name="T107" fmla="*/ 314 h 341"/>
              <a:gd name="T108" fmla="*/ 205 w 225"/>
              <a:gd name="T109" fmla="*/ 320 h 341"/>
              <a:gd name="T110" fmla="*/ 209 w 225"/>
              <a:gd name="T111" fmla="*/ 326 h 341"/>
              <a:gd name="T112" fmla="*/ 213 w 225"/>
              <a:gd name="T113" fmla="*/ 330 h 341"/>
              <a:gd name="T114" fmla="*/ 217 w 225"/>
              <a:gd name="T115" fmla="*/ 334 h 341"/>
              <a:gd name="T116" fmla="*/ 220 w 225"/>
              <a:gd name="T117" fmla="*/ 338 h 341"/>
              <a:gd name="T118" fmla="*/ 224 w 225"/>
              <a:gd name="T119" fmla="*/ 3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5" h="341">
                <a:moveTo>
                  <a:pt x="0" y="340"/>
                </a:moveTo>
                <a:lnTo>
                  <a:pt x="1" y="339"/>
                </a:lnTo>
                <a:lnTo>
                  <a:pt x="1" y="339"/>
                </a:lnTo>
                <a:lnTo>
                  <a:pt x="2" y="338"/>
                </a:lnTo>
                <a:lnTo>
                  <a:pt x="3" y="338"/>
                </a:lnTo>
                <a:lnTo>
                  <a:pt x="4" y="337"/>
                </a:lnTo>
                <a:lnTo>
                  <a:pt x="5" y="336"/>
                </a:lnTo>
                <a:lnTo>
                  <a:pt x="5" y="336"/>
                </a:lnTo>
                <a:lnTo>
                  <a:pt x="6" y="335"/>
                </a:lnTo>
                <a:lnTo>
                  <a:pt x="7" y="334"/>
                </a:lnTo>
                <a:lnTo>
                  <a:pt x="8" y="333"/>
                </a:lnTo>
                <a:lnTo>
                  <a:pt x="8" y="333"/>
                </a:lnTo>
                <a:lnTo>
                  <a:pt x="9" y="332"/>
                </a:lnTo>
                <a:lnTo>
                  <a:pt x="10" y="331"/>
                </a:lnTo>
                <a:lnTo>
                  <a:pt x="10" y="330"/>
                </a:lnTo>
                <a:lnTo>
                  <a:pt x="11" y="329"/>
                </a:lnTo>
                <a:lnTo>
                  <a:pt x="12" y="328"/>
                </a:lnTo>
                <a:lnTo>
                  <a:pt x="13" y="328"/>
                </a:lnTo>
                <a:lnTo>
                  <a:pt x="14" y="327"/>
                </a:lnTo>
                <a:lnTo>
                  <a:pt x="14" y="326"/>
                </a:lnTo>
                <a:lnTo>
                  <a:pt x="15" y="325"/>
                </a:lnTo>
                <a:lnTo>
                  <a:pt x="16" y="324"/>
                </a:lnTo>
                <a:lnTo>
                  <a:pt x="16" y="322"/>
                </a:lnTo>
                <a:lnTo>
                  <a:pt x="17" y="321"/>
                </a:lnTo>
                <a:lnTo>
                  <a:pt x="18" y="320"/>
                </a:lnTo>
                <a:lnTo>
                  <a:pt x="19" y="319"/>
                </a:lnTo>
                <a:lnTo>
                  <a:pt x="20" y="318"/>
                </a:lnTo>
                <a:lnTo>
                  <a:pt x="20" y="316"/>
                </a:lnTo>
                <a:lnTo>
                  <a:pt x="21" y="315"/>
                </a:lnTo>
                <a:lnTo>
                  <a:pt x="22" y="314"/>
                </a:lnTo>
                <a:lnTo>
                  <a:pt x="23" y="312"/>
                </a:lnTo>
                <a:lnTo>
                  <a:pt x="23" y="311"/>
                </a:lnTo>
                <a:lnTo>
                  <a:pt x="24" y="309"/>
                </a:lnTo>
                <a:lnTo>
                  <a:pt x="25" y="308"/>
                </a:lnTo>
                <a:lnTo>
                  <a:pt x="25" y="306"/>
                </a:lnTo>
                <a:lnTo>
                  <a:pt x="26" y="305"/>
                </a:lnTo>
                <a:lnTo>
                  <a:pt x="27" y="303"/>
                </a:lnTo>
                <a:lnTo>
                  <a:pt x="28" y="301"/>
                </a:lnTo>
                <a:lnTo>
                  <a:pt x="29" y="300"/>
                </a:lnTo>
                <a:lnTo>
                  <a:pt x="29" y="298"/>
                </a:lnTo>
                <a:lnTo>
                  <a:pt x="30" y="296"/>
                </a:lnTo>
                <a:lnTo>
                  <a:pt x="31" y="294"/>
                </a:lnTo>
                <a:lnTo>
                  <a:pt x="31" y="292"/>
                </a:lnTo>
                <a:lnTo>
                  <a:pt x="32" y="290"/>
                </a:lnTo>
                <a:lnTo>
                  <a:pt x="33" y="288"/>
                </a:lnTo>
                <a:lnTo>
                  <a:pt x="34" y="286"/>
                </a:lnTo>
                <a:lnTo>
                  <a:pt x="34" y="284"/>
                </a:lnTo>
                <a:lnTo>
                  <a:pt x="35" y="282"/>
                </a:lnTo>
                <a:lnTo>
                  <a:pt x="36" y="279"/>
                </a:lnTo>
                <a:lnTo>
                  <a:pt x="37" y="277"/>
                </a:lnTo>
                <a:lnTo>
                  <a:pt x="38" y="275"/>
                </a:lnTo>
                <a:lnTo>
                  <a:pt x="38" y="272"/>
                </a:lnTo>
                <a:lnTo>
                  <a:pt x="39" y="270"/>
                </a:lnTo>
                <a:lnTo>
                  <a:pt x="40" y="268"/>
                </a:lnTo>
                <a:lnTo>
                  <a:pt x="40" y="265"/>
                </a:lnTo>
                <a:lnTo>
                  <a:pt x="41" y="263"/>
                </a:lnTo>
                <a:lnTo>
                  <a:pt x="42" y="260"/>
                </a:lnTo>
                <a:lnTo>
                  <a:pt x="43" y="257"/>
                </a:lnTo>
                <a:lnTo>
                  <a:pt x="43" y="254"/>
                </a:lnTo>
                <a:lnTo>
                  <a:pt x="44" y="252"/>
                </a:lnTo>
                <a:lnTo>
                  <a:pt x="45" y="249"/>
                </a:lnTo>
                <a:lnTo>
                  <a:pt x="46" y="246"/>
                </a:lnTo>
                <a:lnTo>
                  <a:pt x="46" y="243"/>
                </a:lnTo>
                <a:lnTo>
                  <a:pt x="47" y="240"/>
                </a:lnTo>
                <a:lnTo>
                  <a:pt x="48" y="237"/>
                </a:lnTo>
                <a:lnTo>
                  <a:pt x="49" y="234"/>
                </a:lnTo>
                <a:lnTo>
                  <a:pt x="49" y="231"/>
                </a:lnTo>
                <a:lnTo>
                  <a:pt x="50" y="228"/>
                </a:lnTo>
                <a:lnTo>
                  <a:pt x="51" y="225"/>
                </a:lnTo>
                <a:lnTo>
                  <a:pt x="52" y="221"/>
                </a:lnTo>
                <a:lnTo>
                  <a:pt x="52" y="218"/>
                </a:lnTo>
                <a:lnTo>
                  <a:pt x="53" y="215"/>
                </a:lnTo>
                <a:lnTo>
                  <a:pt x="54" y="212"/>
                </a:lnTo>
                <a:lnTo>
                  <a:pt x="55" y="208"/>
                </a:lnTo>
                <a:lnTo>
                  <a:pt x="55" y="205"/>
                </a:lnTo>
                <a:lnTo>
                  <a:pt x="56" y="201"/>
                </a:lnTo>
                <a:lnTo>
                  <a:pt x="57" y="198"/>
                </a:lnTo>
                <a:lnTo>
                  <a:pt x="58" y="195"/>
                </a:lnTo>
                <a:lnTo>
                  <a:pt x="58" y="191"/>
                </a:lnTo>
                <a:lnTo>
                  <a:pt x="59" y="188"/>
                </a:lnTo>
                <a:lnTo>
                  <a:pt x="60" y="184"/>
                </a:lnTo>
                <a:lnTo>
                  <a:pt x="61" y="180"/>
                </a:lnTo>
                <a:lnTo>
                  <a:pt x="62" y="177"/>
                </a:lnTo>
                <a:lnTo>
                  <a:pt x="62" y="173"/>
                </a:lnTo>
                <a:lnTo>
                  <a:pt x="63" y="169"/>
                </a:lnTo>
                <a:lnTo>
                  <a:pt x="64" y="166"/>
                </a:lnTo>
                <a:lnTo>
                  <a:pt x="64" y="162"/>
                </a:lnTo>
                <a:lnTo>
                  <a:pt x="65" y="158"/>
                </a:lnTo>
                <a:lnTo>
                  <a:pt x="66" y="155"/>
                </a:lnTo>
                <a:lnTo>
                  <a:pt x="67" y="151"/>
                </a:lnTo>
                <a:lnTo>
                  <a:pt x="67" y="147"/>
                </a:lnTo>
                <a:lnTo>
                  <a:pt x="68" y="143"/>
                </a:lnTo>
                <a:lnTo>
                  <a:pt x="69" y="140"/>
                </a:lnTo>
                <a:lnTo>
                  <a:pt x="70" y="136"/>
                </a:lnTo>
                <a:lnTo>
                  <a:pt x="70" y="132"/>
                </a:lnTo>
                <a:lnTo>
                  <a:pt x="71" y="128"/>
                </a:lnTo>
                <a:lnTo>
                  <a:pt x="72" y="124"/>
                </a:lnTo>
                <a:lnTo>
                  <a:pt x="73" y="121"/>
                </a:lnTo>
                <a:lnTo>
                  <a:pt x="73" y="117"/>
                </a:lnTo>
                <a:lnTo>
                  <a:pt x="74" y="113"/>
                </a:lnTo>
                <a:lnTo>
                  <a:pt x="75" y="110"/>
                </a:lnTo>
                <a:lnTo>
                  <a:pt x="76" y="106"/>
                </a:lnTo>
                <a:lnTo>
                  <a:pt x="76" y="102"/>
                </a:lnTo>
                <a:lnTo>
                  <a:pt x="77" y="99"/>
                </a:lnTo>
                <a:lnTo>
                  <a:pt x="78" y="95"/>
                </a:lnTo>
                <a:lnTo>
                  <a:pt x="79" y="92"/>
                </a:lnTo>
                <a:lnTo>
                  <a:pt x="79" y="88"/>
                </a:lnTo>
                <a:lnTo>
                  <a:pt x="80" y="85"/>
                </a:lnTo>
                <a:lnTo>
                  <a:pt x="81" y="81"/>
                </a:lnTo>
                <a:lnTo>
                  <a:pt x="82" y="78"/>
                </a:lnTo>
                <a:lnTo>
                  <a:pt x="82" y="74"/>
                </a:lnTo>
                <a:lnTo>
                  <a:pt x="83" y="71"/>
                </a:lnTo>
                <a:lnTo>
                  <a:pt x="84" y="68"/>
                </a:lnTo>
                <a:lnTo>
                  <a:pt x="85" y="64"/>
                </a:lnTo>
                <a:lnTo>
                  <a:pt x="85" y="61"/>
                </a:lnTo>
                <a:lnTo>
                  <a:pt x="86" y="58"/>
                </a:lnTo>
                <a:lnTo>
                  <a:pt x="87" y="55"/>
                </a:lnTo>
                <a:lnTo>
                  <a:pt x="88" y="52"/>
                </a:lnTo>
                <a:lnTo>
                  <a:pt x="88" y="49"/>
                </a:lnTo>
                <a:lnTo>
                  <a:pt x="89" y="46"/>
                </a:lnTo>
                <a:lnTo>
                  <a:pt x="90" y="43"/>
                </a:lnTo>
                <a:lnTo>
                  <a:pt x="91" y="40"/>
                </a:lnTo>
                <a:lnTo>
                  <a:pt x="91" y="38"/>
                </a:lnTo>
                <a:lnTo>
                  <a:pt x="92" y="35"/>
                </a:lnTo>
                <a:lnTo>
                  <a:pt x="93" y="32"/>
                </a:lnTo>
                <a:lnTo>
                  <a:pt x="94" y="30"/>
                </a:lnTo>
                <a:lnTo>
                  <a:pt x="94" y="28"/>
                </a:lnTo>
                <a:lnTo>
                  <a:pt x="95" y="26"/>
                </a:lnTo>
                <a:lnTo>
                  <a:pt x="96" y="23"/>
                </a:lnTo>
                <a:lnTo>
                  <a:pt x="97" y="21"/>
                </a:lnTo>
                <a:lnTo>
                  <a:pt x="97" y="19"/>
                </a:lnTo>
                <a:lnTo>
                  <a:pt x="98" y="17"/>
                </a:lnTo>
                <a:lnTo>
                  <a:pt x="99" y="16"/>
                </a:lnTo>
                <a:lnTo>
                  <a:pt x="100" y="14"/>
                </a:lnTo>
                <a:lnTo>
                  <a:pt x="100" y="12"/>
                </a:lnTo>
                <a:lnTo>
                  <a:pt x="101" y="11"/>
                </a:lnTo>
                <a:lnTo>
                  <a:pt x="102" y="9"/>
                </a:lnTo>
                <a:lnTo>
                  <a:pt x="103" y="8"/>
                </a:lnTo>
                <a:lnTo>
                  <a:pt x="103" y="7"/>
                </a:lnTo>
                <a:lnTo>
                  <a:pt x="104" y="6"/>
                </a:lnTo>
                <a:lnTo>
                  <a:pt x="105" y="4"/>
                </a:lnTo>
                <a:lnTo>
                  <a:pt x="106" y="3"/>
                </a:lnTo>
                <a:lnTo>
                  <a:pt x="106" y="3"/>
                </a:lnTo>
                <a:lnTo>
                  <a:pt x="107" y="2"/>
                </a:lnTo>
                <a:lnTo>
                  <a:pt x="108" y="1"/>
                </a:lnTo>
                <a:lnTo>
                  <a:pt x="109" y="1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2" y="0"/>
                </a:lnTo>
                <a:lnTo>
                  <a:pt x="112" y="0"/>
                </a:lnTo>
                <a:lnTo>
                  <a:pt x="113" y="0"/>
                </a:lnTo>
                <a:lnTo>
                  <a:pt x="114" y="0"/>
                </a:lnTo>
                <a:lnTo>
                  <a:pt x="115" y="1"/>
                </a:lnTo>
                <a:lnTo>
                  <a:pt x="115" y="1"/>
                </a:lnTo>
                <a:lnTo>
                  <a:pt x="116" y="2"/>
                </a:lnTo>
                <a:lnTo>
                  <a:pt x="117" y="3"/>
                </a:lnTo>
                <a:lnTo>
                  <a:pt x="118" y="3"/>
                </a:lnTo>
                <a:lnTo>
                  <a:pt x="118" y="4"/>
                </a:lnTo>
                <a:lnTo>
                  <a:pt x="119" y="6"/>
                </a:lnTo>
                <a:lnTo>
                  <a:pt x="120" y="7"/>
                </a:lnTo>
                <a:lnTo>
                  <a:pt x="121" y="8"/>
                </a:lnTo>
                <a:lnTo>
                  <a:pt x="121" y="9"/>
                </a:lnTo>
                <a:lnTo>
                  <a:pt x="122" y="11"/>
                </a:lnTo>
                <a:lnTo>
                  <a:pt x="123" y="12"/>
                </a:lnTo>
                <a:lnTo>
                  <a:pt x="124" y="14"/>
                </a:lnTo>
                <a:lnTo>
                  <a:pt x="124" y="16"/>
                </a:lnTo>
                <a:lnTo>
                  <a:pt x="125" y="17"/>
                </a:lnTo>
                <a:lnTo>
                  <a:pt x="126" y="19"/>
                </a:lnTo>
                <a:lnTo>
                  <a:pt x="127" y="21"/>
                </a:lnTo>
                <a:lnTo>
                  <a:pt x="127" y="23"/>
                </a:lnTo>
                <a:lnTo>
                  <a:pt x="128" y="26"/>
                </a:lnTo>
                <a:lnTo>
                  <a:pt x="129" y="28"/>
                </a:lnTo>
                <a:lnTo>
                  <a:pt x="130" y="30"/>
                </a:lnTo>
                <a:lnTo>
                  <a:pt x="130" y="32"/>
                </a:lnTo>
                <a:lnTo>
                  <a:pt x="131" y="35"/>
                </a:lnTo>
                <a:lnTo>
                  <a:pt x="132" y="38"/>
                </a:lnTo>
                <a:lnTo>
                  <a:pt x="133" y="40"/>
                </a:lnTo>
                <a:lnTo>
                  <a:pt x="133" y="43"/>
                </a:lnTo>
                <a:lnTo>
                  <a:pt x="134" y="46"/>
                </a:lnTo>
                <a:lnTo>
                  <a:pt x="135" y="49"/>
                </a:lnTo>
                <a:lnTo>
                  <a:pt x="136" y="52"/>
                </a:lnTo>
                <a:lnTo>
                  <a:pt x="136" y="55"/>
                </a:lnTo>
                <a:lnTo>
                  <a:pt x="137" y="58"/>
                </a:lnTo>
                <a:lnTo>
                  <a:pt x="138" y="61"/>
                </a:lnTo>
                <a:lnTo>
                  <a:pt x="139" y="64"/>
                </a:lnTo>
                <a:lnTo>
                  <a:pt x="139" y="68"/>
                </a:lnTo>
                <a:lnTo>
                  <a:pt x="140" y="71"/>
                </a:lnTo>
                <a:lnTo>
                  <a:pt x="141" y="74"/>
                </a:lnTo>
                <a:lnTo>
                  <a:pt x="142" y="78"/>
                </a:lnTo>
                <a:lnTo>
                  <a:pt x="142" y="81"/>
                </a:lnTo>
                <a:lnTo>
                  <a:pt x="143" y="85"/>
                </a:lnTo>
                <a:lnTo>
                  <a:pt x="144" y="88"/>
                </a:lnTo>
                <a:lnTo>
                  <a:pt x="145" y="92"/>
                </a:lnTo>
                <a:lnTo>
                  <a:pt x="145" y="95"/>
                </a:lnTo>
                <a:lnTo>
                  <a:pt x="146" y="99"/>
                </a:lnTo>
                <a:lnTo>
                  <a:pt x="147" y="102"/>
                </a:lnTo>
                <a:lnTo>
                  <a:pt x="148" y="106"/>
                </a:lnTo>
                <a:lnTo>
                  <a:pt x="148" y="110"/>
                </a:lnTo>
                <a:lnTo>
                  <a:pt x="149" y="113"/>
                </a:lnTo>
                <a:lnTo>
                  <a:pt x="150" y="117"/>
                </a:lnTo>
                <a:lnTo>
                  <a:pt x="151" y="121"/>
                </a:lnTo>
                <a:lnTo>
                  <a:pt x="151" y="124"/>
                </a:lnTo>
                <a:lnTo>
                  <a:pt x="152" y="128"/>
                </a:lnTo>
                <a:lnTo>
                  <a:pt x="153" y="132"/>
                </a:lnTo>
                <a:lnTo>
                  <a:pt x="154" y="136"/>
                </a:lnTo>
                <a:lnTo>
                  <a:pt x="154" y="140"/>
                </a:lnTo>
                <a:lnTo>
                  <a:pt x="155" y="143"/>
                </a:lnTo>
                <a:lnTo>
                  <a:pt x="156" y="147"/>
                </a:lnTo>
                <a:lnTo>
                  <a:pt x="157" y="151"/>
                </a:lnTo>
                <a:lnTo>
                  <a:pt x="157" y="155"/>
                </a:lnTo>
                <a:lnTo>
                  <a:pt x="158" y="158"/>
                </a:lnTo>
                <a:lnTo>
                  <a:pt x="159" y="162"/>
                </a:lnTo>
                <a:lnTo>
                  <a:pt x="160" y="166"/>
                </a:lnTo>
                <a:lnTo>
                  <a:pt x="160" y="169"/>
                </a:lnTo>
                <a:lnTo>
                  <a:pt x="161" y="173"/>
                </a:lnTo>
                <a:lnTo>
                  <a:pt x="162" y="177"/>
                </a:lnTo>
                <a:lnTo>
                  <a:pt x="163" y="180"/>
                </a:lnTo>
                <a:lnTo>
                  <a:pt x="163" y="184"/>
                </a:lnTo>
                <a:lnTo>
                  <a:pt x="164" y="188"/>
                </a:lnTo>
                <a:lnTo>
                  <a:pt x="165" y="191"/>
                </a:lnTo>
                <a:lnTo>
                  <a:pt x="166" y="195"/>
                </a:lnTo>
                <a:lnTo>
                  <a:pt x="166" y="198"/>
                </a:lnTo>
                <a:lnTo>
                  <a:pt x="167" y="201"/>
                </a:lnTo>
                <a:lnTo>
                  <a:pt x="168" y="205"/>
                </a:lnTo>
                <a:lnTo>
                  <a:pt x="169" y="208"/>
                </a:lnTo>
                <a:lnTo>
                  <a:pt x="169" y="212"/>
                </a:lnTo>
                <a:lnTo>
                  <a:pt x="170" y="215"/>
                </a:lnTo>
                <a:lnTo>
                  <a:pt x="171" y="218"/>
                </a:lnTo>
                <a:lnTo>
                  <a:pt x="172" y="221"/>
                </a:lnTo>
                <a:lnTo>
                  <a:pt x="172" y="225"/>
                </a:lnTo>
                <a:lnTo>
                  <a:pt x="173" y="228"/>
                </a:lnTo>
                <a:lnTo>
                  <a:pt x="174" y="231"/>
                </a:lnTo>
                <a:lnTo>
                  <a:pt x="175" y="234"/>
                </a:lnTo>
                <a:lnTo>
                  <a:pt x="175" y="237"/>
                </a:lnTo>
                <a:lnTo>
                  <a:pt x="176" y="240"/>
                </a:lnTo>
                <a:lnTo>
                  <a:pt x="177" y="243"/>
                </a:lnTo>
                <a:lnTo>
                  <a:pt x="178" y="246"/>
                </a:lnTo>
                <a:lnTo>
                  <a:pt x="178" y="249"/>
                </a:lnTo>
                <a:lnTo>
                  <a:pt x="179" y="252"/>
                </a:lnTo>
                <a:lnTo>
                  <a:pt x="180" y="254"/>
                </a:lnTo>
                <a:lnTo>
                  <a:pt x="181" y="257"/>
                </a:lnTo>
                <a:lnTo>
                  <a:pt x="181" y="260"/>
                </a:lnTo>
                <a:lnTo>
                  <a:pt x="182" y="263"/>
                </a:lnTo>
                <a:lnTo>
                  <a:pt x="183" y="265"/>
                </a:lnTo>
                <a:lnTo>
                  <a:pt x="184" y="268"/>
                </a:lnTo>
                <a:lnTo>
                  <a:pt x="184" y="270"/>
                </a:lnTo>
                <a:lnTo>
                  <a:pt x="185" y="272"/>
                </a:lnTo>
                <a:lnTo>
                  <a:pt x="186" y="275"/>
                </a:lnTo>
                <a:lnTo>
                  <a:pt x="187" y="277"/>
                </a:lnTo>
                <a:lnTo>
                  <a:pt x="187" y="279"/>
                </a:lnTo>
                <a:lnTo>
                  <a:pt x="188" y="282"/>
                </a:lnTo>
                <a:lnTo>
                  <a:pt x="189" y="284"/>
                </a:lnTo>
                <a:lnTo>
                  <a:pt x="190" y="286"/>
                </a:lnTo>
                <a:lnTo>
                  <a:pt x="190" y="288"/>
                </a:lnTo>
                <a:lnTo>
                  <a:pt x="191" y="290"/>
                </a:lnTo>
                <a:lnTo>
                  <a:pt x="192" y="292"/>
                </a:lnTo>
                <a:lnTo>
                  <a:pt x="193" y="294"/>
                </a:lnTo>
                <a:lnTo>
                  <a:pt x="193" y="296"/>
                </a:lnTo>
                <a:lnTo>
                  <a:pt x="194" y="298"/>
                </a:lnTo>
                <a:lnTo>
                  <a:pt x="195" y="300"/>
                </a:lnTo>
                <a:lnTo>
                  <a:pt x="196" y="301"/>
                </a:lnTo>
                <a:lnTo>
                  <a:pt x="196" y="303"/>
                </a:lnTo>
                <a:lnTo>
                  <a:pt x="197" y="305"/>
                </a:lnTo>
                <a:lnTo>
                  <a:pt x="198" y="306"/>
                </a:lnTo>
                <a:lnTo>
                  <a:pt x="199" y="308"/>
                </a:lnTo>
                <a:lnTo>
                  <a:pt x="199" y="309"/>
                </a:lnTo>
                <a:lnTo>
                  <a:pt x="200" y="311"/>
                </a:lnTo>
                <a:lnTo>
                  <a:pt x="201" y="312"/>
                </a:lnTo>
                <a:lnTo>
                  <a:pt x="202" y="314"/>
                </a:lnTo>
                <a:lnTo>
                  <a:pt x="202" y="315"/>
                </a:lnTo>
                <a:lnTo>
                  <a:pt x="203" y="316"/>
                </a:lnTo>
                <a:lnTo>
                  <a:pt x="204" y="318"/>
                </a:lnTo>
                <a:lnTo>
                  <a:pt x="205" y="319"/>
                </a:lnTo>
                <a:lnTo>
                  <a:pt x="205" y="320"/>
                </a:lnTo>
                <a:lnTo>
                  <a:pt x="206" y="321"/>
                </a:lnTo>
                <a:lnTo>
                  <a:pt x="207" y="322"/>
                </a:lnTo>
                <a:lnTo>
                  <a:pt x="208" y="324"/>
                </a:lnTo>
                <a:lnTo>
                  <a:pt x="208" y="325"/>
                </a:lnTo>
                <a:lnTo>
                  <a:pt x="209" y="326"/>
                </a:lnTo>
                <a:lnTo>
                  <a:pt x="210" y="327"/>
                </a:lnTo>
                <a:lnTo>
                  <a:pt x="211" y="328"/>
                </a:lnTo>
                <a:lnTo>
                  <a:pt x="211" y="328"/>
                </a:lnTo>
                <a:lnTo>
                  <a:pt x="212" y="329"/>
                </a:lnTo>
                <a:lnTo>
                  <a:pt x="213" y="330"/>
                </a:lnTo>
                <a:lnTo>
                  <a:pt x="214" y="331"/>
                </a:lnTo>
                <a:lnTo>
                  <a:pt x="214" y="332"/>
                </a:lnTo>
                <a:lnTo>
                  <a:pt x="215" y="333"/>
                </a:lnTo>
                <a:lnTo>
                  <a:pt x="216" y="333"/>
                </a:lnTo>
                <a:lnTo>
                  <a:pt x="217" y="334"/>
                </a:lnTo>
                <a:lnTo>
                  <a:pt x="217" y="335"/>
                </a:lnTo>
                <a:lnTo>
                  <a:pt x="218" y="336"/>
                </a:lnTo>
                <a:lnTo>
                  <a:pt x="219" y="336"/>
                </a:lnTo>
                <a:lnTo>
                  <a:pt x="220" y="337"/>
                </a:lnTo>
                <a:lnTo>
                  <a:pt x="220" y="338"/>
                </a:lnTo>
                <a:lnTo>
                  <a:pt x="221" y="338"/>
                </a:lnTo>
                <a:lnTo>
                  <a:pt x="222" y="339"/>
                </a:lnTo>
                <a:lnTo>
                  <a:pt x="223" y="339"/>
                </a:lnTo>
                <a:lnTo>
                  <a:pt x="223" y="340"/>
                </a:lnTo>
                <a:lnTo>
                  <a:pt x="224" y="34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/>
          <a:lstStyle/>
          <a:p>
            <a:pPr defTabSz="816397"/>
            <a:endParaRPr kumimoji="1" lang="fr-FR">
              <a:solidFill>
                <a:srgbClr val="FFFFFF"/>
              </a:solidFill>
            </a:endParaRPr>
          </a:p>
        </p:txBody>
      </p:sp>
      <p:graphicFrame>
        <p:nvGraphicFramePr>
          <p:cNvPr id="15" name="Obje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220801"/>
              </p:ext>
            </p:extLst>
          </p:nvPr>
        </p:nvGraphicFramePr>
        <p:xfrm>
          <a:off x="6502727" y="2497473"/>
          <a:ext cx="1507709" cy="76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6" name="Graph" r:id="rId6" imgW="4092840" imgH="2872080" progId="Origin50.Graph">
                  <p:embed/>
                </p:oleObj>
              </mc:Choice>
              <mc:Fallback>
                <p:oleObj name="Graph" r:id="rId6" imgW="4092840" imgH="2872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2727" y="2497473"/>
                        <a:ext cx="1507709" cy="76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1"/>
          <p:cNvSpPr>
            <a:spLocks/>
          </p:cNvSpPr>
          <p:nvPr/>
        </p:nvSpPr>
        <p:spPr bwMode="auto">
          <a:xfrm>
            <a:off x="7366466" y="2533120"/>
            <a:ext cx="110720" cy="374724"/>
          </a:xfrm>
          <a:custGeom>
            <a:avLst/>
            <a:gdLst>
              <a:gd name="T0" fmla="*/ 3 w 225"/>
              <a:gd name="T1" fmla="*/ 338 h 341"/>
              <a:gd name="T2" fmla="*/ 7 w 225"/>
              <a:gd name="T3" fmla="*/ 334 h 341"/>
              <a:gd name="T4" fmla="*/ 10 w 225"/>
              <a:gd name="T5" fmla="*/ 330 h 341"/>
              <a:gd name="T6" fmla="*/ 14 w 225"/>
              <a:gd name="T7" fmla="*/ 326 h 341"/>
              <a:gd name="T8" fmla="*/ 18 w 225"/>
              <a:gd name="T9" fmla="*/ 320 h 341"/>
              <a:gd name="T10" fmla="*/ 22 w 225"/>
              <a:gd name="T11" fmla="*/ 314 h 341"/>
              <a:gd name="T12" fmla="*/ 25 w 225"/>
              <a:gd name="T13" fmla="*/ 306 h 341"/>
              <a:gd name="T14" fmla="*/ 29 w 225"/>
              <a:gd name="T15" fmla="*/ 298 h 341"/>
              <a:gd name="T16" fmla="*/ 33 w 225"/>
              <a:gd name="T17" fmla="*/ 288 h 341"/>
              <a:gd name="T18" fmla="*/ 37 w 225"/>
              <a:gd name="T19" fmla="*/ 277 h 341"/>
              <a:gd name="T20" fmla="*/ 40 w 225"/>
              <a:gd name="T21" fmla="*/ 265 h 341"/>
              <a:gd name="T22" fmla="*/ 44 w 225"/>
              <a:gd name="T23" fmla="*/ 252 h 341"/>
              <a:gd name="T24" fmla="*/ 48 w 225"/>
              <a:gd name="T25" fmla="*/ 237 h 341"/>
              <a:gd name="T26" fmla="*/ 52 w 225"/>
              <a:gd name="T27" fmla="*/ 221 h 341"/>
              <a:gd name="T28" fmla="*/ 55 w 225"/>
              <a:gd name="T29" fmla="*/ 205 h 341"/>
              <a:gd name="T30" fmla="*/ 59 w 225"/>
              <a:gd name="T31" fmla="*/ 188 h 341"/>
              <a:gd name="T32" fmla="*/ 63 w 225"/>
              <a:gd name="T33" fmla="*/ 169 h 341"/>
              <a:gd name="T34" fmla="*/ 67 w 225"/>
              <a:gd name="T35" fmla="*/ 151 h 341"/>
              <a:gd name="T36" fmla="*/ 70 w 225"/>
              <a:gd name="T37" fmla="*/ 132 h 341"/>
              <a:gd name="T38" fmla="*/ 74 w 225"/>
              <a:gd name="T39" fmla="*/ 113 h 341"/>
              <a:gd name="T40" fmla="*/ 78 w 225"/>
              <a:gd name="T41" fmla="*/ 95 h 341"/>
              <a:gd name="T42" fmla="*/ 82 w 225"/>
              <a:gd name="T43" fmla="*/ 78 h 341"/>
              <a:gd name="T44" fmla="*/ 85 w 225"/>
              <a:gd name="T45" fmla="*/ 61 h 341"/>
              <a:gd name="T46" fmla="*/ 89 w 225"/>
              <a:gd name="T47" fmla="*/ 46 h 341"/>
              <a:gd name="T48" fmla="*/ 93 w 225"/>
              <a:gd name="T49" fmla="*/ 32 h 341"/>
              <a:gd name="T50" fmla="*/ 97 w 225"/>
              <a:gd name="T51" fmla="*/ 21 h 341"/>
              <a:gd name="T52" fmla="*/ 100 w 225"/>
              <a:gd name="T53" fmla="*/ 12 h 341"/>
              <a:gd name="T54" fmla="*/ 104 w 225"/>
              <a:gd name="T55" fmla="*/ 6 h 341"/>
              <a:gd name="T56" fmla="*/ 108 w 225"/>
              <a:gd name="T57" fmla="*/ 1 h 341"/>
              <a:gd name="T58" fmla="*/ 112 w 225"/>
              <a:gd name="T59" fmla="*/ 0 h 341"/>
              <a:gd name="T60" fmla="*/ 115 w 225"/>
              <a:gd name="T61" fmla="*/ 1 h 341"/>
              <a:gd name="T62" fmla="*/ 119 w 225"/>
              <a:gd name="T63" fmla="*/ 6 h 341"/>
              <a:gd name="T64" fmla="*/ 123 w 225"/>
              <a:gd name="T65" fmla="*/ 12 h 341"/>
              <a:gd name="T66" fmla="*/ 127 w 225"/>
              <a:gd name="T67" fmla="*/ 21 h 341"/>
              <a:gd name="T68" fmla="*/ 130 w 225"/>
              <a:gd name="T69" fmla="*/ 32 h 341"/>
              <a:gd name="T70" fmla="*/ 134 w 225"/>
              <a:gd name="T71" fmla="*/ 46 h 341"/>
              <a:gd name="T72" fmla="*/ 138 w 225"/>
              <a:gd name="T73" fmla="*/ 61 h 341"/>
              <a:gd name="T74" fmla="*/ 142 w 225"/>
              <a:gd name="T75" fmla="*/ 78 h 341"/>
              <a:gd name="T76" fmla="*/ 145 w 225"/>
              <a:gd name="T77" fmla="*/ 95 h 341"/>
              <a:gd name="T78" fmla="*/ 149 w 225"/>
              <a:gd name="T79" fmla="*/ 113 h 341"/>
              <a:gd name="T80" fmla="*/ 153 w 225"/>
              <a:gd name="T81" fmla="*/ 132 h 341"/>
              <a:gd name="T82" fmla="*/ 157 w 225"/>
              <a:gd name="T83" fmla="*/ 151 h 341"/>
              <a:gd name="T84" fmla="*/ 160 w 225"/>
              <a:gd name="T85" fmla="*/ 169 h 341"/>
              <a:gd name="T86" fmla="*/ 164 w 225"/>
              <a:gd name="T87" fmla="*/ 188 h 341"/>
              <a:gd name="T88" fmla="*/ 168 w 225"/>
              <a:gd name="T89" fmla="*/ 205 h 341"/>
              <a:gd name="T90" fmla="*/ 172 w 225"/>
              <a:gd name="T91" fmla="*/ 221 h 341"/>
              <a:gd name="T92" fmla="*/ 175 w 225"/>
              <a:gd name="T93" fmla="*/ 237 h 341"/>
              <a:gd name="T94" fmla="*/ 179 w 225"/>
              <a:gd name="T95" fmla="*/ 252 h 341"/>
              <a:gd name="T96" fmla="*/ 183 w 225"/>
              <a:gd name="T97" fmla="*/ 265 h 341"/>
              <a:gd name="T98" fmla="*/ 187 w 225"/>
              <a:gd name="T99" fmla="*/ 277 h 341"/>
              <a:gd name="T100" fmla="*/ 190 w 225"/>
              <a:gd name="T101" fmla="*/ 288 h 341"/>
              <a:gd name="T102" fmla="*/ 194 w 225"/>
              <a:gd name="T103" fmla="*/ 298 h 341"/>
              <a:gd name="T104" fmla="*/ 198 w 225"/>
              <a:gd name="T105" fmla="*/ 306 h 341"/>
              <a:gd name="T106" fmla="*/ 202 w 225"/>
              <a:gd name="T107" fmla="*/ 314 h 341"/>
              <a:gd name="T108" fmla="*/ 205 w 225"/>
              <a:gd name="T109" fmla="*/ 320 h 341"/>
              <a:gd name="T110" fmla="*/ 209 w 225"/>
              <a:gd name="T111" fmla="*/ 326 h 341"/>
              <a:gd name="T112" fmla="*/ 213 w 225"/>
              <a:gd name="T113" fmla="*/ 330 h 341"/>
              <a:gd name="T114" fmla="*/ 217 w 225"/>
              <a:gd name="T115" fmla="*/ 334 h 341"/>
              <a:gd name="T116" fmla="*/ 220 w 225"/>
              <a:gd name="T117" fmla="*/ 338 h 341"/>
              <a:gd name="T118" fmla="*/ 224 w 225"/>
              <a:gd name="T119" fmla="*/ 3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5" h="341">
                <a:moveTo>
                  <a:pt x="0" y="340"/>
                </a:moveTo>
                <a:lnTo>
                  <a:pt x="1" y="339"/>
                </a:lnTo>
                <a:lnTo>
                  <a:pt x="1" y="339"/>
                </a:lnTo>
                <a:lnTo>
                  <a:pt x="2" y="338"/>
                </a:lnTo>
                <a:lnTo>
                  <a:pt x="3" y="338"/>
                </a:lnTo>
                <a:lnTo>
                  <a:pt x="4" y="337"/>
                </a:lnTo>
                <a:lnTo>
                  <a:pt x="5" y="336"/>
                </a:lnTo>
                <a:lnTo>
                  <a:pt x="5" y="336"/>
                </a:lnTo>
                <a:lnTo>
                  <a:pt x="6" y="335"/>
                </a:lnTo>
                <a:lnTo>
                  <a:pt x="7" y="334"/>
                </a:lnTo>
                <a:lnTo>
                  <a:pt x="8" y="333"/>
                </a:lnTo>
                <a:lnTo>
                  <a:pt x="8" y="333"/>
                </a:lnTo>
                <a:lnTo>
                  <a:pt x="9" y="332"/>
                </a:lnTo>
                <a:lnTo>
                  <a:pt x="10" y="331"/>
                </a:lnTo>
                <a:lnTo>
                  <a:pt x="10" y="330"/>
                </a:lnTo>
                <a:lnTo>
                  <a:pt x="11" y="329"/>
                </a:lnTo>
                <a:lnTo>
                  <a:pt x="12" y="328"/>
                </a:lnTo>
                <a:lnTo>
                  <a:pt x="13" y="328"/>
                </a:lnTo>
                <a:lnTo>
                  <a:pt x="14" y="327"/>
                </a:lnTo>
                <a:lnTo>
                  <a:pt x="14" y="326"/>
                </a:lnTo>
                <a:lnTo>
                  <a:pt x="15" y="325"/>
                </a:lnTo>
                <a:lnTo>
                  <a:pt x="16" y="324"/>
                </a:lnTo>
                <a:lnTo>
                  <a:pt x="16" y="322"/>
                </a:lnTo>
                <a:lnTo>
                  <a:pt x="17" y="321"/>
                </a:lnTo>
                <a:lnTo>
                  <a:pt x="18" y="320"/>
                </a:lnTo>
                <a:lnTo>
                  <a:pt x="19" y="319"/>
                </a:lnTo>
                <a:lnTo>
                  <a:pt x="20" y="318"/>
                </a:lnTo>
                <a:lnTo>
                  <a:pt x="20" y="316"/>
                </a:lnTo>
                <a:lnTo>
                  <a:pt x="21" y="315"/>
                </a:lnTo>
                <a:lnTo>
                  <a:pt x="22" y="314"/>
                </a:lnTo>
                <a:lnTo>
                  <a:pt x="23" y="312"/>
                </a:lnTo>
                <a:lnTo>
                  <a:pt x="23" y="311"/>
                </a:lnTo>
                <a:lnTo>
                  <a:pt x="24" y="309"/>
                </a:lnTo>
                <a:lnTo>
                  <a:pt x="25" y="308"/>
                </a:lnTo>
                <a:lnTo>
                  <a:pt x="25" y="306"/>
                </a:lnTo>
                <a:lnTo>
                  <a:pt x="26" y="305"/>
                </a:lnTo>
                <a:lnTo>
                  <a:pt x="27" y="303"/>
                </a:lnTo>
                <a:lnTo>
                  <a:pt x="28" y="301"/>
                </a:lnTo>
                <a:lnTo>
                  <a:pt x="29" y="300"/>
                </a:lnTo>
                <a:lnTo>
                  <a:pt x="29" y="298"/>
                </a:lnTo>
                <a:lnTo>
                  <a:pt x="30" y="296"/>
                </a:lnTo>
                <a:lnTo>
                  <a:pt x="31" y="294"/>
                </a:lnTo>
                <a:lnTo>
                  <a:pt x="31" y="292"/>
                </a:lnTo>
                <a:lnTo>
                  <a:pt x="32" y="290"/>
                </a:lnTo>
                <a:lnTo>
                  <a:pt x="33" y="288"/>
                </a:lnTo>
                <a:lnTo>
                  <a:pt x="34" y="286"/>
                </a:lnTo>
                <a:lnTo>
                  <a:pt x="34" y="284"/>
                </a:lnTo>
                <a:lnTo>
                  <a:pt x="35" y="282"/>
                </a:lnTo>
                <a:lnTo>
                  <a:pt x="36" y="279"/>
                </a:lnTo>
                <a:lnTo>
                  <a:pt x="37" y="277"/>
                </a:lnTo>
                <a:lnTo>
                  <a:pt x="38" y="275"/>
                </a:lnTo>
                <a:lnTo>
                  <a:pt x="38" y="272"/>
                </a:lnTo>
                <a:lnTo>
                  <a:pt x="39" y="270"/>
                </a:lnTo>
                <a:lnTo>
                  <a:pt x="40" y="268"/>
                </a:lnTo>
                <a:lnTo>
                  <a:pt x="40" y="265"/>
                </a:lnTo>
                <a:lnTo>
                  <a:pt x="41" y="263"/>
                </a:lnTo>
                <a:lnTo>
                  <a:pt x="42" y="260"/>
                </a:lnTo>
                <a:lnTo>
                  <a:pt x="43" y="257"/>
                </a:lnTo>
                <a:lnTo>
                  <a:pt x="43" y="254"/>
                </a:lnTo>
                <a:lnTo>
                  <a:pt x="44" y="252"/>
                </a:lnTo>
                <a:lnTo>
                  <a:pt x="45" y="249"/>
                </a:lnTo>
                <a:lnTo>
                  <a:pt x="46" y="246"/>
                </a:lnTo>
                <a:lnTo>
                  <a:pt x="46" y="243"/>
                </a:lnTo>
                <a:lnTo>
                  <a:pt x="47" y="240"/>
                </a:lnTo>
                <a:lnTo>
                  <a:pt x="48" y="237"/>
                </a:lnTo>
                <a:lnTo>
                  <a:pt x="49" y="234"/>
                </a:lnTo>
                <a:lnTo>
                  <a:pt x="49" y="231"/>
                </a:lnTo>
                <a:lnTo>
                  <a:pt x="50" y="228"/>
                </a:lnTo>
                <a:lnTo>
                  <a:pt x="51" y="225"/>
                </a:lnTo>
                <a:lnTo>
                  <a:pt x="52" y="221"/>
                </a:lnTo>
                <a:lnTo>
                  <a:pt x="52" y="218"/>
                </a:lnTo>
                <a:lnTo>
                  <a:pt x="53" y="215"/>
                </a:lnTo>
                <a:lnTo>
                  <a:pt x="54" y="212"/>
                </a:lnTo>
                <a:lnTo>
                  <a:pt x="55" y="208"/>
                </a:lnTo>
                <a:lnTo>
                  <a:pt x="55" y="205"/>
                </a:lnTo>
                <a:lnTo>
                  <a:pt x="56" y="201"/>
                </a:lnTo>
                <a:lnTo>
                  <a:pt x="57" y="198"/>
                </a:lnTo>
                <a:lnTo>
                  <a:pt x="58" y="195"/>
                </a:lnTo>
                <a:lnTo>
                  <a:pt x="58" y="191"/>
                </a:lnTo>
                <a:lnTo>
                  <a:pt x="59" y="188"/>
                </a:lnTo>
                <a:lnTo>
                  <a:pt x="60" y="184"/>
                </a:lnTo>
                <a:lnTo>
                  <a:pt x="61" y="180"/>
                </a:lnTo>
                <a:lnTo>
                  <a:pt x="62" y="177"/>
                </a:lnTo>
                <a:lnTo>
                  <a:pt x="62" y="173"/>
                </a:lnTo>
                <a:lnTo>
                  <a:pt x="63" y="169"/>
                </a:lnTo>
                <a:lnTo>
                  <a:pt x="64" y="166"/>
                </a:lnTo>
                <a:lnTo>
                  <a:pt x="64" y="162"/>
                </a:lnTo>
                <a:lnTo>
                  <a:pt x="65" y="158"/>
                </a:lnTo>
                <a:lnTo>
                  <a:pt x="66" y="155"/>
                </a:lnTo>
                <a:lnTo>
                  <a:pt x="67" y="151"/>
                </a:lnTo>
                <a:lnTo>
                  <a:pt x="67" y="147"/>
                </a:lnTo>
                <a:lnTo>
                  <a:pt x="68" y="143"/>
                </a:lnTo>
                <a:lnTo>
                  <a:pt x="69" y="140"/>
                </a:lnTo>
                <a:lnTo>
                  <a:pt x="70" y="136"/>
                </a:lnTo>
                <a:lnTo>
                  <a:pt x="70" y="132"/>
                </a:lnTo>
                <a:lnTo>
                  <a:pt x="71" y="128"/>
                </a:lnTo>
                <a:lnTo>
                  <a:pt x="72" y="124"/>
                </a:lnTo>
                <a:lnTo>
                  <a:pt x="73" y="121"/>
                </a:lnTo>
                <a:lnTo>
                  <a:pt x="73" y="117"/>
                </a:lnTo>
                <a:lnTo>
                  <a:pt x="74" y="113"/>
                </a:lnTo>
                <a:lnTo>
                  <a:pt x="75" y="110"/>
                </a:lnTo>
                <a:lnTo>
                  <a:pt x="76" y="106"/>
                </a:lnTo>
                <a:lnTo>
                  <a:pt x="76" y="102"/>
                </a:lnTo>
                <a:lnTo>
                  <a:pt x="77" y="99"/>
                </a:lnTo>
                <a:lnTo>
                  <a:pt x="78" y="95"/>
                </a:lnTo>
                <a:lnTo>
                  <a:pt x="79" y="92"/>
                </a:lnTo>
                <a:lnTo>
                  <a:pt x="79" y="88"/>
                </a:lnTo>
                <a:lnTo>
                  <a:pt x="80" y="85"/>
                </a:lnTo>
                <a:lnTo>
                  <a:pt x="81" y="81"/>
                </a:lnTo>
                <a:lnTo>
                  <a:pt x="82" y="78"/>
                </a:lnTo>
                <a:lnTo>
                  <a:pt x="82" y="74"/>
                </a:lnTo>
                <a:lnTo>
                  <a:pt x="83" y="71"/>
                </a:lnTo>
                <a:lnTo>
                  <a:pt x="84" y="68"/>
                </a:lnTo>
                <a:lnTo>
                  <a:pt x="85" y="64"/>
                </a:lnTo>
                <a:lnTo>
                  <a:pt x="85" y="61"/>
                </a:lnTo>
                <a:lnTo>
                  <a:pt x="86" y="58"/>
                </a:lnTo>
                <a:lnTo>
                  <a:pt x="87" y="55"/>
                </a:lnTo>
                <a:lnTo>
                  <a:pt x="88" y="52"/>
                </a:lnTo>
                <a:lnTo>
                  <a:pt x="88" y="49"/>
                </a:lnTo>
                <a:lnTo>
                  <a:pt x="89" y="46"/>
                </a:lnTo>
                <a:lnTo>
                  <a:pt x="90" y="43"/>
                </a:lnTo>
                <a:lnTo>
                  <a:pt x="91" y="40"/>
                </a:lnTo>
                <a:lnTo>
                  <a:pt x="91" y="38"/>
                </a:lnTo>
                <a:lnTo>
                  <a:pt x="92" y="35"/>
                </a:lnTo>
                <a:lnTo>
                  <a:pt x="93" y="32"/>
                </a:lnTo>
                <a:lnTo>
                  <a:pt x="94" y="30"/>
                </a:lnTo>
                <a:lnTo>
                  <a:pt x="94" y="28"/>
                </a:lnTo>
                <a:lnTo>
                  <a:pt x="95" y="26"/>
                </a:lnTo>
                <a:lnTo>
                  <a:pt x="96" y="23"/>
                </a:lnTo>
                <a:lnTo>
                  <a:pt x="97" y="21"/>
                </a:lnTo>
                <a:lnTo>
                  <a:pt x="97" y="19"/>
                </a:lnTo>
                <a:lnTo>
                  <a:pt x="98" y="17"/>
                </a:lnTo>
                <a:lnTo>
                  <a:pt x="99" y="16"/>
                </a:lnTo>
                <a:lnTo>
                  <a:pt x="100" y="14"/>
                </a:lnTo>
                <a:lnTo>
                  <a:pt x="100" y="12"/>
                </a:lnTo>
                <a:lnTo>
                  <a:pt x="101" y="11"/>
                </a:lnTo>
                <a:lnTo>
                  <a:pt x="102" y="9"/>
                </a:lnTo>
                <a:lnTo>
                  <a:pt x="103" y="8"/>
                </a:lnTo>
                <a:lnTo>
                  <a:pt x="103" y="7"/>
                </a:lnTo>
                <a:lnTo>
                  <a:pt x="104" y="6"/>
                </a:lnTo>
                <a:lnTo>
                  <a:pt x="105" y="4"/>
                </a:lnTo>
                <a:lnTo>
                  <a:pt x="106" y="3"/>
                </a:lnTo>
                <a:lnTo>
                  <a:pt x="106" y="3"/>
                </a:lnTo>
                <a:lnTo>
                  <a:pt x="107" y="2"/>
                </a:lnTo>
                <a:lnTo>
                  <a:pt x="108" y="1"/>
                </a:lnTo>
                <a:lnTo>
                  <a:pt x="109" y="1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2" y="0"/>
                </a:lnTo>
                <a:lnTo>
                  <a:pt x="112" y="0"/>
                </a:lnTo>
                <a:lnTo>
                  <a:pt x="113" y="0"/>
                </a:lnTo>
                <a:lnTo>
                  <a:pt x="114" y="0"/>
                </a:lnTo>
                <a:lnTo>
                  <a:pt x="115" y="1"/>
                </a:lnTo>
                <a:lnTo>
                  <a:pt x="115" y="1"/>
                </a:lnTo>
                <a:lnTo>
                  <a:pt x="116" y="2"/>
                </a:lnTo>
                <a:lnTo>
                  <a:pt x="117" y="3"/>
                </a:lnTo>
                <a:lnTo>
                  <a:pt x="118" y="3"/>
                </a:lnTo>
                <a:lnTo>
                  <a:pt x="118" y="4"/>
                </a:lnTo>
                <a:lnTo>
                  <a:pt x="119" y="6"/>
                </a:lnTo>
                <a:lnTo>
                  <a:pt x="120" y="7"/>
                </a:lnTo>
                <a:lnTo>
                  <a:pt x="121" y="8"/>
                </a:lnTo>
                <a:lnTo>
                  <a:pt x="121" y="9"/>
                </a:lnTo>
                <a:lnTo>
                  <a:pt x="122" y="11"/>
                </a:lnTo>
                <a:lnTo>
                  <a:pt x="123" y="12"/>
                </a:lnTo>
                <a:lnTo>
                  <a:pt x="124" y="14"/>
                </a:lnTo>
                <a:lnTo>
                  <a:pt x="124" y="16"/>
                </a:lnTo>
                <a:lnTo>
                  <a:pt x="125" y="17"/>
                </a:lnTo>
                <a:lnTo>
                  <a:pt x="126" y="19"/>
                </a:lnTo>
                <a:lnTo>
                  <a:pt x="127" y="21"/>
                </a:lnTo>
                <a:lnTo>
                  <a:pt x="127" y="23"/>
                </a:lnTo>
                <a:lnTo>
                  <a:pt x="128" y="26"/>
                </a:lnTo>
                <a:lnTo>
                  <a:pt x="129" y="28"/>
                </a:lnTo>
                <a:lnTo>
                  <a:pt x="130" y="30"/>
                </a:lnTo>
                <a:lnTo>
                  <a:pt x="130" y="32"/>
                </a:lnTo>
                <a:lnTo>
                  <a:pt x="131" y="35"/>
                </a:lnTo>
                <a:lnTo>
                  <a:pt x="132" y="38"/>
                </a:lnTo>
                <a:lnTo>
                  <a:pt x="133" y="40"/>
                </a:lnTo>
                <a:lnTo>
                  <a:pt x="133" y="43"/>
                </a:lnTo>
                <a:lnTo>
                  <a:pt x="134" y="46"/>
                </a:lnTo>
                <a:lnTo>
                  <a:pt x="135" y="49"/>
                </a:lnTo>
                <a:lnTo>
                  <a:pt x="136" y="52"/>
                </a:lnTo>
                <a:lnTo>
                  <a:pt x="136" y="55"/>
                </a:lnTo>
                <a:lnTo>
                  <a:pt x="137" y="58"/>
                </a:lnTo>
                <a:lnTo>
                  <a:pt x="138" y="61"/>
                </a:lnTo>
                <a:lnTo>
                  <a:pt x="139" y="64"/>
                </a:lnTo>
                <a:lnTo>
                  <a:pt x="139" y="68"/>
                </a:lnTo>
                <a:lnTo>
                  <a:pt x="140" y="71"/>
                </a:lnTo>
                <a:lnTo>
                  <a:pt x="141" y="74"/>
                </a:lnTo>
                <a:lnTo>
                  <a:pt x="142" y="78"/>
                </a:lnTo>
                <a:lnTo>
                  <a:pt x="142" y="81"/>
                </a:lnTo>
                <a:lnTo>
                  <a:pt x="143" y="85"/>
                </a:lnTo>
                <a:lnTo>
                  <a:pt x="144" y="88"/>
                </a:lnTo>
                <a:lnTo>
                  <a:pt x="145" y="92"/>
                </a:lnTo>
                <a:lnTo>
                  <a:pt x="145" y="95"/>
                </a:lnTo>
                <a:lnTo>
                  <a:pt x="146" y="99"/>
                </a:lnTo>
                <a:lnTo>
                  <a:pt x="147" y="102"/>
                </a:lnTo>
                <a:lnTo>
                  <a:pt x="148" y="106"/>
                </a:lnTo>
                <a:lnTo>
                  <a:pt x="148" y="110"/>
                </a:lnTo>
                <a:lnTo>
                  <a:pt x="149" y="113"/>
                </a:lnTo>
                <a:lnTo>
                  <a:pt x="150" y="117"/>
                </a:lnTo>
                <a:lnTo>
                  <a:pt x="151" y="121"/>
                </a:lnTo>
                <a:lnTo>
                  <a:pt x="151" y="124"/>
                </a:lnTo>
                <a:lnTo>
                  <a:pt x="152" y="128"/>
                </a:lnTo>
                <a:lnTo>
                  <a:pt x="153" y="132"/>
                </a:lnTo>
                <a:lnTo>
                  <a:pt x="154" y="136"/>
                </a:lnTo>
                <a:lnTo>
                  <a:pt x="154" y="140"/>
                </a:lnTo>
                <a:lnTo>
                  <a:pt x="155" y="143"/>
                </a:lnTo>
                <a:lnTo>
                  <a:pt x="156" y="147"/>
                </a:lnTo>
                <a:lnTo>
                  <a:pt x="157" y="151"/>
                </a:lnTo>
                <a:lnTo>
                  <a:pt x="157" y="155"/>
                </a:lnTo>
                <a:lnTo>
                  <a:pt x="158" y="158"/>
                </a:lnTo>
                <a:lnTo>
                  <a:pt x="159" y="162"/>
                </a:lnTo>
                <a:lnTo>
                  <a:pt x="160" y="166"/>
                </a:lnTo>
                <a:lnTo>
                  <a:pt x="160" y="169"/>
                </a:lnTo>
                <a:lnTo>
                  <a:pt x="161" y="173"/>
                </a:lnTo>
                <a:lnTo>
                  <a:pt x="162" y="177"/>
                </a:lnTo>
                <a:lnTo>
                  <a:pt x="163" y="180"/>
                </a:lnTo>
                <a:lnTo>
                  <a:pt x="163" y="184"/>
                </a:lnTo>
                <a:lnTo>
                  <a:pt x="164" y="188"/>
                </a:lnTo>
                <a:lnTo>
                  <a:pt x="165" y="191"/>
                </a:lnTo>
                <a:lnTo>
                  <a:pt x="166" y="195"/>
                </a:lnTo>
                <a:lnTo>
                  <a:pt x="166" y="198"/>
                </a:lnTo>
                <a:lnTo>
                  <a:pt x="167" y="201"/>
                </a:lnTo>
                <a:lnTo>
                  <a:pt x="168" y="205"/>
                </a:lnTo>
                <a:lnTo>
                  <a:pt x="169" y="208"/>
                </a:lnTo>
                <a:lnTo>
                  <a:pt x="169" y="212"/>
                </a:lnTo>
                <a:lnTo>
                  <a:pt x="170" y="215"/>
                </a:lnTo>
                <a:lnTo>
                  <a:pt x="171" y="218"/>
                </a:lnTo>
                <a:lnTo>
                  <a:pt x="172" y="221"/>
                </a:lnTo>
                <a:lnTo>
                  <a:pt x="172" y="225"/>
                </a:lnTo>
                <a:lnTo>
                  <a:pt x="173" y="228"/>
                </a:lnTo>
                <a:lnTo>
                  <a:pt x="174" y="231"/>
                </a:lnTo>
                <a:lnTo>
                  <a:pt x="175" y="234"/>
                </a:lnTo>
                <a:lnTo>
                  <a:pt x="175" y="237"/>
                </a:lnTo>
                <a:lnTo>
                  <a:pt x="176" y="240"/>
                </a:lnTo>
                <a:lnTo>
                  <a:pt x="177" y="243"/>
                </a:lnTo>
                <a:lnTo>
                  <a:pt x="178" y="246"/>
                </a:lnTo>
                <a:lnTo>
                  <a:pt x="178" y="249"/>
                </a:lnTo>
                <a:lnTo>
                  <a:pt x="179" y="252"/>
                </a:lnTo>
                <a:lnTo>
                  <a:pt x="180" y="254"/>
                </a:lnTo>
                <a:lnTo>
                  <a:pt x="181" y="257"/>
                </a:lnTo>
                <a:lnTo>
                  <a:pt x="181" y="260"/>
                </a:lnTo>
                <a:lnTo>
                  <a:pt x="182" y="263"/>
                </a:lnTo>
                <a:lnTo>
                  <a:pt x="183" y="265"/>
                </a:lnTo>
                <a:lnTo>
                  <a:pt x="184" y="268"/>
                </a:lnTo>
                <a:lnTo>
                  <a:pt x="184" y="270"/>
                </a:lnTo>
                <a:lnTo>
                  <a:pt x="185" y="272"/>
                </a:lnTo>
                <a:lnTo>
                  <a:pt x="186" y="275"/>
                </a:lnTo>
                <a:lnTo>
                  <a:pt x="187" y="277"/>
                </a:lnTo>
                <a:lnTo>
                  <a:pt x="187" y="279"/>
                </a:lnTo>
                <a:lnTo>
                  <a:pt x="188" y="282"/>
                </a:lnTo>
                <a:lnTo>
                  <a:pt x="189" y="284"/>
                </a:lnTo>
                <a:lnTo>
                  <a:pt x="190" y="286"/>
                </a:lnTo>
                <a:lnTo>
                  <a:pt x="190" y="288"/>
                </a:lnTo>
                <a:lnTo>
                  <a:pt x="191" y="290"/>
                </a:lnTo>
                <a:lnTo>
                  <a:pt x="192" y="292"/>
                </a:lnTo>
                <a:lnTo>
                  <a:pt x="193" y="294"/>
                </a:lnTo>
                <a:lnTo>
                  <a:pt x="193" y="296"/>
                </a:lnTo>
                <a:lnTo>
                  <a:pt x="194" y="298"/>
                </a:lnTo>
                <a:lnTo>
                  <a:pt x="195" y="300"/>
                </a:lnTo>
                <a:lnTo>
                  <a:pt x="196" y="301"/>
                </a:lnTo>
                <a:lnTo>
                  <a:pt x="196" y="303"/>
                </a:lnTo>
                <a:lnTo>
                  <a:pt x="197" y="305"/>
                </a:lnTo>
                <a:lnTo>
                  <a:pt x="198" y="306"/>
                </a:lnTo>
                <a:lnTo>
                  <a:pt x="199" y="308"/>
                </a:lnTo>
                <a:lnTo>
                  <a:pt x="199" y="309"/>
                </a:lnTo>
                <a:lnTo>
                  <a:pt x="200" y="311"/>
                </a:lnTo>
                <a:lnTo>
                  <a:pt x="201" y="312"/>
                </a:lnTo>
                <a:lnTo>
                  <a:pt x="202" y="314"/>
                </a:lnTo>
                <a:lnTo>
                  <a:pt x="202" y="315"/>
                </a:lnTo>
                <a:lnTo>
                  <a:pt x="203" y="316"/>
                </a:lnTo>
                <a:lnTo>
                  <a:pt x="204" y="318"/>
                </a:lnTo>
                <a:lnTo>
                  <a:pt x="205" y="319"/>
                </a:lnTo>
                <a:lnTo>
                  <a:pt x="205" y="320"/>
                </a:lnTo>
                <a:lnTo>
                  <a:pt x="206" y="321"/>
                </a:lnTo>
                <a:lnTo>
                  <a:pt x="207" y="322"/>
                </a:lnTo>
                <a:lnTo>
                  <a:pt x="208" y="324"/>
                </a:lnTo>
                <a:lnTo>
                  <a:pt x="208" y="325"/>
                </a:lnTo>
                <a:lnTo>
                  <a:pt x="209" y="326"/>
                </a:lnTo>
                <a:lnTo>
                  <a:pt x="210" y="327"/>
                </a:lnTo>
                <a:lnTo>
                  <a:pt x="211" y="328"/>
                </a:lnTo>
                <a:lnTo>
                  <a:pt x="211" y="328"/>
                </a:lnTo>
                <a:lnTo>
                  <a:pt x="212" y="329"/>
                </a:lnTo>
                <a:lnTo>
                  <a:pt x="213" y="330"/>
                </a:lnTo>
                <a:lnTo>
                  <a:pt x="214" y="331"/>
                </a:lnTo>
                <a:lnTo>
                  <a:pt x="214" y="332"/>
                </a:lnTo>
                <a:lnTo>
                  <a:pt x="215" y="333"/>
                </a:lnTo>
                <a:lnTo>
                  <a:pt x="216" y="333"/>
                </a:lnTo>
                <a:lnTo>
                  <a:pt x="217" y="334"/>
                </a:lnTo>
                <a:lnTo>
                  <a:pt x="217" y="335"/>
                </a:lnTo>
                <a:lnTo>
                  <a:pt x="218" y="336"/>
                </a:lnTo>
                <a:lnTo>
                  <a:pt x="219" y="336"/>
                </a:lnTo>
                <a:lnTo>
                  <a:pt x="220" y="337"/>
                </a:lnTo>
                <a:lnTo>
                  <a:pt x="220" y="338"/>
                </a:lnTo>
                <a:lnTo>
                  <a:pt x="221" y="338"/>
                </a:lnTo>
                <a:lnTo>
                  <a:pt x="222" y="339"/>
                </a:lnTo>
                <a:lnTo>
                  <a:pt x="223" y="339"/>
                </a:lnTo>
                <a:lnTo>
                  <a:pt x="223" y="340"/>
                </a:lnTo>
                <a:lnTo>
                  <a:pt x="224" y="34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/>
          <a:lstStyle/>
          <a:p>
            <a:pPr defTabSz="816397"/>
            <a:endParaRPr kumimoji="1" lang="fr-FR">
              <a:solidFill>
                <a:srgbClr val="FFFFFF"/>
              </a:solidFill>
            </a:endParaRPr>
          </a:p>
        </p:txBody>
      </p:sp>
      <p:sp>
        <p:nvSpPr>
          <p:cNvPr id="17" name="ZoneTexte 16"/>
          <p:cNvSpPr txBox="1">
            <a:spLocks/>
          </p:cNvSpPr>
          <p:nvPr/>
        </p:nvSpPr>
        <p:spPr>
          <a:xfrm>
            <a:off x="7555420" y="3412701"/>
            <a:ext cx="96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6397"/>
            <a:r>
              <a:rPr kumimoji="1" lang="fr-FR" dirty="0">
                <a:solidFill>
                  <a:srgbClr val="F79646"/>
                </a:solidFill>
              </a:rPr>
              <a:t>100 as</a:t>
            </a:r>
          </a:p>
        </p:txBody>
      </p:sp>
      <p:sp>
        <p:nvSpPr>
          <p:cNvPr id="18" name="ZoneTexte 17"/>
          <p:cNvSpPr txBox="1">
            <a:spLocks/>
          </p:cNvSpPr>
          <p:nvPr/>
        </p:nvSpPr>
        <p:spPr>
          <a:xfrm>
            <a:off x="7411953" y="2441703"/>
            <a:ext cx="141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6397"/>
            <a:r>
              <a:rPr kumimoji="1" lang="fr-FR" dirty="0">
                <a:solidFill>
                  <a:srgbClr val="F79646"/>
                </a:solidFill>
              </a:rPr>
              <a:t>&lt; 100 as</a:t>
            </a:r>
          </a:p>
        </p:txBody>
      </p:sp>
      <p:cxnSp>
        <p:nvCxnSpPr>
          <p:cNvPr id="19" name="Connecteur droit avec flèche 18"/>
          <p:cNvCxnSpPr>
            <a:cxnSpLocks/>
          </p:cNvCxnSpPr>
          <p:nvPr/>
        </p:nvCxnSpPr>
        <p:spPr>
          <a:xfrm>
            <a:off x="7247873" y="2564167"/>
            <a:ext cx="170341" cy="1"/>
          </a:xfrm>
          <a:prstGeom prst="straightConnector1">
            <a:avLst/>
          </a:prstGeom>
          <a:ln w="6350">
            <a:solidFill>
              <a:schemeClr val="bg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21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11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0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12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Oval 30"/>
          <p:cNvSpPr>
            <a:spLocks/>
          </p:cNvSpPr>
          <p:nvPr/>
        </p:nvSpPr>
        <p:spPr>
          <a:xfrm>
            <a:off x="444396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sz="1400" dirty="0">
                <a:solidFill>
                  <a:srgbClr val="7BCFF5"/>
                </a:solidFill>
              </a:rPr>
              <a:t> </a:t>
            </a:r>
            <a:r>
              <a:rPr kumimoji="1" lang="en-US" dirty="0">
                <a:solidFill>
                  <a:srgbClr val="7BCFF5"/>
                </a:solidFill>
              </a:rPr>
              <a:t>HHG light source</a:t>
            </a:r>
          </a:p>
          <a:p>
            <a:pPr algn="ctr" defTabSz="816397"/>
            <a:r>
              <a:rPr kumimoji="1" lang="en-US" dirty="0" err="1">
                <a:solidFill>
                  <a:srgbClr val="7BCFF5"/>
                </a:solidFill>
              </a:rPr>
              <a:t>Ti:Sapph</a:t>
            </a:r>
            <a:r>
              <a:rPr kumimoji="1" lang="en-US" dirty="0">
                <a:solidFill>
                  <a:srgbClr val="7BCFF5"/>
                </a:solidFill>
              </a:rPr>
              <a:t> </a:t>
            </a:r>
          </a:p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+</a:t>
            </a:r>
          </a:p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Gas jet/cell</a:t>
            </a:r>
          </a:p>
        </p:txBody>
      </p:sp>
      <p:cxnSp>
        <p:nvCxnSpPr>
          <p:cNvPr id="9" name="Straight Arrow Connector 31"/>
          <p:cNvCxnSpPr/>
          <p:nvPr/>
        </p:nvCxnSpPr>
        <p:spPr>
          <a:xfrm>
            <a:off x="911391" y="2756605"/>
            <a:ext cx="0" cy="133272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51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13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Oval 33"/>
          <p:cNvSpPr>
            <a:spLocks/>
          </p:cNvSpPr>
          <p:nvPr/>
        </p:nvSpPr>
        <p:spPr>
          <a:xfrm>
            <a:off x="1308850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XUV Spectrometer</a:t>
            </a:r>
          </a:p>
        </p:txBody>
      </p:sp>
      <p:cxnSp>
        <p:nvCxnSpPr>
          <p:cNvPr id="13" name="Straight Arrow Connector 34"/>
          <p:cNvCxnSpPr/>
          <p:nvPr/>
        </p:nvCxnSpPr>
        <p:spPr>
          <a:xfrm flipH="1">
            <a:off x="1537855" y="2756605"/>
            <a:ext cx="457200" cy="131283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5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14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4294967295"/>
          </p:nvPr>
        </p:nvSpPr>
        <p:spPr>
          <a:xfrm>
            <a:off x="476103" y="5576153"/>
            <a:ext cx="8168986" cy="539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Transport</a:t>
            </a:r>
            <a:r>
              <a:rPr lang="en-GB" sz="2400" dirty="0">
                <a:solidFill>
                  <a:schemeClr val="accent1"/>
                </a:solidFill>
                <a:latin typeface="+mj-lt"/>
              </a:rPr>
              <a:t>, control and </a:t>
            </a: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characterize </a:t>
            </a:r>
            <a:r>
              <a:rPr lang="en-GB" sz="2400" dirty="0">
                <a:solidFill>
                  <a:schemeClr val="accent1"/>
                </a:solidFill>
                <a:latin typeface="+mj-lt"/>
              </a:rPr>
              <a:t>ultrashort (0.1 - 100 fs) XUV (10 - 100 eV) pulses and </a:t>
            </a: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 carry out time </a:t>
            </a:r>
            <a:r>
              <a:rPr lang="en-GB" sz="2400" dirty="0">
                <a:solidFill>
                  <a:schemeClr val="accent1"/>
                </a:solidFill>
                <a:latin typeface="+mj-lt"/>
              </a:rPr>
              <a:t>resolved </a:t>
            </a: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pump-probe </a:t>
            </a:r>
            <a:r>
              <a:rPr lang="en-GB" sz="2400" dirty="0">
                <a:solidFill>
                  <a:schemeClr val="accent1"/>
                </a:solidFill>
                <a:latin typeface="+mj-lt"/>
              </a:rPr>
              <a:t>applications with sub-fs </a:t>
            </a:r>
            <a:r>
              <a:rPr lang="en-GB" sz="2400" dirty="0" smtClean="0">
                <a:solidFill>
                  <a:schemeClr val="accent1"/>
                </a:solidFill>
                <a:latin typeface="+mj-lt"/>
              </a:rPr>
              <a:t>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Oval 9"/>
          <p:cNvSpPr/>
          <p:nvPr/>
        </p:nvSpPr>
        <p:spPr>
          <a:xfrm>
            <a:off x="2507277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Three-way </a:t>
            </a:r>
            <a:r>
              <a:rPr kumimoji="1" lang="en-US" dirty="0" smtClean="0">
                <a:solidFill>
                  <a:srgbClr val="7BCFF5"/>
                </a:solidFill>
              </a:rPr>
              <a:t>monochromator: “function selection”</a:t>
            </a:r>
            <a:endParaRPr kumimoji="1" lang="en-US" dirty="0">
              <a:solidFill>
                <a:srgbClr val="7BCFF5"/>
              </a:solidFill>
            </a:endParaRPr>
          </a:p>
        </p:txBody>
      </p:sp>
      <p:cxnSp>
        <p:nvCxnSpPr>
          <p:cNvPr id="19" name="Straight Arrow Connector 25"/>
          <p:cNvCxnSpPr>
            <a:endCxn id="28" idx="0"/>
          </p:cNvCxnSpPr>
          <p:nvPr/>
        </p:nvCxnSpPr>
        <p:spPr>
          <a:xfrm flipH="1">
            <a:off x="2427465" y="2841693"/>
            <a:ext cx="597662" cy="74559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6033" y="3655140"/>
            <a:ext cx="261534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293209">
            <a:off x="2163879" y="3618720"/>
            <a:ext cx="595244" cy="468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65310" y="3587289"/>
            <a:ext cx="924309" cy="460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2629658" y="3797336"/>
            <a:ext cx="4658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2" name="Isosceles Triangle 28"/>
          <p:cNvSpPr/>
          <p:nvPr/>
        </p:nvSpPr>
        <p:spPr>
          <a:xfrm rot="16200000" flipV="1">
            <a:off x="3289208" y="3618614"/>
            <a:ext cx="45719" cy="934633"/>
          </a:xfrm>
          <a:prstGeom prst="triangle">
            <a:avLst/>
          </a:prstGeom>
          <a:solidFill>
            <a:srgbClr val="FF0000"/>
          </a:solidFill>
          <a:ln w="6350" cmpd="sng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534444">
            <a:off x="2358414" y="4092570"/>
            <a:ext cx="300876" cy="31857"/>
          </a:xfrm>
          <a:prstGeom prst="rect">
            <a:avLst/>
          </a:prstGeom>
          <a:solidFill>
            <a:srgbClr val="66CCFF"/>
          </a:solidFill>
          <a:ln w="63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15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6033" y="3655140"/>
            <a:ext cx="261534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293209">
            <a:off x="2163879" y="3618720"/>
            <a:ext cx="595244" cy="468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65310" y="3587289"/>
            <a:ext cx="924309" cy="460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2629658" y="3797336"/>
            <a:ext cx="4658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0" name="Oval 39"/>
          <p:cNvSpPr/>
          <p:nvPr/>
        </p:nvSpPr>
        <p:spPr>
          <a:xfrm>
            <a:off x="3610218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XUV + IR focusing at </a:t>
            </a:r>
            <a:r>
              <a:rPr kumimoji="1" lang="en-US" dirty="0" err="1">
                <a:solidFill>
                  <a:srgbClr val="7BCFF5"/>
                </a:solidFill>
              </a:rPr>
              <a:t>MBe</a:t>
            </a:r>
            <a:r>
              <a:rPr kumimoji="1" lang="en-US" baseline="30000" dirty="0">
                <a:solidFill>
                  <a:srgbClr val="7BCFF5"/>
                </a:solidFill>
              </a:rPr>
              <a:t>-</a:t>
            </a:r>
            <a:r>
              <a:rPr kumimoji="1" lang="en-US" dirty="0">
                <a:solidFill>
                  <a:srgbClr val="7BCFF5"/>
                </a:solidFill>
              </a:rPr>
              <a:t>S for on-line RABBIT measurements</a:t>
            </a:r>
          </a:p>
        </p:txBody>
      </p:sp>
      <p:cxnSp>
        <p:nvCxnSpPr>
          <p:cNvPr id="31" name="Straight Arrow Connector 40"/>
          <p:cNvCxnSpPr/>
          <p:nvPr/>
        </p:nvCxnSpPr>
        <p:spPr>
          <a:xfrm flipH="1">
            <a:off x="3662239" y="2813923"/>
            <a:ext cx="819436" cy="112115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28"/>
          <p:cNvSpPr/>
          <p:nvPr/>
        </p:nvSpPr>
        <p:spPr>
          <a:xfrm rot="16200000" flipV="1">
            <a:off x="3289208" y="3618614"/>
            <a:ext cx="45719" cy="934633"/>
          </a:xfrm>
          <a:prstGeom prst="triangle">
            <a:avLst/>
          </a:prstGeom>
          <a:solidFill>
            <a:srgbClr val="FF0000"/>
          </a:solidFill>
          <a:ln w="6350" cmpd="sng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534444">
            <a:off x="2358414" y="4092570"/>
            <a:ext cx="300876" cy="31857"/>
          </a:xfrm>
          <a:prstGeom prst="rect">
            <a:avLst/>
          </a:prstGeom>
          <a:solidFill>
            <a:srgbClr val="66CCFF"/>
          </a:solidFill>
          <a:ln w="63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5" name="Isosceles Triangle 20"/>
          <p:cNvSpPr/>
          <p:nvPr/>
        </p:nvSpPr>
        <p:spPr>
          <a:xfrm rot="16200000" flipV="1">
            <a:off x="2978991" y="3428537"/>
            <a:ext cx="45719" cy="1320775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96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16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6033" y="3655140"/>
            <a:ext cx="261534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293209">
            <a:off x="2163879" y="3618720"/>
            <a:ext cx="595244" cy="468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65310" y="3587289"/>
            <a:ext cx="924309" cy="460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2629658" y="3797336"/>
            <a:ext cx="4658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2" name="Isosceles Triangle 28"/>
          <p:cNvSpPr/>
          <p:nvPr/>
        </p:nvSpPr>
        <p:spPr>
          <a:xfrm rot="16200000" flipV="1">
            <a:off x="3289208" y="3618614"/>
            <a:ext cx="45719" cy="934633"/>
          </a:xfrm>
          <a:prstGeom prst="triangle">
            <a:avLst/>
          </a:prstGeom>
          <a:solidFill>
            <a:srgbClr val="FF0000"/>
          </a:solidFill>
          <a:ln w="6350" cmpd="sng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534444">
            <a:off x="2358414" y="4092570"/>
            <a:ext cx="300876" cy="31857"/>
          </a:xfrm>
          <a:prstGeom prst="rect">
            <a:avLst/>
          </a:prstGeom>
          <a:solidFill>
            <a:srgbClr val="66CCFF"/>
          </a:solidFill>
          <a:ln w="63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5" name="Isosceles Triangle 20"/>
          <p:cNvSpPr/>
          <p:nvPr/>
        </p:nvSpPr>
        <p:spPr>
          <a:xfrm rot="16200000" flipV="1">
            <a:off x="2978991" y="3428537"/>
            <a:ext cx="45719" cy="1320775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6" name="Oval 47"/>
          <p:cNvSpPr/>
          <p:nvPr/>
        </p:nvSpPr>
        <p:spPr>
          <a:xfrm>
            <a:off x="5209105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Differential pumping </a:t>
            </a:r>
            <a:r>
              <a:rPr kumimoji="1" lang="en-US" dirty="0" smtClean="0">
                <a:solidFill>
                  <a:srgbClr val="7BCFF5"/>
                </a:solidFill>
              </a:rPr>
              <a:t>stages </a:t>
            </a:r>
            <a:r>
              <a:rPr kumimoji="1" lang="en-US" dirty="0">
                <a:solidFill>
                  <a:srgbClr val="7BCFF5"/>
                </a:solidFill>
              </a:rPr>
              <a:t>for UHV applications</a:t>
            </a:r>
          </a:p>
        </p:txBody>
      </p:sp>
      <p:cxnSp>
        <p:nvCxnSpPr>
          <p:cNvPr id="37" name="Straight Arrow Connector 48"/>
          <p:cNvCxnSpPr/>
          <p:nvPr/>
        </p:nvCxnSpPr>
        <p:spPr>
          <a:xfrm flipH="1">
            <a:off x="5428928" y="2754581"/>
            <a:ext cx="599172" cy="979640"/>
          </a:xfrm>
          <a:prstGeom prst="straightConnector1">
            <a:avLst/>
          </a:prstGeom>
          <a:solidFill>
            <a:srgbClr val="66CCFF"/>
          </a:solidFill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51"/>
          <p:cNvCxnSpPr/>
          <p:nvPr/>
        </p:nvCxnSpPr>
        <p:spPr>
          <a:xfrm>
            <a:off x="8072741" y="2787814"/>
            <a:ext cx="22301" cy="684814"/>
          </a:xfrm>
          <a:prstGeom prst="straightConnector1">
            <a:avLst/>
          </a:prstGeom>
          <a:solidFill>
            <a:srgbClr val="FF66FF"/>
          </a:solidFill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5"/>
          <p:cNvSpPr>
            <a:spLocks noChangeAspect="1"/>
          </p:cNvSpPr>
          <p:nvPr/>
        </p:nvSpPr>
        <p:spPr>
          <a:xfrm rot="4440000">
            <a:off x="6909337" y="2641586"/>
            <a:ext cx="67512" cy="2267828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6" name="Isosceles Triangle 42"/>
          <p:cNvSpPr>
            <a:spLocks noChangeAspect="1"/>
          </p:cNvSpPr>
          <p:nvPr/>
        </p:nvSpPr>
        <p:spPr>
          <a:xfrm rot="16200000">
            <a:off x="4770854" y="2988292"/>
            <a:ext cx="64502" cy="216668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3150" y="3114675"/>
            <a:ext cx="1600200" cy="1019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10</a:t>
            </a:r>
            <a:r>
              <a:rPr lang="fr-CA" baseline="30000" dirty="0" smtClean="0"/>
              <a:t>-8</a:t>
            </a:r>
            <a:r>
              <a:rPr lang="fr-CA" dirty="0" smtClean="0"/>
              <a:t> mbar </a:t>
            </a:r>
            <a:r>
              <a:rPr lang="fr-CA" dirty="0" err="1" smtClean="0"/>
              <a:t>with</a:t>
            </a:r>
            <a:r>
              <a:rPr lang="fr-CA" dirty="0" smtClean="0"/>
              <a:t> </a:t>
            </a:r>
            <a:r>
              <a:rPr lang="fr-CA" dirty="0" err="1" smtClean="0"/>
              <a:t>ionic</a:t>
            </a:r>
            <a:r>
              <a:rPr lang="fr-CA" dirty="0" smtClean="0"/>
              <a:t> </a:t>
            </a:r>
            <a:r>
              <a:rPr lang="fr-CA" dirty="0" err="1" smtClean="0"/>
              <a:t>pump</a:t>
            </a:r>
            <a:r>
              <a:rPr lang="fr-CA" dirty="0" smtClean="0"/>
              <a:t> off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91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users oriented 10 kHz beamline</a:t>
            </a:r>
            <a:endParaRPr lang="fr-FR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17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205569" y="0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12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Isosceles Triangle 11"/>
          <p:cNvSpPr/>
          <p:nvPr/>
        </p:nvSpPr>
        <p:spPr>
          <a:xfrm rot="16200000" flipH="1" flipV="1">
            <a:off x="573752" y="3786980"/>
            <a:ext cx="64627" cy="629543"/>
          </a:xfrm>
          <a:prstGeom prst="triangle">
            <a:avLst/>
          </a:prstGeom>
          <a:solidFill>
            <a:srgbClr val="FF0000"/>
          </a:solidFill>
          <a:ln w="3175" cmpd="sng">
            <a:solidFill>
              <a:srgbClr val="8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Isosceles Triangle 19"/>
          <p:cNvSpPr/>
          <p:nvPr/>
        </p:nvSpPr>
        <p:spPr>
          <a:xfrm rot="16200000">
            <a:off x="1352045" y="3840387"/>
            <a:ext cx="48641" cy="547418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Isosceles Triangle 22"/>
          <p:cNvSpPr/>
          <p:nvPr/>
        </p:nvSpPr>
        <p:spPr>
          <a:xfrm rot="16200000" flipH="1">
            <a:off x="1843864" y="3320482"/>
            <a:ext cx="45719" cy="159102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6033" y="3655140"/>
            <a:ext cx="261534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293209">
            <a:off x="2163879" y="3618720"/>
            <a:ext cx="595244" cy="468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65310" y="3587289"/>
            <a:ext cx="924309" cy="460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2629658" y="3797336"/>
            <a:ext cx="4658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2" name="Isosceles Triangle 28"/>
          <p:cNvSpPr/>
          <p:nvPr/>
        </p:nvSpPr>
        <p:spPr>
          <a:xfrm rot="16200000" flipV="1">
            <a:off x="3289208" y="3618614"/>
            <a:ext cx="45719" cy="934633"/>
          </a:xfrm>
          <a:prstGeom prst="triangle">
            <a:avLst/>
          </a:prstGeom>
          <a:solidFill>
            <a:srgbClr val="FF0000"/>
          </a:solidFill>
          <a:ln w="6350" cmpd="sng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534444">
            <a:off x="2358414" y="4092570"/>
            <a:ext cx="300876" cy="31857"/>
          </a:xfrm>
          <a:prstGeom prst="rect">
            <a:avLst/>
          </a:prstGeom>
          <a:solidFill>
            <a:srgbClr val="66CCFF"/>
          </a:solidFill>
          <a:ln w="63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35" name="Isosceles Triangle 20"/>
          <p:cNvSpPr/>
          <p:nvPr/>
        </p:nvSpPr>
        <p:spPr>
          <a:xfrm rot="16200000" flipV="1">
            <a:off x="2978991" y="3428537"/>
            <a:ext cx="45719" cy="1320775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Oval 50"/>
          <p:cNvSpPr/>
          <p:nvPr/>
        </p:nvSpPr>
        <p:spPr>
          <a:xfrm>
            <a:off x="6981767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XUV/IR </a:t>
            </a:r>
            <a:r>
              <a:rPr kumimoji="1" lang="en-US" dirty="0" smtClean="0">
                <a:solidFill>
                  <a:srgbClr val="7BCFF5"/>
                </a:solidFill>
              </a:rPr>
              <a:t>refocusing </a:t>
            </a:r>
            <a:r>
              <a:rPr kumimoji="1" lang="en-US" dirty="0">
                <a:solidFill>
                  <a:srgbClr val="7BCFF5"/>
                </a:solidFill>
              </a:rPr>
              <a:t>and recombination</a:t>
            </a:r>
          </a:p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at the user </a:t>
            </a:r>
          </a:p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end-station</a:t>
            </a:r>
          </a:p>
        </p:txBody>
      </p:sp>
      <p:cxnSp>
        <p:nvCxnSpPr>
          <p:cNvPr id="41" name="Straight Arrow Connector 51"/>
          <p:cNvCxnSpPr/>
          <p:nvPr/>
        </p:nvCxnSpPr>
        <p:spPr>
          <a:xfrm>
            <a:off x="8072741" y="2787814"/>
            <a:ext cx="22301" cy="684814"/>
          </a:xfrm>
          <a:prstGeom prst="straightConnector1">
            <a:avLst/>
          </a:prstGeom>
          <a:solidFill>
            <a:srgbClr val="FF66FF"/>
          </a:solidFill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6916" y="4679196"/>
            <a:ext cx="569658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4775520">
            <a:off x="5533979" y="4301350"/>
            <a:ext cx="79168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97"/>
            <a:endParaRPr kumimoji="1" lang="en-US" sz="1600">
              <a:solidFill>
                <a:srgbClr val="000000"/>
              </a:solidFill>
            </a:endParaRPr>
          </a:p>
        </p:txBody>
      </p:sp>
      <p:sp>
        <p:nvSpPr>
          <p:cNvPr id="44" name="Isosceles Triangle 43"/>
          <p:cNvSpPr>
            <a:spLocks/>
          </p:cNvSpPr>
          <p:nvPr/>
        </p:nvSpPr>
        <p:spPr>
          <a:xfrm rot="4620000">
            <a:off x="6935119" y="2577586"/>
            <a:ext cx="45719" cy="2248894"/>
          </a:xfrm>
          <a:prstGeom prst="triangle">
            <a:avLst/>
          </a:prstGeom>
          <a:solidFill>
            <a:srgbClr val="FF0000"/>
          </a:solidFill>
          <a:ln w="6350" cap="sq" cmpd="sng">
            <a:solidFill>
              <a:srgbClr val="FF0000"/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5" name="Isosceles Triangle 45"/>
          <p:cNvSpPr>
            <a:spLocks noChangeAspect="1"/>
          </p:cNvSpPr>
          <p:nvPr/>
        </p:nvSpPr>
        <p:spPr>
          <a:xfrm rot="4440000">
            <a:off x="6909337" y="2641586"/>
            <a:ext cx="67512" cy="2267828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6" name="Isosceles Triangle 42"/>
          <p:cNvSpPr>
            <a:spLocks noChangeAspect="1"/>
          </p:cNvSpPr>
          <p:nvPr/>
        </p:nvSpPr>
        <p:spPr>
          <a:xfrm rot="16200000">
            <a:off x="4770854" y="2988292"/>
            <a:ext cx="64502" cy="2166689"/>
          </a:xfrm>
          <a:prstGeom prst="triangle">
            <a:avLst/>
          </a:prstGeom>
          <a:solidFill>
            <a:srgbClr val="66CCFF"/>
          </a:solidFill>
          <a:ln w="3175" cmpd="sng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16397"/>
            <a:endParaRPr kumimoji="1" lang="en-US" sz="1600" b="1" dirty="0">
              <a:ln w="11430"/>
              <a:gradFill>
                <a:gsLst>
                  <a:gs pos="0">
                    <a:srgbClr val="BBFF02">
                      <a:tint val="70000"/>
                      <a:satMod val="245000"/>
                    </a:srgbClr>
                  </a:gs>
                  <a:gs pos="75000">
                    <a:srgbClr val="BBFF02">
                      <a:tint val="90000"/>
                      <a:shade val="60000"/>
                      <a:satMod val="240000"/>
                    </a:srgbClr>
                  </a:gs>
                  <a:gs pos="100000">
                    <a:srgbClr val="BBFF0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テキスト プレースホルダー 4"/>
          <p:cNvSpPr txBox="1">
            <a:spLocks/>
          </p:cNvSpPr>
          <p:nvPr/>
        </p:nvSpPr>
        <p:spPr>
          <a:xfrm>
            <a:off x="476103" y="5576153"/>
            <a:ext cx="8168986" cy="53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smtClean="0">
                <a:solidFill>
                  <a:schemeClr val="accent1"/>
                </a:solidFill>
                <a:latin typeface="+mj-lt"/>
              </a:rPr>
              <a:t>Transport, control and characterize ultrashort (0.1 - 100 fs) XUV (10 - 100 eV) pulses and  carry out time resolved pump-probe applications with sub-fs resolution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146033" y="1640605"/>
            <a:ext cx="8723136" cy="3409066"/>
          </a:xfrm>
          <a:custGeom>
            <a:avLst/>
            <a:gdLst>
              <a:gd name="connsiteX0" fmla="*/ 1742850 w 8869169"/>
              <a:gd name="connsiteY0" fmla="*/ 1650716 h 3396045"/>
              <a:gd name="connsiteX1" fmla="*/ 1742850 w 8869169"/>
              <a:gd name="connsiteY1" fmla="*/ 2903099 h 3396045"/>
              <a:gd name="connsiteX2" fmla="*/ 3021569 w 8869169"/>
              <a:gd name="connsiteY2" fmla="*/ 2903099 h 3396045"/>
              <a:gd name="connsiteX3" fmla="*/ 3021569 w 8869169"/>
              <a:gd name="connsiteY3" fmla="*/ 1650716 h 3396045"/>
              <a:gd name="connsiteX4" fmla="*/ 0 w 8869169"/>
              <a:gd name="connsiteY4" fmla="*/ 0 h 3396045"/>
              <a:gd name="connsiteX5" fmla="*/ 8869169 w 8869169"/>
              <a:gd name="connsiteY5" fmla="*/ 0 h 3396045"/>
              <a:gd name="connsiteX6" fmla="*/ 8869169 w 8869169"/>
              <a:gd name="connsiteY6" fmla="*/ 3396045 h 3396045"/>
              <a:gd name="connsiteX7" fmla="*/ 0 w 8869169"/>
              <a:gd name="connsiteY7" fmla="*/ 3396045 h 339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69169" h="3396045">
                <a:moveTo>
                  <a:pt x="1742850" y="1650716"/>
                </a:moveTo>
                <a:lnTo>
                  <a:pt x="1742850" y="2903099"/>
                </a:lnTo>
                <a:lnTo>
                  <a:pt x="3021569" y="2903099"/>
                </a:lnTo>
                <a:lnTo>
                  <a:pt x="3021569" y="1650716"/>
                </a:lnTo>
                <a:close/>
                <a:moveTo>
                  <a:pt x="0" y="0"/>
                </a:moveTo>
                <a:lnTo>
                  <a:pt x="8869169" y="0"/>
                </a:lnTo>
                <a:lnTo>
                  <a:pt x="8869169" y="3396045"/>
                </a:lnTo>
                <a:lnTo>
                  <a:pt x="0" y="3396045"/>
                </a:lnTo>
                <a:close/>
              </a:path>
            </a:pathLst>
          </a:custGeom>
          <a:solidFill>
            <a:schemeClr val="bg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9"/>
          <p:cNvSpPr/>
          <p:nvPr/>
        </p:nvSpPr>
        <p:spPr>
          <a:xfrm>
            <a:off x="2507277" y="1640605"/>
            <a:ext cx="2088000" cy="11160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6397"/>
            <a:r>
              <a:rPr kumimoji="1" lang="en-US" dirty="0">
                <a:solidFill>
                  <a:srgbClr val="7BCFF5"/>
                </a:solidFill>
              </a:rPr>
              <a:t>Three-way </a:t>
            </a:r>
            <a:r>
              <a:rPr kumimoji="1" lang="en-US" dirty="0" smtClean="0">
                <a:solidFill>
                  <a:srgbClr val="7BCFF5"/>
                </a:solidFill>
              </a:rPr>
              <a:t>monochromator: “function selection”</a:t>
            </a:r>
            <a:endParaRPr kumimoji="1" lang="en-US" dirty="0">
              <a:solidFill>
                <a:srgbClr val="7BCFF5"/>
              </a:solidFill>
            </a:endParaRPr>
          </a:p>
        </p:txBody>
      </p:sp>
      <p:cxnSp>
        <p:nvCxnSpPr>
          <p:cNvPr id="37" name="Straight Arrow Connector 25"/>
          <p:cNvCxnSpPr/>
          <p:nvPr/>
        </p:nvCxnSpPr>
        <p:spPr>
          <a:xfrm flipH="1">
            <a:off x="2427465" y="2841693"/>
            <a:ext cx="597662" cy="74559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Th</a:t>
            </a:r>
            <a:r>
              <a:rPr lang="fr-CA" dirty="0" smtClean="0">
                <a:solidFill>
                  <a:schemeClr val="accent1"/>
                </a:solidFill>
              </a:rPr>
              <a:t>e</a:t>
            </a:r>
            <a:r>
              <a:rPr lang="fr-CA" dirty="0" smtClean="0"/>
              <a:t> « </a:t>
            </a:r>
            <a:r>
              <a:rPr lang="fr-CA" dirty="0" err="1" smtClean="0"/>
              <a:t>function</a:t>
            </a:r>
            <a:r>
              <a:rPr lang="fr-CA" dirty="0" smtClean="0"/>
              <a:t> » </a:t>
            </a:r>
            <a:r>
              <a:rPr lang="fr-CA" dirty="0" err="1" smtClean="0"/>
              <a:t>selector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12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Broad</a:t>
            </a:r>
            <a:r>
              <a:rPr lang="fr-CA" dirty="0" err="1" smtClean="0">
                <a:solidFill>
                  <a:schemeClr val="accent1"/>
                </a:solidFill>
              </a:rPr>
              <a:t>B</a:t>
            </a:r>
            <a:r>
              <a:rPr lang="fr-CA" dirty="0" err="1" smtClean="0"/>
              <a:t>and</a:t>
            </a:r>
            <a:r>
              <a:rPr lang="fr-CA" dirty="0" smtClean="0"/>
              <a:t> 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19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7" name="Picture 1" descr="BB1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b="18440"/>
          <a:stretch>
            <a:fillRect/>
          </a:stretch>
        </p:blipFill>
        <p:spPr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40323" y="5179685"/>
            <a:ext cx="7122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W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avelength and bandwidth are selected by multilayer coatings in reflection</a:t>
            </a:r>
          </a:p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C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oaxial IR recombination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3"/>
          <a:srcRect r="39505"/>
          <a:stretch/>
        </p:blipFill>
        <p:spPr>
          <a:xfrm>
            <a:off x="6538025" y="3139323"/>
            <a:ext cx="1025027" cy="1333847"/>
          </a:xfrm>
          <a:prstGeom prst="rect">
            <a:avLst/>
          </a:prstGeom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38331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/>
          <p:cNvPicPr>
            <a:picLocks noChangeAspect="1"/>
          </p:cNvPicPr>
          <p:nvPr/>
        </p:nvPicPr>
        <p:blipFill rotWithShape="1">
          <a:blip r:embed="rId2"/>
          <a:srcRect t="1668" b="2036"/>
          <a:stretch/>
        </p:blipFill>
        <p:spPr>
          <a:xfrm>
            <a:off x="4928260" y="2523372"/>
            <a:ext cx="1558932" cy="770748"/>
          </a:xfrm>
          <a:prstGeom prst="rect">
            <a:avLst/>
          </a:prstGeom>
        </p:spPr>
      </p:pic>
      <p:pic>
        <p:nvPicPr>
          <p:cNvPr id="20" name="Picture 28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21" y="3425613"/>
            <a:ext cx="1259583" cy="730559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3161" r="2359" b="5629"/>
          <a:stretch/>
        </p:blipFill>
        <p:spPr>
          <a:xfrm>
            <a:off x="2587581" y="4681592"/>
            <a:ext cx="3847383" cy="210639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493" y="2822392"/>
            <a:ext cx="1237984" cy="680091"/>
          </a:xfrm>
          <a:prstGeom prst="rect">
            <a:avLst/>
          </a:prstGeom>
        </p:spPr>
      </p:pic>
      <p:pic>
        <p:nvPicPr>
          <p:cNvPr id="8" name="Picture 4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0" y="2550628"/>
            <a:ext cx="1142904" cy="9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93" y="2003573"/>
            <a:ext cx="1034391" cy="10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7958" y="1651514"/>
            <a:ext cx="2008085" cy="371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http://attolab.fr</a:t>
            </a:r>
            <a:endParaRPr lang="fr-F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8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18" y="2388782"/>
            <a:ext cx="1395994" cy="8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fr.academic.ru/pictures/frwiki/78/Nouveaulogoiogsza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4" y="3529938"/>
            <a:ext cx="1612531" cy="7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25"/>
          <p:cNvCxnSpPr/>
          <p:nvPr/>
        </p:nvCxnSpPr>
        <p:spPr>
          <a:xfrm flipV="1">
            <a:off x="4678727" y="2229955"/>
            <a:ext cx="0" cy="2475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9259"/>
          <a:stretch/>
        </p:blipFill>
        <p:spPr>
          <a:xfrm>
            <a:off x="2984287" y="3685467"/>
            <a:ext cx="1339802" cy="828137"/>
          </a:xfrm>
          <a:prstGeom prst="rect">
            <a:avLst/>
          </a:prstGeom>
        </p:spPr>
      </p:pic>
      <p:pic>
        <p:nvPicPr>
          <p:cNvPr id="23" name="Picture 18" descr="http://www.synchrotron-soleil.fr/images/Image/SourceAccelerateur/TWIICE/logos/logo-solei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96" y="3196869"/>
            <a:ext cx="1439043" cy="6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/>
          <p:cNvGrpSpPr/>
          <p:nvPr/>
        </p:nvGrpSpPr>
        <p:grpSpPr>
          <a:xfrm>
            <a:off x="2934150" y="328923"/>
            <a:ext cx="3275700" cy="1135311"/>
            <a:chOff x="3658147" y="479739"/>
            <a:chExt cx="3275700" cy="1135311"/>
          </a:xfrm>
        </p:grpSpPr>
        <p:sp>
          <p:nvSpPr>
            <p:cNvPr id="31" name="Rectangle 30"/>
            <p:cNvSpPr/>
            <p:nvPr/>
          </p:nvSpPr>
          <p:spPr>
            <a:xfrm>
              <a:off x="5850110" y="497440"/>
              <a:ext cx="1051022" cy="10999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 descr="http://attolab.fr/Css/img/attolab-logo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147" y="497440"/>
              <a:ext cx="2353810" cy="109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6256739" y="497440"/>
              <a:ext cx="644393" cy="1099911"/>
            </a:xfrm>
            <a:prstGeom prst="rect">
              <a:avLst/>
            </a:prstGeom>
            <a:solidFill>
              <a:srgbClr val="549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256739" y="479739"/>
              <a:ext cx="677108" cy="1135311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fr-CA" sz="3200" dirty="0" smtClean="0"/>
                <a:t>FAB10</a:t>
              </a:r>
              <a:endParaRPr lang="fr-FR" sz="3200" dirty="0"/>
            </a:p>
          </p:txBody>
        </p:sp>
      </p:grpSp>
      <p:pic>
        <p:nvPicPr>
          <p:cNvPr id="16" name="Picture 18" descr="http://www.synchrotron-soleil.fr/images/Image/SourceAccelerateur/TWIICE/logos/logo-solei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17" y="3452308"/>
            <a:ext cx="1439043" cy="6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V</a:t>
            </a:r>
            <a:r>
              <a:rPr lang="fr-CA" dirty="0" err="1" smtClean="0"/>
              <a:t>ery</a:t>
            </a:r>
            <a:r>
              <a:rPr lang="fr-CA" dirty="0" smtClean="0"/>
              <a:t> </a:t>
            </a:r>
            <a:r>
              <a:rPr lang="fr-CA" dirty="0" err="1" smtClean="0"/>
              <a:t>broad</a:t>
            </a:r>
            <a:r>
              <a:rPr lang="fr-CA" dirty="0" err="1" smtClean="0">
                <a:solidFill>
                  <a:schemeClr val="accent1"/>
                </a:solidFill>
              </a:rPr>
              <a:t>B</a:t>
            </a:r>
            <a:r>
              <a:rPr lang="fr-CA" dirty="0" err="1" smtClean="0"/>
              <a:t>and</a:t>
            </a:r>
            <a:r>
              <a:rPr lang="fr-CA" dirty="0" smtClean="0"/>
              <a:t> 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20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9" name="Picture 1" descr="vbb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b="18440"/>
          <a:stretch>
            <a:fillRect/>
          </a:stretch>
        </p:blipFill>
        <p:spPr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76103" y="5102846"/>
            <a:ext cx="7796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G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razing Au coated mirrors (</a:t>
            </a:r>
            <a:r>
              <a:rPr kumimoji="1" lang="en-GB" sz="2400" dirty="0" err="1">
                <a:solidFill>
                  <a:srgbClr val="FFFFFF"/>
                </a:solidFill>
                <a:latin typeface="+mj-lt"/>
              </a:rPr>
              <a:t>WinlightX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) for full bandwidth transmission </a:t>
            </a:r>
          </a:p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C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oaxial IR recombination on separated branches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3"/>
          <a:srcRect r="39505"/>
          <a:stretch/>
        </p:blipFill>
        <p:spPr>
          <a:xfrm>
            <a:off x="6538025" y="3139323"/>
            <a:ext cx="1025027" cy="1333847"/>
          </a:xfrm>
          <a:prstGeom prst="rect">
            <a:avLst/>
          </a:prstGeom>
          <a:ln w="28575" cmpd="sng">
            <a:noFill/>
          </a:ln>
        </p:spPr>
      </p:pic>
      <p:pic>
        <p:nvPicPr>
          <p:cNvPr id="11" name="Picture 3" descr="MT_VB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0" y="2945430"/>
            <a:ext cx="2996076" cy="2104240"/>
          </a:xfrm>
          <a:prstGeom prst="rect">
            <a:avLst/>
          </a:prstGeom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956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mtClean="0"/>
              <a:t>Narrow </a:t>
            </a:r>
            <a:r>
              <a:rPr lang="fr-CA" smtClean="0">
                <a:solidFill>
                  <a:schemeClr val="accent1"/>
                </a:solidFill>
              </a:rPr>
              <a:t>B</a:t>
            </a:r>
            <a:r>
              <a:rPr lang="fr-CA" smtClean="0"/>
              <a:t>and 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>
                <a:solidFill>
                  <a:srgbClr val="FFFFFF"/>
                </a:solidFill>
              </a:rPr>
              <a:pPr/>
              <a:t>21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12" name="Picture 3" descr="nb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b="18440"/>
          <a:stretch>
            <a:fillRect/>
          </a:stretch>
        </p:blipFill>
        <p:spPr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76102" y="5272124"/>
            <a:ext cx="8039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C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onical diffraction monochromator for </a:t>
            </a:r>
            <a:r>
              <a:rPr kumimoji="1" lang="en-GB" sz="2400" dirty="0" smtClean="0">
                <a:solidFill>
                  <a:srgbClr val="FFFFFF"/>
                </a:solidFill>
                <a:latin typeface="+mj-lt"/>
              </a:rPr>
              <a:t>tunable 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wavelength selection (ΔE≈100 </a:t>
            </a:r>
            <a:r>
              <a:rPr kumimoji="1" lang="en-GB" sz="2400" dirty="0" err="1">
                <a:solidFill>
                  <a:srgbClr val="FFFFFF"/>
                </a:solidFill>
                <a:latin typeface="+mj-lt"/>
              </a:rPr>
              <a:t>meV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) </a:t>
            </a:r>
          </a:p>
          <a:p>
            <a:pPr defTabSz="816397"/>
            <a:r>
              <a:rPr kumimoji="1" lang="en-GB" sz="2400" dirty="0">
                <a:solidFill>
                  <a:srgbClr val="7BCFF5"/>
                </a:solidFill>
                <a:latin typeface="+mj-lt"/>
              </a:rPr>
              <a:t>E</a:t>
            </a:r>
            <a:r>
              <a:rPr kumimoji="1" lang="en-GB" sz="2400" dirty="0">
                <a:solidFill>
                  <a:srgbClr val="FFFFFF"/>
                </a:solidFill>
                <a:latin typeface="+mj-lt"/>
              </a:rPr>
              <a:t>xternal IR recombination</a:t>
            </a:r>
          </a:p>
        </p:txBody>
      </p:sp>
    </p:spTree>
    <p:extLst>
      <p:ext uri="{BB962C8B-B14F-4D97-AF65-F5344CB8AC3E}">
        <p14:creationId xmlns:p14="http://schemas.microsoft.com/office/powerpoint/2010/main" val="23161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397" y="205099"/>
            <a:ext cx="7886700" cy="859809"/>
          </a:xfrm>
        </p:spPr>
        <p:txBody>
          <a:bodyPr/>
          <a:lstStyle/>
          <a:p>
            <a:r>
              <a:rPr kumimoji="1" lang="en-US" altLang="ja-JP" dirty="0"/>
              <a:t>SE</a:t>
            </a:r>
            <a:r>
              <a:rPr kumimoji="1" lang="en-US" altLang="ja-JP" dirty="0">
                <a:solidFill>
                  <a:schemeClr val="accent1"/>
                </a:solidFill>
              </a:rPr>
              <a:t>10</a:t>
            </a:r>
            <a:r>
              <a:rPr kumimoji="1" lang="en-US" altLang="ja-JP" dirty="0"/>
              <a:t> </a:t>
            </a:r>
            <a:r>
              <a:rPr kumimoji="1" lang="fr-FR" altLang="ja-JP" dirty="0" err="1" smtClean="0"/>
              <a:t>optic</a:t>
            </a:r>
            <a:r>
              <a:rPr kumimoji="1" lang="fr-FR" altLang="ja-JP" dirty="0" smtClean="0"/>
              <a:t> </a:t>
            </a:r>
            <a:r>
              <a:rPr kumimoji="1" lang="fr-FR" altLang="ja-JP" dirty="0" err="1" smtClean="0"/>
              <a:t>mounts</a:t>
            </a:r>
            <a:r>
              <a:rPr kumimoji="1" lang="fr-FR" altLang="ja-JP" dirty="0" smtClean="0"/>
              <a:t> </a:t>
            </a:r>
            <a:r>
              <a:rPr kumimoji="1" lang="fr-FR" altLang="ja-JP" dirty="0" err="1" smtClean="0">
                <a:solidFill>
                  <a:schemeClr val="accent1"/>
                </a:solidFill>
              </a:rPr>
              <a:t>metrology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2"/>
          <a:srcRect r="2954"/>
          <a:stretch/>
        </p:blipFill>
        <p:spPr>
          <a:xfrm>
            <a:off x="200195" y="2017586"/>
            <a:ext cx="3050114" cy="2238946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312811" y="4435621"/>
            <a:ext cx="171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</a:rPr>
              <a:t>SmarAct</a:t>
            </a:r>
            <a:r>
              <a:rPr lang="en-US" b="1" u="sng" dirty="0" smtClean="0">
                <a:solidFill>
                  <a:srgbClr val="FFFF00"/>
                </a:solidFill>
              </a:rPr>
              <a:t> Translation axis</a:t>
            </a:r>
            <a:endParaRPr lang="en-US" b="1" u="sng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9"/>
          <p:cNvCxnSpPr/>
          <p:nvPr/>
        </p:nvCxnSpPr>
        <p:spPr>
          <a:xfrm flipV="1">
            <a:off x="1168930" y="3663237"/>
            <a:ext cx="208873" cy="72290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3397" y="5647878"/>
            <a:ext cx="8109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397"/>
            <a:r>
              <a:rPr kumimoji="1" lang="en-GB" sz="2800" dirty="0" smtClean="0">
                <a:solidFill>
                  <a:schemeClr val="accent1"/>
                </a:solidFill>
              </a:rPr>
              <a:t>B</a:t>
            </a:r>
            <a:r>
              <a:rPr kumimoji="1" lang="en-GB" sz="2800" dirty="0" smtClean="0"/>
              <a:t>ack</a:t>
            </a:r>
            <a:r>
              <a:rPr kumimoji="1" lang="en-GB" sz="2800" dirty="0" smtClean="0">
                <a:solidFill>
                  <a:schemeClr val="accent1"/>
                </a:solidFill>
              </a:rPr>
              <a:t> </a:t>
            </a:r>
            <a:r>
              <a:rPr kumimoji="1" lang="en-GB" sz="2800" dirty="0" smtClean="0"/>
              <a:t>and</a:t>
            </a:r>
            <a:r>
              <a:rPr kumimoji="1" lang="en-GB" sz="2800" dirty="0" smtClean="0">
                <a:solidFill>
                  <a:schemeClr val="accent1"/>
                </a:solidFill>
              </a:rPr>
              <a:t> f</a:t>
            </a:r>
            <a:r>
              <a:rPr kumimoji="1" lang="en-GB" sz="2800" dirty="0" smtClean="0"/>
              <a:t>orth</a:t>
            </a:r>
            <a:r>
              <a:rPr kumimoji="1" lang="en-GB" sz="2800" dirty="0" smtClean="0">
                <a:solidFill>
                  <a:schemeClr val="accent1"/>
                </a:solidFill>
              </a:rPr>
              <a:t> </a:t>
            </a:r>
            <a:r>
              <a:rPr kumimoji="1" lang="en-GB" sz="2800" dirty="0" err="1" smtClean="0"/>
              <a:t>autocollimation</a:t>
            </a:r>
            <a:r>
              <a:rPr kumimoji="1" lang="en-GB" sz="2800" dirty="0" smtClean="0">
                <a:solidFill>
                  <a:schemeClr val="accent1"/>
                </a:solidFill>
              </a:rPr>
              <a:t> </a:t>
            </a:r>
            <a:r>
              <a:rPr kumimoji="1" lang="en-GB" sz="2800" dirty="0" smtClean="0"/>
              <a:t>recording on each axis</a:t>
            </a:r>
          </a:p>
          <a:p>
            <a:pPr defTabSz="816397"/>
            <a:r>
              <a:rPr kumimoji="1" lang="en-GB" sz="2800" dirty="0"/>
              <a:t> </a:t>
            </a:r>
            <a:r>
              <a:rPr kumimoji="1" lang="en-GB" sz="2800" dirty="0" smtClean="0"/>
              <a:t>   to check mechanical</a:t>
            </a:r>
            <a:r>
              <a:rPr kumimoji="1" lang="en-GB" sz="2800" dirty="0" smtClean="0">
                <a:solidFill>
                  <a:schemeClr val="accent1"/>
                </a:solidFill>
              </a:rPr>
              <a:t> reproducibility</a:t>
            </a:r>
            <a:endParaRPr kumimoji="1" lang="en-GB" sz="2800" dirty="0">
              <a:solidFill>
                <a:schemeClr val="accent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11" y="1184964"/>
            <a:ext cx="4914286" cy="43428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81443" y="1222499"/>
            <a:ext cx="1322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GB" dirty="0" smtClean="0">
                <a:solidFill>
                  <a:schemeClr val="bg1"/>
                </a:solidFill>
              </a:rPr>
              <a:t>Residual</a:t>
            </a:r>
          </a:p>
          <a:p>
            <a:pPr algn="ctr"/>
            <a:r>
              <a:rPr kumimoji="1" lang="en-GB" dirty="0" smtClean="0">
                <a:solidFill>
                  <a:schemeClr val="bg1"/>
                </a:solidFill>
              </a:rPr>
              <a:t>angle (µrad</a:t>
            </a:r>
            <a:r>
              <a:rPr kumimoji="1" lang="en-GB" dirty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63611" y="5025567"/>
            <a:ext cx="254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GB" dirty="0" smtClean="0">
                <a:solidFill>
                  <a:schemeClr val="bg1"/>
                </a:solidFill>
              </a:rPr>
              <a:t>Position on the axis (</a:t>
            </a:r>
            <a:r>
              <a:rPr kumimoji="1" lang="en-GB" dirty="0" err="1" smtClean="0">
                <a:solidFill>
                  <a:schemeClr val="bg1"/>
                </a:solidFill>
              </a:rPr>
              <a:t>a.u</a:t>
            </a:r>
            <a:r>
              <a:rPr kumimoji="1" lang="en-GB" dirty="0" smtClean="0">
                <a:solidFill>
                  <a:schemeClr val="bg1"/>
                </a:solidFill>
              </a:rPr>
              <a:t>.)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52267" y="1628959"/>
            <a:ext cx="837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GB" sz="1400" dirty="0" smtClean="0">
                <a:solidFill>
                  <a:srgbClr val="FF0000"/>
                </a:solidFill>
              </a:rPr>
              <a:t>Forward</a:t>
            </a:r>
            <a:endParaRPr kumimoji="1" lang="en-GB" sz="1400" dirty="0">
              <a:solidFill>
                <a:srgbClr val="FF0000"/>
              </a:solidFill>
            </a:endParaRPr>
          </a:p>
          <a:p>
            <a:pPr algn="ctr"/>
            <a:r>
              <a:rPr kumimoji="1" lang="en-GB" sz="1400" dirty="0">
                <a:solidFill>
                  <a:srgbClr val="FF0000"/>
                </a:solidFill>
              </a:rPr>
              <a:t>d</a:t>
            </a:r>
            <a:r>
              <a:rPr kumimoji="1" lang="en-GB" sz="1400" dirty="0" smtClean="0">
                <a:solidFill>
                  <a:srgbClr val="FF0000"/>
                </a:solidFill>
              </a:rPr>
              <a:t>irection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54757" y="4134808"/>
            <a:ext cx="893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GB" sz="1400" dirty="0" smtClean="0">
                <a:solidFill>
                  <a:srgbClr val="FF0000"/>
                </a:solidFill>
              </a:rPr>
              <a:t>Backward</a:t>
            </a:r>
            <a:endParaRPr kumimoji="1" lang="en-GB" sz="1400" dirty="0">
              <a:solidFill>
                <a:srgbClr val="FF0000"/>
              </a:solidFill>
            </a:endParaRPr>
          </a:p>
          <a:p>
            <a:pPr algn="ctr"/>
            <a:r>
              <a:rPr kumimoji="1" lang="en-GB" sz="1400" dirty="0">
                <a:solidFill>
                  <a:srgbClr val="FF0000"/>
                </a:solidFill>
              </a:rPr>
              <a:t>d</a:t>
            </a:r>
            <a:r>
              <a:rPr kumimoji="1" lang="en-GB" sz="1400" dirty="0" smtClean="0">
                <a:solidFill>
                  <a:srgbClr val="FF0000"/>
                </a:solidFill>
              </a:rPr>
              <a:t>irection</a:t>
            </a:r>
          </a:p>
        </p:txBody>
      </p:sp>
      <p:cxnSp>
        <p:nvCxnSpPr>
          <p:cNvPr id="44" name="Connecteur en arc 43"/>
          <p:cNvCxnSpPr/>
          <p:nvPr/>
        </p:nvCxnSpPr>
        <p:spPr>
          <a:xfrm flipV="1">
            <a:off x="5262226" y="2047431"/>
            <a:ext cx="711177" cy="20949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rc 48"/>
          <p:cNvCxnSpPr/>
          <p:nvPr/>
        </p:nvCxnSpPr>
        <p:spPr>
          <a:xfrm rot="10800000">
            <a:off x="4701547" y="3886771"/>
            <a:ext cx="453797" cy="393906"/>
          </a:xfrm>
          <a:prstGeom prst="curvedConnector3">
            <a:avLst>
              <a:gd name="adj1" fmla="val 1977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13949" y="1691112"/>
            <a:ext cx="30226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GB" sz="1200" b="1" i="1" dirty="0" smtClean="0"/>
              <a:t>Drawing of a </a:t>
            </a:r>
            <a:r>
              <a:rPr kumimoji="1" lang="en-GB" sz="1200" b="1" i="1" dirty="0" err="1" smtClean="0"/>
              <a:t>toric</a:t>
            </a:r>
            <a:r>
              <a:rPr kumimoji="1" lang="en-GB" sz="1200" b="1" i="1" dirty="0" smtClean="0"/>
              <a:t> mirror mount (</a:t>
            </a:r>
            <a:r>
              <a:rPr kumimoji="1" lang="en-GB" sz="1200" b="1" i="1" dirty="0" err="1" smtClean="0"/>
              <a:t>backview</a:t>
            </a:r>
            <a:r>
              <a:rPr kumimoji="1" lang="en-GB" sz="1200" b="1" i="1" dirty="0" smtClean="0"/>
              <a:t>)</a:t>
            </a:r>
            <a:endParaRPr lang="fr-FR" sz="1200" b="1" i="1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7990318" y="2256928"/>
            <a:ext cx="17091" cy="224670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506272" y="1691112"/>
            <a:ext cx="968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GB" sz="1400" dirty="0">
                <a:solidFill>
                  <a:srgbClr val="FF0000"/>
                </a:solidFill>
              </a:rPr>
              <a:t>≈ 100 </a:t>
            </a:r>
            <a:r>
              <a:rPr kumimoji="1" lang="en-GB" sz="1400" dirty="0" smtClean="0">
                <a:solidFill>
                  <a:srgbClr val="FF0000"/>
                </a:solidFill>
              </a:rPr>
              <a:t>µrad</a:t>
            </a:r>
          </a:p>
          <a:p>
            <a:pPr algn="ctr"/>
            <a:r>
              <a:rPr kumimoji="1" lang="en-GB" sz="1400" dirty="0" err="1" smtClean="0">
                <a:solidFill>
                  <a:srgbClr val="FF0000"/>
                </a:solidFill>
              </a:rPr>
              <a:t>precisison</a:t>
            </a:r>
            <a:endParaRPr kumimoji="1" lang="en-GB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3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Th</a:t>
            </a:r>
            <a:r>
              <a:rPr lang="fr-CA" dirty="0" smtClean="0">
                <a:solidFill>
                  <a:schemeClr val="accent1"/>
                </a:solidFill>
              </a:rPr>
              <a:t>e</a:t>
            </a:r>
            <a:r>
              <a:rPr lang="fr-CA" dirty="0" smtClean="0"/>
              <a:t> « </a:t>
            </a:r>
            <a:r>
              <a:rPr lang="fr-CA" dirty="0" err="1" smtClean="0"/>
              <a:t>function</a:t>
            </a:r>
            <a:r>
              <a:rPr lang="fr-CA" dirty="0" smtClean="0"/>
              <a:t> » </a:t>
            </a:r>
            <a:r>
              <a:rPr lang="fr-CA" dirty="0" err="1" smtClean="0"/>
              <a:t>selector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37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4861 -0.15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Th</a:t>
            </a:r>
            <a:r>
              <a:rPr lang="fr-CA" dirty="0" smtClean="0">
                <a:solidFill>
                  <a:schemeClr val="accent1"/>
                </a:solidFill>
              </a:rPr>
              <a:t>e</a:t>
            </a:r>
            <a:r>
              <a:rPr lang="fr-CA" dirty="0" smtClean="0"/>
              <a:t> « </a:t>
            </a:r>
            <a:r>
              <a:rPr lang="fr-CA" dirty="0" err="1" smtClean="0"/>
              <a:t>function</a:t>
            </a:r>
            <a:r>
              <a:rPr lang="fr-CA" dirty="0" smtClean="0"/>
              <a:t> » </a:t>
            </a:r>
            <a:r>
              <a:rPr lang="fr-CA" dirty="0" err="1" smtClean="0"/>
              <a:t>selector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2469"/>
          <a:stretch>
            <a:fillRect/>
          </a:stretch>
        </p:blipFill>
        <p:spPr>
          <a:xfrm>
            <a:off x="260203" y="1427566"/>
            <a:ext cx="4087784" cy="1695836"/>
          </a:xfrm>
        </p:spPr>
      </p:pic>
      <p:sp>
        <p:nvSpPr>
          <p:cNvPr id="5" name="テキスト プレースホルダー 5"/>
          <p:cNvSpPr txBox="1">
            <a:spLocks/>
          </p:cNvSpPr>
          <p:nvPr/>
        </p:nvSpPr>
        <p:spPr>
          <a:xfrm>
            <a:off x="260203" y="3691159"/>
            <a:ext cx="8782198" cy="3234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Commissioning: almost finished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All movements operational and on specs </a:t>
            </a:r>
            <a:r>
              <a:rPr kumimoji="1" lang="en-US" altLang="ja-JP" dirty="0" smtClean="0">
                <a:latin typeface="+mj-lt"/>
              </a:rPr>
              <a:t>(tested at SOLEIL)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All motors computer controlled on a single users interface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VBB in use</a:t>
            </a:r>
          </a:p>
          <a:p>
            <a:pPr marL="0" indent="0">
              <a:buNone/>
            </a:pPr>
            <a:r>
              <a:rPr kumimoji="1" lang="en-US" altLang="ja-JP" dirty="0" smtClean="0">
                <a:latin typeface="+mj-lt"/>
              </a:rPr>
              <a:t>NB prepositioned</a:t>
            </a:r>
          </a:p>
          <a:p>
            <a:pPr marL="0" indent="0">
              <a:buNone/>
            </a:pPr>
            <a:r>
              <a:rPr kumimoji="1" lang="en-US" altLang="ja-JP" dirty="0" smtClean="0">
                <a:latin typeface="+mj-lt"/>
              </a:rPr>
              <a:t>BB: missing optics</a:t>
            </a:r>
          </a:p>
          <a:p>
            <a:pPr marL="0" indent="0">
              <a:buNone/>
            </a:pPr>
            <a:endParaRPr kumimoji="1" lang="en-US" altLang="ja-JP" dirty="0" smtClean="0">
              <a:solidFill>
                <a:schemeClr val="accent1"/>
              </a:solidFill>
              <a:latin typeface="+mj-lt"/>
            </a:endParaRPr>
          </a:p>
          <a:p>
            <a:pPr marL="0" indent="0">
              <a:buNone/>
            </a:pPr>
            <a:endParaRPr kumimoji="1" lang="ja-JP" alt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5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D</a:t>
            </a:r>
            <a:r>
              <a:rPr lang="fr-CA" dirty="0" smtClean="0">
                <a:solidFill>
                  <a:schemeClr val="accent1"/>
                </a:solidFill>
              </a:rPr>
              <a:t>ia</a:t>
            </a:r>
            <a:r>
              <a:rPr lang="fr-CA" dirty="0" smtClean="0"/>
              <a:t>gnostic of the beamline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7" name="Picture 24" descr="Screen Shot 2016-09-21 at 16.06.0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xfrm>
            <a:off x="1833561" y="2137772"/>
            <a:ext cx="7010545" cy="29041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9808" y="3336566"/>
            <a:ext cx="914400" cy="5446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</a:t>
            </a:r>
          </a:p>
          <a:p>
            <a:pPr algn="ctr"/>
            <a:r>
              <a:rPr lang="fr-CA" dirty="0" smtClean="0"/>
              <a:t>+ YAG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255000" y="2941825"/>
            <a:ext cx="914400" cy="8014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</a:t>
            </a:r>
          </a:p>
          <a:p>
            <a:pPr algn="ctr"/>
            <a:r>
              <a:rPr lang="fr-CA" dirty="0" smtClean="0"/>
              <a:t>(</a:t>
            </a:r>
            <a:r>
              <a:rPr lang="fr-CA" dirty="0" err="1" smtClean="0"/>
              <a:t>users</a:t>
            </a:r>
            <a:r>
              <a:rPr lang="fr-CA" dirty="0" smtClean="0"/>
              <a:t> focus)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994" y="3933148"/>
            <a:ext cx="1311130" cy="5446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 (</a:t>
            </a:r>
            <a:r>
              <a:rPr lang="fr-CA" dirty="0" err="1" smtClean="0"/>
              <a:t>Pointing</a:t>
            </a:r>
            <a:r>
              <a:rPr lang="fr-CA" dirty="0" smtClean="0"/>
              <a:t> 1)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5924" y="4563922"/>
            <a:ext cx="1019175" cy="5446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</a:t>
            </a:r>
          </a:p>
          <a:p>
            <a:pPr algn="ctr"/>
            <a:r>
              <a:rPr lang="fr-CA" dirty="0" smtClean="0"/>
              <a:t>(plasma)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994" y="4497247"/>
            <a:ext cx="1311130" cy="5446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 (</a:t>
            </a:r>
            <a:r>
              <a:rPr lang="fr-CA" dirty="0" err="1" smtClean="0"/>
              <a:t>pointing</a:t>
            </a:r>
            <a:r>
              <a:rPr lang="fr-CA" dirty="0" smtClean="0"/>
              <a:t> 2)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3561" y="2667000"/>
            <a:ext cx="1420021" cy="819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Camera</a:t>
            </a:r>
          </a:p>
          <a:p>
            <a:pPr algn="ctr"/>
            <a:r>
              <a:rPr lang="fr-CA" dirty="0" smtClean="0"/>
              <a:t>(XUV </a:t>
            </a:r>
            <a:r>
              <a:rPr lang="fr-CA" dirty="0" err="1" smtClean="0"/>
              <a:t>spectrum</a:t>
            </a:r>
            <a:r>
              <a:rPr lang="fr-CA" dirty="0" smtClean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91885" y="3219449"/>
            <a:ext cx="742567" cy="367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RGA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67064" y="3486516"/>
            <a:ext cx="742567" cy="3675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RGA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81633" y="2667000"/>
            <a:ext cx="914400" cy="5446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Camera</a:t>
            </a:r>
          </a:p>
          <a:p>
            <a:pPr algn="ctr"/>
            <a:r>
              <a:rPr lang="fr-CA" dirty="0" smtClean="0">
                <a:solidFill>
                  <a:schemeClr val="bg1"/>
                </a:solidFill>
              </a:rPr>
              <a:t>focus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10238" y="2179099"/>
            <a:ext cx="1562702" cy="5446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XUV </a:t>
            </a:r>
            <a:r>
              <a:rPr lang="fr-CA" dirty="0" err="1" smtClean="0">
                <a:solidFill>
                  <a:schemeClr val="tx1"/>
                </a:solidFill>
              </a:rPr>
              <a:t>spectrum</a:t>
            </a:r>
            <a:r>
              <a:rPr lang="fr-FR" dirty="0" smtClean="0">
                <a:solidFill>
                  <a:schemeClr val="tx1"/>
                </a:solidFill>
              </a:rPr>
              <a:t> on line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31196" y="4459147"/>
            <a:ext cx="1185081" cy="5446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Duration on line 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Flèche vers le bas 19"/>
          <p:cNvSpPr/>
          <p:nvPr/>
        </p:nvSpPr>
        <p:spPr>
          <a:xfrm rot="20094192">
            <a:off x="5430196" y="3175033"/>
            <a:ext cx="81033" cy="9611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8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>
                <a:solidFill>
                  <a:srgbClr val="00B0F0"/>
                </a:solidFill>
              </a:rPr>
              <a:t>B</a:t>
            </a:r>
            <a:r>
              <a:rPr lang="fr-CA" dirty="0" err="1" smtClean="0"/>
              <a:t>ecoming</a:t>
            </a:r>
            <a:r>
              <a:rPr lang="fr-CA" dirty="0" smtClean="0"/>
              <a:t> </a:t>
            </a:r>
            <a:r>
              <a:rPr lang="fr-CA" dirty="0" err="1" smtClean="0"/>
              <a:t>operationnal</a:t>
            </a:r>
            <a:r>
              <a:rPr lang="fr-CA" dirty="0" smtClean="0"/>
              <a:t> </a:t>
            </a:r>
            <a:r>
              <a:rPr lang="fr-CA" dirty="0" err="1" smtClean="0"/>
              <a:t>now</a:t>
            </a:r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396"/>
          <a:stretch>
            <a:fillRect/>
          </a:stretch>
        </p:blipFill>
        <p:spPr>
          <a:xfrm>
            <a:off x="881973" y="1186077"/>
            <a:ext cx="7210296" cy="5372414"/>
          </a:xfrm>
        </p:spPr>
      </p:pic>
      <p:sp>
        <p:nvSpPr>
          <p:cNvPr id="5" name="ZoneTexte 4"/>
          <p:cNvSpPr txBox="1"/>
          <p:nvPr/>
        </p:nvSpPr>
        <p:spPr>
          <a:xfrm>
            <a:off x="6533662" y="6439877"/>
            <a:ext cx="231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Picture on 06/10/2017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11692" y="3027857"/>
            <a:ext cx="3044804" cy="3431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00B0F0"/>
                </a:solidFill>
              </a:rPr>
              <a:t>F</a:t>
            </a:r>
            <a:r>
              <a:rPr lang="fr-CA" dirty="0" smtClean="0"/>
              <a:t>irst </a:t>
            </a:r>
            <a:r>
              <a:rPr lang="fr-CA" dirty="0" err="1" smtClean="0"/>
              <a:t>experiments</a:t>
            </a:r>
            <a:r>
              <a:rPr lang="fr-CA" dirty="0" smtClean="0"/>
              <a:t> in a COLTRIMS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13" y="1249607"/>
            <a:ext cx="2381250" cy="16859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05199" y="1249607"/>
            <a:ext cx="4916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Objective: </a:t>
            </a:r>
            <a:r>
              <a:rPr lang="fr-CA" dirty="0" err="1" smtClean="0"/>
              <a:t>measurements</a:t>
            </a:r>
            <a:r>
              <a:rPr lang="fr-CA" dirty="0" smtClean="0"/>
              <a:t> of </a:t>
            </a:r>
            <a:r>
              <a:rPr lang="fr-CA" dirty="0" err="1" smtClean="0"/>
              <a:t>angurlarly</a:t>
            </a:r>
            <a:r>
              <a:rPr lang="fr-CA" dirty="0" smtClean="0"/>
              <a:t> </a:t>
            </a:r>
            <a:r>
              <a:rPr lang="fr-CA" dirty="0" err="1" smtClean="0"/>
              <a:t>resolved</a:t>
            </a:r>
            <a:r>
              <a:rPr lang="fr-CA" dirty="0" smtClean="0"/>
              <a:t> </a:t>
            </a:r>
            <a:r>
              <a:rPr lang="fr-CA" dirty="0" err="1" smtClean="0"/>
              <a:t>photoionization</a:t>
            </a:r>
            <a:r>
              <a:rPr lang="fr-CA" dirty="0" smtClean="0"/>
              <a:t> time </a:t>
            </a:r>
            <a:r>
              <a:rPr lang="fr-CA" dirty="0" err="1" smtClean="0"/>
              <a:t>delays</a:t>
            </a:r>
            <a:r>
              <a:rPr lang="fr-CA" dirty="0" smtClean="0"/>
              <a:t> in </a:t>
            </a:r>
            <a:r>
              <a:rPr lang="fr-CA" dirty="0" err="1" smtClean="0"/>
              <a:t>molecules</a:t>
            </a:r>
            <a:endParaRPr lang="fr-CA" dirty="0" smtClean="0"/>
          </a:p>
          <a:p>
            <a:endParaRPr lang="fr-CA" dirty="0"/>
          </a:p>
          <a:p>
            <a:r>
              <a:rPr lang="fr-CA" dirty="0" err="1" smtClean="0"/>
              <a:t>Coincidence</a:t>
            </a:r>
            <a:r>
              <a:rPr lang="fr-CA" dirty="0" smtClean="0"/>
              <a:t> </a:t>
            </a:r>
            <a:r>
              <a:rPr lang="fr-CA" dirty="0" err="1" smtClean="0"/>
              <a:t>experiments</a:t>
            </a:r>
            <a:r>
              <a:rPr lang="fr-CA" dirty="0" smtClean="0"/>
              <a:t>: full </a:t>
            </a:r>
            <a:r>
              <a:rPr lang="fr-CA" dirty="0" err="1" smtClean="0"/>
              <a:t>measurement</a:t>
            </a:r>
            <a:r>
              <a:rPr lang="fr-CA" dirty="0" smtClean="0"/>
              <a:t> in the </a:t>
            </a:r>
            <a:r>
              <a:rPr lang="fr-CA" dirty="0" err="1" smtClean="0"/>
              <a:t>molecular</a:t>
            </a:r>
            <a:r>
              <a:rPr lang="fr-CA" dirty="0" smtClean="0"/>
              <a:t> frame of ion and </a:t>
            </a:r>
            <a:r>
              <a:rPr lang="fr-CA" dirty="0" err="1" smtClean="0"/>
              <a:t>electron</a:t>
            </a:r>
            <a:r>
              <a:rPr lang="fr-CA" dirty="0" smtClean="0"/>
              <a:t> </a:t>
            </a:r>
            <a:r>
              <a:rPr lang="fr-CA" dirty="0" err="1" smtClean="0"/>
              <a:t>momenta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9448" t="69529" r="47859" b="13639"/>
          <a:stretch/>
        </p:blipFill>
        <p:spPr bwMode="auto">
          <a:xfrm>
            <a:off x="6858001" y="6015789"/>
            <a:ext cx="1498495" cy="44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05940" y="3959737"/>
            <a:ext cx="4916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Test case: </a:t>
            </a:r>
            <a:r>
              <a:rPr lang="fr-CA" dirty="0" err="1" smtClean="0"/>
              <a:t>photoionization</a:t>
            </a:r>
            <a:r>
              <a:rPr lang="fr-CA" dirty="0" smtClean="0"/>
              <a:t> of Ar</a:t>
            </a:r>
          </a:p>
          <a:p>
            <a:r>
              <a:rPr lang="fr-CA" dirty="0" smtClean="0"/>
              <a:t>Bi-</a:t>
            </a:r>
            <a:r>
              <a:rPr lang="fr-CA" dirty="0" err="1" smtClean="0"/>
              <a:t>dimensionnal</a:t>
            </a:r>
            <a:r>
              <a:rPr lang="fr-CA" dirty="0" smtClean="0"/>
              <a:t> </a:t>
            </a:r>
            <a:r>
              <a:rPr lang="fr-CA" dirty="0" err="1" smtClean="0"/>
              <a:t>histogram</a:t>
            </a:r>
            <a:r>
              <a:rPr lang="fr-CA" dirty="0" smtClean="0"/>
              <a:t> of </a:t>
            </a:r>
            <a:r>
              <a:rPr lang="fr-CA" dirty="0" err="1" smtClean="0"/>
              <a:t>electron</a:t>
            </a:r>
            <a:r>
              <a:rPr lang="fr-CA" dirty="0" smtClean="0"/>
              <a:t> </a:t>
            </a:r>
            <a:r>
              <a:rPr lang="fr-CA" dirty="0" err="1" smtClean="0"/>
              <a:t>velocities</a:t>
            </a:r>
            <a:r>
              <a:rPr lang="fr-CA" dirty="0" smtClean="0"/>
              <a:t> components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36803" y="2935532"/>
            <a:ext cx="23214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http://www.weltderphysik.de/thema</a:t>
            </a:r>
          </a:p>
        </p:txBody>
      </p:sp>
      <p:pic>
        <p:nvPicPr>
          <p:cNvPr id="9" name="Picture 8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61" y="5499464"/>
            <a:ext cx="1395994" cy="8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7" y="5499464"/>
            <a:ext cx="1406233" cy="815616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05940" y="6316710"/>
            <a:ext cx="4916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 dirty="0" smtClean="0"/>
              <a:t>Danielle </a:t>
            </a:r>
            <a:r>
              <a:rPr lang="fr-CA" sz="1600" i="1" dirty="0" err="1" smtClean="0"/>
              <a:t>Dowek</a:t>
            </a:r>
            <a:r>
              <a:rPr lang="fr-CA" sz="1600" i="1" dirty="0" smtClean="0"/>
              <a:t> et al. </a:t>
            </a:r>
            <a:endParaRPr lang="fr-FR" sz="1600" i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47859" b="33216"/>
          <a:stretch/>
        </p:blipFill>
        <p:spPr bwMode="auto">
          <a:xfrm>
            <a:off x="5311692" y="3087932"/>
            <a:ext cx="3044804" cy="29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135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24699" y="2068644"/>
            <a:ext cx="8094602" cy="1333118"/>
          </a:xfrm>
        </p:spPr>
        <p:txBody>
          <a:bodyPr vert="horz">
            <a:normAutofit/>
          </a:bodyPr>
          <a:lstStyle/>
          <a:p>
            <a:pPr algn="ctr"/>
            <a:r>
              <a:rPr kumimoji="1" lang="en-US" altLang="ja-JP" dirty="0" smtClean="0"/>
              <a:t>FAB 10 : what’s next?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4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 smtClean="0">
                <a:solidFill>
                  <a:schemeClr val="accent1"/>
                </a:solidFill>
              </a:rPr>
              <a:t>N</a:t>
            </a:r>
            <a:r>
              <a:rPr lang="fr-CA" dirty="0" err="1" smtClean="0"/>
              <a:t>ext</a:t>
            </a:r>
            <a:r>
              <a:rPr lang="fr-CA" dirty="0" smtClean="0"/>
              <a:t> </a:t>
            </a:r>
            <a:r>
              <a:rPr lang="fr-CA" dirty="0" err="1" smtClean="0"/>
              <a:t>milestones</a:t>
            </a:r>
            <a:endParaRPr lang="fr-FR" dirty="0"/>
          </a:p>
        </p:txBody>
      </p:sp>
      <p:sp>
        <p:nvSpPr>
          <p:cNvPr id="25" name="テキスト プレースホルダー 5"/>
          <p:cNvSpPr txBox="1">
            <a:spLocks/>
          </p:cNvSpPr>
          <p:nvPr/>
        </p:nvSpPr>
        <p:spPr>
          <a:xfrm>
            <a:off x="205569" y="1214658"/>
            <a:ext cx="8782198" cy="5338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>
                <a:latin typeface="+mj-lt"/>
              </a:rPr>
              <a:t>Rationalization of </a:t>
            </a:r>
            <a:r>
              <a:rPr kumimoji="1" lang="en-US" altLang="ja-JP" dirty="0">
                <a:solidFill>
                  <a:schemeClr val="accent1"/>
                </a:solidFill>
                <a:latin typeface="+mj-lt"/>
              </a:rPr>
              <a:t>P</a:t>
            </a:r>
            <a:r>
              <a:rPr kumimoji="1" lang="en-US" altLang="ja-JP" dirty="0">
                <a:latin typeface="+mj-lt"/>
              </a:rPr>
              <a:t>umping control (</a:t>
            </a:r>
            <a:r>
              <a:rPr kumimoji="1" lang="en-US" altLang="ja-JP" dirty="0" err="1">
                <a:latin typeface="+mj-lt"/>
              </a:rPr>
              <a:t>Ismaël</a:t>
            </a:r>
            <a:r>
              <a:rPr kumimoji="1" lang="en-US" altLang="ja-JP" dirty="0">
                <a:latin typeface="+mj-lt"/>
              </a:rPr>
              <a:t> </a:t>
            </a:r>
            <a:r>
              <a:rPr kumimoji="1" lang="en-US" altLang="ja-JP" dirty="0" err="1">
                <a:latin typeface="+mj-lt"/>
              </a:rPr>
              <a:t>Vadillo</a:t>
            </a:r>
            <a:r>
              <a:rPr kumimoji="1" lang="en-US" altLang="ja-JP" dirty="0">
                <a:latin typeface="+mj-lt"/>
              </a:rPr>
              <a:t>-Torre)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err="1" smtClean="0">
                <a:latin typeface="+mj-lt"/>
              </a:rPr>
              <a:t>Dur</a:t>
            </a:r>
            <a:r>
              <a:rPr kumimoji="1" lang="en-US" altLang="ja-JP" dirty="0" err="1" smtClean="0">
                <a:solidFill>
                  <a:schemeClr val="accent1"/>
                </a:solidFill>
                <a:latin typeface="+mj-lt"/>
              </a:rPr>
              <a:t>A</a:t>
            </a:r>
            <a:r>
              <a:rPr kumimoji="1" lang="en-US" altLang="ja-JP" dirty="0" err="1" smtClean="0">
                <a:latin typeface="+mj-lt"/>
              </a:rPr>
              <a:t>tion</a:t>
            </a:r>
            <a:r>
              <a:rPr kumimoji="1" lang="en-US" altLang="ja-JP" dirty="0" smtClean="0">
                <a:latin typeface="+mj-lt"/>
              </a:rPr>
              <a:t> measurements (RABBIT – David and TR)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R</a:t>
            </a:r>
            <a:r>
              <a:rPr kumimoji="1" lang="en-US" altLang="ja-JP" dirty="0" smtClean="0">
                <a:latin typeface="+mj-lt"/>
              </a:rPr>
              <a:t>ationalization of acquisition/analysis tools (Nicolas </a:t>
            </a:r>
            <a:r>
              <a:rPr kumimoji="1" lang="en-US" altLang="ja-JP" dirty="0" err="1" smtClean="0">
                <a:latin typeface="+mj-lt"/>
              </a:rPr>
              <a:t>Moisan</a:t>
            </a:r>
            <a:r>
              <a:rPr kumimoji="1" lang="en-US" altLang="ja-JP" dirty="0" smtClean="0">
                <a:latin typeface="+mj-lt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smtClean="0">
                <a:latin typeface="+mj-lt"/>
              </a:rPr>
              <a:t>Optimization of HHG </a:t>
            </a:r>
            <a:r>
              <a:rPr kumimoji="1" lang="en-US" altLang="ja-JP" dirty="0" err="1" smtClean="0">
                <a:latin typeface="+mj-lt"/>
              </a:rPr>
              <a:t>fl</a:t>
            </a:r>
            <a:r>
              <a:rPr kumimoji="1" lang="en-US" altLang="ja-JP" dirty="0" err="1" smtClean="0">
                <a:solidFill>
                  <a:schemeClr val="accent1"/>
                </a:solidFill>
                <a:latin typeface="+mj-lt"/>
              </a:rPr>
              <a:t>U</a:t>
            </a:r>
            <a:r>
              <a:rPr kumimoji="1" lang="en-US" altLang="ja-JP" dirty="0" err="1" smtClean="0">
                <a:latin typeface="+mj-lt"/>
              </a:rPr>
              <a:t>xes</a:t>
            </a:r>
            <a:r>
              <a:rPr kumimoji="1" lang="en-US" altLang="ja-JP" dirty="0" smtClean="0">
                <a:latin typeface="+mj-lt"/>
              </a:rPr>
              <a:t>/spectra (David &amp; TR)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smtClean="0">
                <a:latin typeface="+mj-lt"/>
              </a:rPr>
              <a:t>New frame for the </a:t>
            </a:r>
            <a:r>
              <a:rPr kumimoji="1" lang="en-US" altLang="ja-JP" dirty="0" smtClean="0">
                <a:solidFill>
                  <a:schemeClr val="accent1"/>
                </a:solidFill>
                <a:latin typeface="+mj-lt"/>
              </a:rPr>
              <a:t>T</a:t>
            </a:r>
            <a:r>
              <a:rPr kumimoji="1" lang="en-US" altLang="ja-JP" dirty="0" smtClean="0">
                <a:latin typeface="+mj-lt"/>
              </a:rPr>
              <a:t>OF + slits of NB (David, TR and Carlo)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smtClean="0">
                <a:latin typeface="+mj-lt"/>
              </a:rPr>
              <a:t>Pump </a:t>
            </a:r>
            <a:r>
              <a:rPr kumimoji="1" lang="en-US" altLang="ja-JP" dirty="0" err="1" smtClean="0">
                <a:latin typeface="+mj-lt"/>
              </a:rPr>
              <a:t>l</a:t>
            </a:r>
            <a:r>
              <a:rPr kumimoji="1" lang="en-US" altLang="ja-JP" dirty="0" err="1" smtClean="0">
                <a:solidFill>
                  <a:schemeClr val="accent1"/>
                </a:solidFill>
                <a:latin typeface="+mj-lt"/>
              </a:rPr>
              <a:t>I</a:t>
            </a:r>
            <a:r>
              <a:rPr kumimoji="1" lang="en-US" altLang="ja-JP" dirty="0" err="1" smtClean="0">
                <a:latin typeface="+mj-lt"/>
              </a:rPr>
              <a:t>ne</a:t>
            </a:r>
            <a:r>
              <a:rPr kumimoji="1" lang="en-US" altLang="ja-JP" dirty="0" smtClean="0">
                <a:latin typeface="+mj-lt"/>
              </a:rPr>
              <a:t> for NB + setting </a:t>
            </a:r>
            <a:r>
              <a:rPr kumimoji="1" lang="en-US" altLang="ja-JP" dirty="0">
                <a:latin typeface="+mj-lt"/>
              </a:rPr>
              <a:t>BB (David, TR and Carlo)</a:t>
            </a:r>
            <a:endParaRPr kumimoji="1" lang="en-US" altLang="ja-JP" dirty="0" smtClean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dirty="0" smtClean="0">
                <a:latin typeface="+mj-lt"/>
              </a:rPr>
              <a:t>Testing of YAG diagnosis and </a:t>
            </a:r>
            <a:r>
              <a:rPr kumimoji="1" lang="en-US" altLang="ja-JP" dirty="0" err="1" smtClean="0">
                <a:solidFill>
                  <a:schemeClr val="accent1"/>
                </a:solidFill>
                <a:latin typeface="+mj-lt"/>
              </a:rPr>
              <a:t>ON</a:t>
            </a:r>
            <a:r>
              <a:rPr kumimoji="1" lang="en-US" altLang="ja-JP" dirty="0" err="1" smtClean="0">
                <a:latin typeface="+mj-lt"/>
              </a:rPr>
              <a:t>line</a:t>
            </a:r>
            <a:r>
              <a:rPr kumimoji="1" lang="en-US" altLang="ja-JP" dirty="0" smtClean="0">
                <a:latin typeface="+mj-lt"/>
              </a:rPr>
              <a:t> recording</a:t>
            </a:r>
            <a:endParaRPr kumimoji="1" lang="en-US" altLang="ja-JP" dirty="0" smtClean="0">
              <a:solidFill>
                <a:schemeClr val="accent1"/>
              </a:solidFill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kumimoji="1" lang="ja-JP" alt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75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8729" r="14963" b="9073"/>
          <a:stretch/>
        </p:blipFill>
        <p:spPr>
          <a:xfrm>
            <a:off x="411305" y="1276710"/>
            <a:ext cx="8328944" cy="504741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11305" y="81752"/>
            <a:ext cx="8281743" cy="90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Plan 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initial </a:t>
            </a:r>
            <a:r>
              <a:rPr kumimoji="1" lang="en-US" altLang="ja-JP" dirty="0" smtClean="0"/>
              <a:t>(et final)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791860" y="4401262"/>
            <a:ext cx="678391" cy="369332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dirty="0" smtClean="0"/>
              <a:t>Laser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0671159">
            <a:off x="5808142" y="3200774"/>
            <a:ext cx="300828" cy="73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20671159">
            <a:off x="6097969" y="4642164"/>
            <a:ext cx="300828" cy="60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770556" y="5124769"/>
            <a:ext cx="519694" cy="369332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dirty="0" smtClean="0"/>
              <a:t>SE1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578041" y="3267457"/>
            <a:ext cx="636713" cy="369332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dirty="0" smtClean="0"/>
              <a:t>SE10</a:t>
            </a:r>
            <a:endParaRPr lang="fr-FR" dirty="0"/>
          </a:p>
        </p:txBody>
      </p:sp>
      <p:pic>
        <p:nvPicPr>
          <p:cNvPr id="10" name="Image 9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7" t="31355" r="17967" b="14642"/>
          <a:stretch/>
        </p:blipFill>
        <p:spPr>
          <a:xfrm>
            <a:off x="3139807" y="2666082"/>
            <a:ext cx="5166912" cy="3316077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411305" y="2666084"/>
            <a:ext cx="8328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11305" y="5982159"/>
            <a:ext cx="8328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69776" y="1276710"/>
            <a:ext cx="0" cy="50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315922" y="1276710"/>
            <a:ext cx="0" cy="50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214607" y="3858980"/>
            <a:ext cx="843501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Laser</a:t>
            </a:r>
            <a:endParaRPr lang="fr-FR" sz="2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544706" y="4856001"/>
            <a:ext cx="631903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</a:t>
            </a:r>
            <a:endParaRPr lang="fr-FR" sz="2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247144" y="2296551"/>
            <a:ext cx="787395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SE10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692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14948 -0.0872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43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For a large </a:t>
            </a:r>
            <a:r>
              <a:rPr lang="fr-CA" dirty="0" smtClean="0">
                <a:solidFill>
                  <a:schemeClr val="accent1"/>
                </a:solidFill>
              </a:rPr>
              <a:t>collection</a:t>
            </a:r>
            <a:r>
              <a:rPr lang="fr-CA" dirty="0" smtClean="0"/>
              <a:t> of end stations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0" y="850720"/>
            <a:ext cx="3197573" cy="2737824"/>
            <a:chOff x="0" y="850720"/>
            <a:chExt cx="3197573" cy="273782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3" y="1236832"/>
              <a:ext cx="3131820" cy="2351712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0" y="850720"/>
              <a:ext cx="113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COLTRIMS</a:t>
              </a:r>
              <a:endParaRPr lang="fr-FR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71748" y="2541734"/>
            <a:ext cx="3114380" cy="2862559"/>
            <a:chOff x="471748" y="2541734"/>
            <a:chExt cx="3114380" cy="286255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4507" r="6688" b="1709"/>
            <a:stretch/>
          </p:blipFill>
          <p:spPr>
            <a:xfrm>
              <a:off x="642986" y="2541734"/>
              <a:ext cx="2943142" cy="251140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71748" y="5034961"/>
              <a:ext cx="1156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TOF-MBES</a:t>
              </a:r>
              <a:endParaRPr lang="fr-FR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09380" y="4457617"/>
            <a:ext cx="3838334" cy="2162889"/>
            <a:chOff x="709380" y="4457617"/>
            <a:chExt cx="3838334" cy="216288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" r="16337"/>
            <a:stretch/>
          </p:blipFill>
          <p:spPr>
            <a:xfrm>
              <a:off x="1625623" y="4457617"/>
              <a:ext cx="2922091" cy="2162889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709380" y="6220822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VMIS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598750" y="765707"/>
            <a:ext cx="3347909" cy="2822837"/>
            <a:chOff x="5598750" y="765707"/>
            <a:chExt cx="3347909" cy="282283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750" y="1051084"/>
              <a:ext cx="3347909" cy="253746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7896500" y="765707"/>
              <a:ext cx="1050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TOF-SPIN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288943" y="2783201"/>
            <a:ext cx="3034561" cy="2384777"/>
            <a:chOff x="5288943" y="2783201"/>
            <a:chExt cx="3034561" cy="238477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943" y="2783201"/>
              <a:ext cx="3034561" cy="202847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6976597" y="479864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X-PEEM</a:t>
              </a:r>
              <a:endParaRPr lang="fr-FR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696088" y="3588544"/>
            <a:ext cx="4085314" cy="3015353"/>
            <a:chOff x="4696088" y="3588544"/>
            <a:chExt cx="4085314" cy="301535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088" y="3588544"/>
              <a:ext cx="1983762" cy="2973606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2" name="ZoneTexte 21"/>
            <p:cNvSpPr txBox="1"/>
            <p:nvPr/>
          </p:nvSpPr>
          <p:spPr>
            <a:xfrm>
              <a:off x="6637354" y="5957566"/>
              <a:ext cx="21440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Time </a:t>
              </a:r>
              <a:r>
                <a:rPr lang="fr-CA" dirty="0" err="1" smtClean="0"/>
                <a:t>resolved</a:t>
              </a:r>
              <a:r>
                <a:rPr lang="fr-CA" dirty="0" smtClean="0"/>
                <a:t> ARPES</a:t>
              </a:r>
            </a:p>
            <a:p>
              <a:r>
                <a:rPr lang="fr-CA" dirty="0" smtClean="0"/>
                <a:t>(ARTOF)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58" y="370490"/>
            <a:ext cx="6172200" cy="857250"/>
          </a:xfrm>
        </p:spPr>
        <p:txBody>
          <a:bodyPr>
            <a:no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  <a:latin typeface="Gill Sans MT" pitchFamily="34" charset="0"/>
              </a:rPr>
              <a:t>Conclusion</a:t>
            </a:r>
            <a:endParaRPr lang="fr-FR" dirty="0">
              <a:solidFill>
                <a:schemeClr val="accent1"/>
              </a:solidFill>
              <a:latin typeface="Gill Sans MT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1493658" y="1138611"/>
            <a:ext cx="615668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92710" y="2276092"/>
            <a:ext cx="73978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3200" dirty="0">
                <a:latin typeface="+mj-lt"/>
                <a:ea typeface="FangSong" panose="02010609060101010101" pitchFamily="49" charset="-122"/>
              </a:rPr>
              <a:t> </a:t>
            </a:r>
            <a:r>
              <a:rPr lang="fr-FR" sz="3200" dirty="0" smtClean="0">
                <a:latin typeface="+mj-lt"/>
                <a:ea typeface="FangSong" panose="02010609060101010101" pitchFamily="49" charset="-122"/>
              </a:rPr>
              <a:t>Sharing of </a:t>
            </a:r>
            <a:r>
              <a:rPr lang="fr-FR" sz="3200" dirty="0" err="1" smtClean="0">
                <a:latin typeface="+mj-lt"/>
                <a:ea typeface="FangSong" panose="02010609060101010101" pitchFamily="49" charset="-122"/>
              </a:rPr>
              <a:t>primary</a:t>
            </a:r>
            <a:r>
              <a:rPr lang="fr-FR" sz="3200" dirty="0" smtClean="0">
                <a:latin typeface="+mj-lt"/>
                <a:ea typeface="FangSong" panose="02010609060101010101" pitchFamily="49" charset="-122"/>
              </a:rPr>
              <a:t> </a:t>
            </a:r>
            <a:r>
              <a:rPr lang="fr-FR" sz="3200" dirty="0" err="1" smtClean="0">
                <a:latin typeface="+mj-lt"/>
                <a:ea typeface="FangSong" panose="02010609060101010101" pitchFamily="49" charset="-122"/>
              </a:rPr>
              <a:t>pumping</a:t>
            </a:r>
            <a:r>
              <a:rPr lang="fr-FR" sz="3200" dirty="0" smtClean="0">
                <a:latin typeface="+mj-lt"/>
                <a:ea typeface="FangSong" panose="02010609060101010101" pitchFamily="49" charset="-122"/>
              </a:rPr>
              <a:t> </a:t>
            </a:r>
            <a:r>
              <a:rPr lang="fr-FR" sz="3200" dirty="0" err="1" smtClean="0">
                <a:latin typeface="+mj-lt"/>
                <a:ea typeface="FangSong" panose="02010609060101010101" pitchFamily="49" charset="-122"/>
              </a:rPr>
              <a:t>lines</a:t>
            </a:r>
            <a:r>
              <a:rPr lang="fr-FR" sz="3200" dirty="0" smtClean="0">
                <a:latin typeface="+mj-lt"/>
                <a:ea typeface="FangSong" panose="02010609060101010101" pitchFamily="49" charset="-122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Computer </a:t>
            </a: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controls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 of translations? </a:t>
            </a:r>
            <a:endParaRPr lang="fr-CA" sz="3200" dirty="0">
              <a:latin typeface="+mj-lt"/>
              <a:ea typeface="FangSong" panose="02010609060101010101" pitchFamily="49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Recordings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 on line: </a:t>
            </a: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what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? </a:t>
            </a: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When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Access </a:t>
            </a: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forms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: </a:t>
            </a:r>
            <a:r>
              <a:rPr lang="fr-CA" sz="3200" dirty="0" err="1" smtClean="0">
                <a:latin typeface="+mj-lt"/>
                <a:ea typeface="FangSong" panose="02010609060101010101" pitchFamily="49" charset="-122"/>
              </a:rPr>
              <a:t>getting</a:t>
            </a:r>
            <a:r>
              <a:rPr lang="fr-CA" sz="3200" dirty="0" smtClean="0">
                <a:latin typeface="+mj-lt"/>
                <a:ea typeface="FangSong" panose="02010609060101010101" pitchFamily="49" charset="-122"/>
              </a:rPr>
              <a:t> more efficient…</a:t>
            </a:r>
          </a:p>
        </p:txBody>
      </p:sp>
    </p:spTree>
    <p:extLst>
      <p:ext uri="{BB962C8B-B14F-4D97-AF65-F5344CB8AC3E}">
        <p14:creationId xmlns:p14="http://schemas.microsoft.com/office/powerpoint/2010/main" val="12285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58" y="370490"/>
            <a:ext cx="6172200" cy="857250"/>
          </a:xfrm>
        </p:spPr>
        <p:txBody>
          <a:bodyPr>
            <a:no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  <a:latin typeface="Gill Sans MT" pitchFamily="34" charset="0"/>
              </a:rPr>
              <a:t>Outlook</a:t>
            </a:r>
            <a:endParaRPr lang="fr-FR" dirty="0">
              <a:solidFill>
                <a:schemeClr val="accent1"/>
              </a:solidFill>
              <a:latin typeface="Gill Sans MT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1493658" y="1138611"/>
            <a:ext cx="615668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3"/>
          <p:cNvSpPr txBox="1"/>
          <p:nvPr/>
        </p:nvSpPr>
        <p:spPr>
          <a:xfrm>
            <a:off x="873075" y="1611072"/>
            <a:ext cx="7397849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</a:t>
            </a:r>
            <a:r>
              <a:rPr lang="fr-FR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Higher</a:t>
            </a:r>
            <a:r>
              <a:rPr lang="fr-FR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</a:t>
            </a:r>
            <a:r>
              <a:rPr lang="fr-FR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intensity</a:t>
            </a:r>
            <a:r>
              <a:rPr lang="fr-FR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on </a:t>
            </a:r>
            <a:r>
              <a:rPr lang="fr-FR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target</a:t>
            </a:r>
            <a:r>
              <a:rPr lang="fr-FR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(SN 3.0)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fr-CA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Shorter</a:t>
            </a:r>
            <a:r>
              <a:rPr lang="fr-CA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IR pulses (2018)</a:t>
            </a:r>
            <a:endParaRPr lang="fr-FR" sz="2800" dirty="0">
              <a:solidFill>
                <a:srgbClr val="FFFF00"/>
              </a:solidFill>
              <a:latin typeface="+mj-lt"/>
              <a:ea typeface="FangSong" panose="02010609060101010101" pitchFamily="49" charset="-122"/>
            </a:endParaRP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fr-CA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Higher</a:t>
            </a:r>
            <a:r>
              <a:rPr lang="fr-CA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</a:t>
            </a:r>
            <a:r>
              <a:rPr lang="fr-CA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repetitions</a:t>
            </a:r>
            <a:r>
              <a:rPr lang="fr-CA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rates (Yb-</a:t>
            </a:r>
            <a:r>
              <a:rPr lang="fr-CA" sz="3200" dirty="0" err="1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fiber</a:t>
            </a:r>
            <a:r>
              <a:rPr lang="fr-CA" sz="3200" dirty="0" smtClean="0">
                <a:solidFill>
                  <a:srgbClr val="FFFF00"/>
                </a:solidFill>
                <a:latin typeface="+mj-lt"/>
                <a:ea typeface="FangSong" panose="02010609060101010101" pitchFamily="49" charset="-122"/>
              </a:rPr>
              <a:t> lasers) (100-200 kHz) (2019?)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7" t="30388" r="13364" b="34806"/>
          <a:stretch/>
        </p:blipFill>
        <p:spPr bwMode="auto">
          <a:xfrm rot="10800000">
            <a:off x="873075" y="4271166"/>
            <a:ext cx="6982452" cy="17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7482657" y="5397152"/>
            <a:ext cx="13855" cy="77045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171241" y="6212572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smtClean="0"/>
              <a:t>140 eV @ 125 kHz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162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671" y="5841903"/>
            <a:ext cx="1237984" cy="680091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52" y="4553587"/>
            <a:ext cx="1111046" cy="808033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 rotWithShape="1">
          <a:blip r:embed="rId4"/>
          <a:srcRect t="1668" b="2036"/>
          <a:stretch/>
        </p:blipFill>
        <p:spPr>
          <a:xfrm>
            <a:off x="578720" y="4590872"/>
            <a:ext cx="1558932" cy="770748"/>
          </a:xfrm>
          <a:prstGeom prst="rect">
            <a:avLst/>
          </a:prstGeom>
        </p:spPr>
      </p:pic>
      <p:pic>
        <p:nvPicPr>
          <p:cNvPr id="7" name="Picture 2" descr="http://attolab.fr/Css/img/attolab-log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47" y="497440"/>
            <a:ext cx="2353810" cy="10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9" y="2065426"/>
            <a:ext cx="1142904" cy="9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52" y="2097137"/>
            <a:ext cx="1034391" cy="10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00006" y="1651514"/>
            <a:ext cx="2008085" cy="371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http://attolab.fr</a:t>
            </a:r>
            <a:endParaRPr lang="fr-F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8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63" y="2213107"/>
            <a:ext cx="1395994" cy="8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fr.academic.ru/pictures/frwiki/78/Nouveaulogoiogsza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86" y="3240109"/>
            <a:ext cx="1612531" cy="7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82" y="1952152"/>
            <a:ext cx="982739" cy="12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Afficher l'image d'origi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3" y="3400033"/>
            <a:ext cx="1276695" cy="557602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5" name="Picture 16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84" y="3159557"/>
            <a:ext cx="1312143" cy="8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www.synchrotron-soleil.fr/images/Image/SourceAccelerateur/TWIICE/logos/logo-solei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854" y="4996432"/>
            <a:ext cx="1439043" cy="6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Afficher l'image d'origin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17" y="5744509"/>
            <a:ext cx="966405" cy="100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Afficher l'image d'origin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65" y="5691646"/>
            <a:ext cx="1173953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Afficher l'image d'origi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26" y="4740117"/>
            <a:ext cx="1259583" cy="730559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21" name="Picture 30" descr="Afficher l'image d'origi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29" y="5470676"/>
            <a:ext cx="988717" cy="10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20" y="5616675"/>
            <a:ext cx="998925" cy="7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25"/>
          <p:cNvCxnSpPr/>
          <p:nvPr/>
        </p:nvCxnSpPr>
        <p:spPr>
          <a:xfrm flipH="1">
            <a:off x="2840850" y="4343187"/>
            <a:ext cx="350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65" y="2343309"/>
            <a:ext cx="1433019" cy="143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157" y="-104173"/>
            <a:ext cx="8229600" cy="90519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1"/>
                </a:solidFill>
              </a:rPr>
              <a:t>O</a:t>
            </a:r>
            <a:r>
              <a:rPr lang="fr-FR" dirty="0" err="1" smtClean="0"/>
              <a:t>rganization</a:t>
            </a:r>
            <a:r>
              <a:rPr lang="fr-FR" dirty="0" smtClean="0"/>
              <a:t> - </a:t>
            </a:r>
            <a:r>
              <a:rPr lang="fr-FR" dirty="0" err="1" smtClean="0"/>
              <a:t>access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647933"/>
              </p:ext>
            </p:extLst>
          </p:nvPr>
        </p:nvGraphicFramePr>
        <p:xfrm>
          <a:off x="4622653" y="1830775"/>
          <a:ext cx="4220275" cy="155448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132043"/>
                <a:gridCol w="208823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Institution</a:t>
                      </a:r>
                      <a:endParaRPr lang="fr-FR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 smtClean="0">
                          <a:effectLst/>
                        </a:rPr>
                        <a:t>member</a:t>
                      </a:r>
                      <a:endParaRPr lang="fr-FR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Coordinateur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B. </a:t>
                      </a:r>
                      <a:r>
                        <a:rPr lang="fr-FR" sz="1000" dirty="0">
                          <a:effectLst/>
                        </a:rPr>
                        <a:t>Carré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CEA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H. </a:t>
                      </a:r>
                      <a:r>
                        <a:rPr lang="fr-FR" sz="1000" dirty="0" err="1" smtClean="0">
                          <a:effectLst/>
                        </a:rPr>
                        <a:t>Desvaux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CNRS-INP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A. </a:t>
                      </a:r>
                      <a:r>
                        <a:rPr lang="fr-FR" sz="1000" dirty="0" err="1" smtClean="0">
                          <a:effectLst/>
                        </a:rPr>
                        <a:t>Lambrecht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Ecole Polytechnique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G. Petite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ENSTA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D. </a:t>
                      </a:r>
                      <a:r>
                        <a:rPr lang="fr-FR" sz="1000" dirty="0" err="1" smtClean="0">
                          <a:effectLst/>
                        </a:rPr>
                        <a:t>Boschetto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IOGS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P. Georges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PSUD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E. </a:t>
                      </a:r>
                      <a:r>
                        <a:rPr lang="fr-FR" sz="1000" dirty="0">
                          <a:effectLst/>
                        </a:rPr>
                        <a:t>Augé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SOLEIL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C. Nicolas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UCP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</a:rPr>
                        <a:t>K. </a:t>
                      </a:r>
                      <a:r>
                        <a:rPr lang="fr-FR" sz="1000" dirty="0" err="1" smtClean="0">
                          <a:effectLst/>
                        </a:rPr>
                        <a:t>Hricovini</a:t>
                      </a:r>
                      <a:endParaRPr lang="fr-FR" sz="1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4643438" y="772787"/>
            <a:ext cx="48129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(Institutions)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controlling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exploitation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meetings/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6151" y="759922"/>
            <a:ext cx="3815468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ealizing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exploitation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10 meetings /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461151"/>
              </p:ext>
            </p:extLst>
          </p:nvPr>
        </p:nvGraphicFramePr>
        <p:xfrm>
          <a:off x="755576" y="3823958"/>
          <a:ext cx="7632848" cy="163761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240360"/>
                <a:gridCol w="1080120"/>
                <a:gridCol w="3312368"/>
              </a:tblGrid>
              <a:tr h="227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access (%)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assessment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8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Laser R&amp;D maintenance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20%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Steering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dirty="0" err="1" smtClean="0">
                          <a:effectLst/>
                        </a:rPr>
                        <a:t>Committee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8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Consortium programs + collaborations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60%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Steering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dirty="0" err="1" smtClean="0">
                          <a:effectLst/>
                        </a:rPr>
                        <a:t>Committee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2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national </a:t>
                      </a:r>
                      <a:r>
                        <a:rPr lang="fr-FR" sz="1400" dirty="0" err="1">
                          <a:effectLst/>
                        </a:rPr>
                        <a:t>users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10</a:t>
                      </a:r>
                      <a:r>
                        <a:rPr lang="fr-FR" sz="1400" dirty="0">
                          <a:effectLst/>
                        </a:rPr>
                        <a:t>%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External</a:t>
                      </a:r>
                      <a:r>
                        <a:rPr lang="fr-FR" sz="1400" baseline="0" dirty="0" smtClean="0">
                          <a:effectLst/>
                        </a:rPr>
                        <a:t> (Femto </a:t>
                      </a:r>
                      <a:r>
                        <a:rPr lang="fr-FR" sz="1400" baseline="0" dirty="0" err="1" smtClean="0">
                          <a:effectLst/>
                        </a:rPr>
                        <a:t>nal</a:t>
                      </a:r>
                      <a:r>
                        <a:rPr lang="fr-FR" sz="1400" baseline="0" dirty="0" smtClean="0">
                          <a:effectLst/>
                        </a:rPr>
                        <a:t> network)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87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European</a:t>
                      </a:r>
                      <a:r>
                        <a:rPr lang="fr-FR" sz="1400" dirty="0">
                          <a:effectLst/>
                        </a:rPr>
                        <a:t>/international </a:t>
                      </a:r>
                      <a:r>
                        <a:rPr lang="fr-FR" sz="1400" dirty="0" err="1">
                          <a:effectLst/>
                        </a:rPr>
                        <a:t>users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effectLst/>
                        </a:rPr>
                        <a:t>10%</a:t>
                      </a:r>
                      <a:endParaRPr lang="fr-FR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effectLst/>
                        </a:rPr>
                        <a:t>External</a:t>
                      </a:r>
                      <a:r>
                        <a:rPr lang="fr-FR" sz="1400" dirty="0" smtClean="0">
                          <a:effectLst/>
                        </a:rPr>
                        <a:t> (</a:t>
                      </a:r>
                      <a:r>
                        <a:rPr lang="fr-FR" sz="1400" dirty="0" err="1" smtClean="0">
                          <a:effectLst/>
                        </a:rPr>
                        <a:t>Laserlab</a:t>
                      </a:r>
                      <a:r>
                        <a:rPr lang="fr-FR" sz="1400" dirty="0" smtClean="0">
                          <a:effectLst/>
                        </a:rPr>
                        <a:t>-Europe)</a:t>
                      </a:r>
                      <a:endParaRPr lang="fr-FR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13" y="5212498"/>
            <a:ext cx="1296144" cy="68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5645219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external call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2017</a:t>
            </a:r>
            <a:endParaRPr lang="fr-F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7175" y="2579729"/>
            <a:ext cx="16764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350" dirty="0" err="1"/>
              <a:t>With</a:t>
            </a:r>
            <a:r>
              <a:rPr lang="fr-CA" sz="1350" dirty="0"/>
              <a:t> new </a:t>
            </a:r>
            <a:r>
              <a:rPr lang="fr-CA" sz="1350" dirty="0" err="1"/>
              <a:t>premises</a:t>
            </a:r>
            <a:r>
              <a:rPr lang="fr-CA" sz="1350" dirty="0"/>
              <a:t> at l’Orme les merisiers</a:t>
            </a:r>
            <a:endParaRPr lang="fr-FR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89" y="1904226"/>
            <a:ext cx="4648933" cy="3777258"/>
          </a:xfrm>
          <a:prstGeom prst="rect">
            <a:avLst/>
          </a:prstGeom>
        </p:spPr>
      </p:pic>
      <p:pic>
        <p:nvPicPr>
          <p:cNvPr id="6" name="Picture 24"/>
          <p:cNvPicPr>
            <a:picLocks noChangeAspect="1"/>
          </p:cNvPicPr>
          <p:nvPr/>
        </p:nvPicPr>
        <p:blipFill rotWithShape="1">
          <a:blip r:embed="rId3"/>
          <a:srcRect b="9220"/>
          <a:stretch/>
        </p:blipFill>
        <p:spPr>
          <a:xfrm>
            <a:off x="3436587" y="965462"/>
            <a:ext cx="2270830" cy="705473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327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835355"/>
            <a:ext cx="1676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00" dirty="0"/>
              <a:t>630 m</a:t>
            </a:r>
            <a:r>
              <a:rPr lang="fr-CA" sz="2100" baseline="30000" dirty="0"/>
              <a:t>2</a:t>
            </a:r>
            <a:r>
              <a:rPr lang="fr-CA" sz="2100" dirty="0"/>
              <a:t> of ISO 8 clean </a:t>
            </a:r>
            <a:r>
              <a:rPr lang="fr-CA" sz="2100" dirty="0" err="1"/>
              <a:t>rooms</a:t>
            </a:r>
            <a:r>
              <a:rPr lang="fr-CA" sz="2100" dirty="0"/>
              <a:t> </a:t>
            </a:r>
            <a:r>
              <a:rPr lang="fr-CA" sz="2100" dirty="0" err="1"/>
              <a:t>delivered</a:t>
            </a:r>
            <a:r>
              <a:rPr lang="fr-CA" sz="2100" dirty="0"/>
              <a:t> end of 2015</a:t>
            </a:r>
            <a:endParaRPr lang="fr-FR" sz="2100" baseline="30000" dirty="0"/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 rotWithShape="1">
          <a:blip r:embed="rId2"/>
          <a:srcRect b="9220"/>
          <a:stretch/>
        </p:blipFill>
        <p:spPr>
          <a:xfrm>
            <a:off x="3436587" y="965462"/>
            <a:ext cx="2270830" cy="705473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2" name="Groupe 1"/>
          <p:cNvGrpSpPr/>
          <p:nvPr/>
        </p:nvGrpSpPr>
        <p:grpSpPr>
          <a:xfrm>
            <a:off x="1725940" y="2052100"/>
            <a:ext cx="5416754" cy="3796370"/>
            <a:chOff x="1991999" y="1084911"/>
            <a:chExt cx="8208000" cy="575263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6" t="8856" r="14766" b="9198"/>
            <a:stretch/>
          </p:blipFill>
          <p:spPr>
            <a:xfrm>
              <a:off x="1991999" y="1084911"/>
              <a:ext cx="8208000" cy="575263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</p:pic>
        <p:sp>
          <p:nvSpPr>
            <p:cNvPr id="9" name="Rectangle 8"/>
            <p:cNvSpPr/>
            <p:nvPr/>
          </p:nvSpPr>
          <p:spPr>
            <a:xfrm rot="21000000">
              <a:off x="5829350" y="4678432"/>
              <a:ext cx="1579146" cy="6995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spcBef>
                  <a:spcPts val="150"/>
                </a:spcBef>
              </a:pPr>
              <a:r>
                <a:rPr lang="fr-FR" sz="1500" dirty="0" err="1">
                  <a:solidFill>
                    <a:srgbClr val="0000FF"/>
                  </a:solidFill>
                </a:rPr>
                <a:t>Exp</a:t>
              </a:r>
              <a:r>
                <a:rPr lang="fr-FR" sz="1500" dirty="0">
                  <a:solidFill>
                    <a:srgbClr val="0000FF"/>
                  </a:solidFill>
                </a:rPr>
                <a:t> room SE1</a:t>
              </a:r>
              <a:endParaRPr lang="fr-FR" sz="15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41303" y="2779097"/>
              <a:ext cx="1451820" cy="1476849"/>
            </a:xfrm>
            <a:prstGeom prst="rect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150"/>
                </a:spcBef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</a:rPr>
                <a:t>Laser</a:t>
              </a:r>
              <a:endParaRPr lang="fr-FR" sz="1500" b="1" baseline="300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>
                <a:spcBef>
                  <a:spcPts val="150"/>
                </a:spcBef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</a:rPr>
                <a:t>FAB1 kHz</a:t>
              </a:r>
            </a:p>
            <a:p>
              <a:pPr algn="ctr">
                <a:spcBef>
                  <a:spcPts val="150"/>
                </a:spcBef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</a:rPr>
                <a:t>FAB10 kHz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205444" y="1263243"/>
              <a:ext cx="1215001" cy="48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630 m</a:t>
              </a:r>
              <a:r>
                <a:rPr lang="fr-FR" sz="15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Parallélogramme 11"/>
            <p:cNvSpPr/>
            <p:nvPr/>
          </p:nvSpPr>
          <p:spPr>
            <a:xfrm rot="-600000" flipH="1">
              <a:off x="7132886" y="3397356"/>
              <a:ext cx="349917" cy="757375"/>
            </a:xfrm>
            <a:prstGeom prst="parallelogram">
              <a:avLst>
                <a:gd name="adj" fmla="val 13717"/>
              </a:avLst>
            </a:pr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" name="Parallélogramme 12"/>
            <p:cNvSpPr/>
            <p:nvPr/>
          </p:nvSpPr>
          <p:spPr>
            <a:xfrm rot="-600000" flipH="1">
              <a:off x="7533975" y="4907271"/>
              <a:ext cx="364186" cy="757375"/>
            </a:xfrm>
            <a:prstGeom prst="parallelogram">
              <a:avLst>
                <a:gd name="adj" fmla="val 15552"/>
              </a:avLst>
            </a:pr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Parallélogramme 13"/>
            <p:cNvSpPr/>
            <p:nvPr/>
          </p:nvSpPr>
          <p:spPr>
            <a:xfrm rot="-600000" flipH="1">
              <a:off x="7520527" y="4306303"/>
              <a:ext cx="603827" cy="343599"/>
            </a:xfrm>
            <a:prstGeom prst="parallelogram">
              <a:avLst>
                <a:gd name="adj" fmla="val 7029"/>
              </a:avLst>
            </a:pr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Forme libre 14"/>
            <p:cNvSpPr/>
            <p:nvPr/>
          </p:nvSpPr>
          <p:spPr>
            <a:xfrm flipH="1">
              <a:off x="6743994" y="3458737"/>
              <a:ext cx="1547257" cy="1163904"/>
            </a:xfrm>
            <a:custGeom>
              <a:avLst/>
              <a:gdLst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255181 w 467833"/>
                <a:gd name="connsiteY4" fmla="*/ 180754 h 329651"/>
                <a:gd name="connsiteX5" fmla="*/ 318977 w 467833"/>
                <a:gd name="connsiteY5" fmla="*/ 233917 h 329651"/>
                <a:gd name="connsiteX6" fmla="*/ 350874 w 467833"/>
                <a:gd name="connsiteY6" fmla="*/ 244549 h 329651"/>
                <a:gd name="connsiteX7" fmla="*/ 372140 w 467833"/>
                <a:gd name="connsiteY7" fmla="*/ 265814 h 329651"/>
                <a:gd name="connsiteX8" fmla="*/ 404037 w 467833"/>
                <a:gd name="connsiteY8" fmla="*/ 276447 h 329651"/>
                <a:gd name="connsiteX9" fmla="*/ 425302 w 467833"/>
                <a:gd name="connsiteY9" fmla="*/ 308345 h 329651"/>
                <a:gd name="connsiteX10" fmla="*/ 467833 w 467833"/>
                <a:gd name="connsiteY10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255181 w 467833"/>
                <a:gd name="connsiteY4" fmla="*/ 180754 h 329651"/>
                <a:gd name="connsiteX5" fmla="*/ 318977 w 467833"/>
                <a:gd name="connsiteY5" fmla="*/ 233917 h 329651"/>
                <a:gd name="connsiteX6" fmla="*/ 350874 w 467833"/>
                <a:gd name="connsiteY6" fmla="*/ 244549 h 329651"/>
                <a:gd name="connsiteX7" fmla="*/ 404037 w 467833"/>
                <a:gd name="connsiteY7" fmla="*/ 276447 h 329651"/>
                <a:gd name="connsiteX8" fmla="*/ 425302 w 467833"/>
                <a:gd name="connsiteY8" fmla="*/ 308345 h 329651"/>
                <a:gd name="connsiteX9" fmla="*/ 467833 w 467833"/>
                <a:gd name="connsiteY9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318977 w 467833"/>
                <a:gd name="connsiteY4" fmla="*/ 233917 h 329651"/>
                <a:gd name="connsiteX5" fmla="*/ 350874 w 467833"/>
                <a:gd name="connsiteY5" fmla="*/ 244549 h 329651"/>
                <a:gd name="connsiteX6" fmla="*/ 404037 w 467833"/>
                <a:gd name="connsiteY6" fmla="*/ 276447 h 329651"/>
                <a:gd name="connsiteX7" fmla="*/ 425302 w 467833"/>
                <a:gd name="connsiteY7" fmla="*/ 308345 h 329651"/>
                <a:gd name="connsiteX8" fmla="*/ 467833 w 467833"/>
                <a:gd name="connsiteY8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223284 w 467833"/>
                <a:gd name="connsiteY2" fmla="*/ 170121 h 329651"/>
                <a:gd name="connsiteX3" fmla="*/ 318977 w 467833"/>
                <a:gd name="connsiteY3" fmla="*/ 233917 h 329651"/>
                <a:gd name="connsiteX4" fmla="*/ 350874 w 467833"/>
                <a:gd name="connsiteY4" fmla="*/ 244549 h 329651"/>
                <a:gd name="connsiteX5" fmla="*/ 404037 w 467833"/>
                <a:gd name="connsiteY5" fmla="*/ 276447 h 329651"/>
                <a:gd name="connsiteX6" fmla="*/ 425302 w 467833"/>
                <a:gd name="connsiteY6" fmla="*/ 308345 h 329651"/>
                <a:gd name="connsiteX7" fmla="*/ 467833 w 467833"/>
                <a:gd name="connsiteY7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318977 w 467833"/>
                <a:gd name="connsiteY2" fmla="*/ 233917 h 329651"/>
                <a:gd name="connsiteX3" fmla="*/ 350874 w 467833"/>
                <a:gd name="connsiteY3" fmla="*/ 244549 h 329651"/>
                <a:gd name="connsiteX4" fmla="*/ 404037 w 467833"/>
                <a:gd name="connsiteY4" fmla="*/ 276447 h 329651"/>
                <a:gd name="connsiteX5" fmla="*/ 425302 w 467833"/>
                <a:gd name="connsiteY5" fmla="*/ 308345 h 329651"/>
                <a:gd name="connsiteX6" fmla="*/ 467833 w 467833"/>
                <a:gd name="connsiteY6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318977 w 467833"/>
                <a:gd name="connsiteY2" fmla="*/ 233917 h 329651"/>
                <a:gd name="connsiteX3" fmla="*/ 404037 w 467833"/>
                <a:gd name="connsiteY3" fmla="*/ 276447 h 329651"/>
                <a:gd name="connsiteX4" fmla="*/ 425302 w 467833"/>
                <a:gd name="connsiteY4" fmla="*/ 308345 h 329651"/>
                <a:gd name="connsiteX5" fmla="*/ 467833 w 467833"/>
                <a:gd name="connsiteY5" fmla="*/ 329610 h 329651"/>
                <a:gd name="connsiteX0" fmla="*/ 0 w 425302"/>
                <a:gd name="connsiteY0" fmla="*/ 0 h 308345"/>
                <a:gd name="connsiteX1" fmla="*/ 138223 w 425302"/>
                <a:gd name="connsiteY1" fmla="*/ 116959 h 308345"/>
                <a:gd name="connsiteX2" fmla="*/ 318977 w 425302"/>
                <a:gd name="connsiteY2" fmla="*/ 233917 h 308345"/>
                <a:gd name="connsiteX3" fmla="*/ 404037 w 425302"/>
                <a:gd name="connsiteY3" fmla="*/ 276447 h 308345"/>
                <a:gd name="connsiteX4" fmla="*/ 425302 w 425302"/>
                <a:gd name="connsiteY4" fmla="*/ 308345 h 308345"/>
                <a:gd name="connsiteX0" fmla="*/ 0 w 429649"/>
                <a:gd name="connsiteY0" fmla="*/ 0 h 308345"/>
                <a:gd name="connsiteX1" fmla="*/ 138223 w 429649"/>
                <a:gd name="connsiteY1" fmla="*/ 116959 h 308345"/>
                <a:gd name="connsiteX2" fmla="*/ 404037 w 429649"/>
                <a:gd name="connsiteY2" fmla="*/ 276447 h 308345"/>
                <a:gd name="connsiteX3" fmla="*/ 425302 w 429649"/>
                <a:gd name="connsiteY3" fmla="*/ 308345 h 308345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33 w 4223041"/>
                <a:gd name="connsiteY1" fmla="*/ 670003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1686345"/>
                <a:gd name="connsiteX1" fmla="*/ 138233 w 4223041"/>
                <a:gd name="connsiteY1" fmla="*/ 670003 h 1686345"/>
                <a:gd name="connsiteX2" fmla="*/ 1850192 w 4223041"/>
                <a:gd name="connsiteY2" fmla="*/ 1680324 h 1686345"/>
                <a:gd name="connsiteX3" fmla="*/ 4223041 w 4223041"/>
                <a:gd name="connsiteY3" fmla="*/ 723428 h 1686345"/>
                <a:gd name="connsiteX0" fmla="*/ 0 w 4223041"/>
                <a:gd name="connsiteY0" fmla="*/ 0 h 1680324"/>
                <a:gd name="connsiteX1" fmla="*/ 138233 w 4223041"/>
                <a:gd name="connsiteY1" fmla="*/ 670003 h 1680324"/>
                <a:gd name="connsiteX2" fmla="*/ 1850192 w 4223041"/>
                <a:gd name="connsiteY2" fmla="*/ 1680324 h 1680324"/>
                <a:gd name="connsiteX3" fmla="*/ 4223041 w 4223041"/>
                <a:gd name="connsiteY3" fmla="*/ 723428 h 1680324"/>
                <a:gd name="connsiteX0" fmla="*/ 0 w 4223041"/>
                <a:gd name="connsiteY0" fmla="*/ 0 h 1850571"/>
                <a:gd name="connsiteX1" fmla="*/ 138233 w 4223041"/>
                <a:gd name="connsiteY1" fmla="*/ 670003 h 1850571"/>
                <a:gd name="connsiteX2" fmla="*/ 3594180 w 4223041"/>
                <a:gd name="connsiteY2" fmla="*/ 1850571 h 1850571"/>
                <a:gd name="connsiteX3" fmla="*/ 4223041 w 4223041"/>
                <a:gd name="connsiteY3" fmla="*/ 723428 h 1850571"/>
                <a:gd name="connsiteX0" fmla="*/ 0 w 4223041"/>
                <a:gd name="connsiteY0" fmla="*/ 0 h 1914199"/>
                <a:gd name="connsiteX1" fmla="*/ 2126669 w 4223041"/>
                <a:gd name="connsiteY1" fmla="*/ 1914199 h 1914199"/>
                <a:gd name="connsiteX2" fmla="*/ 3594180 w 4223041"/>
                <a:gd name="connsiteY2" fmla="*/ 1850571 h 1914199"/>
                <a:gd name="connsiteX3" fmla="*/ 4223041 w 4223041"/>
                <a:gd name="connsiteY3" fmla="*/ 723428 h 1914199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1467511 w 2096372"/>
                <a:gd name="connsiteY2" fmla="*/ 1127143 h 1190771"/>
                <a:gd name="connsiteX3" fmla="*/ 2096372 w 2096372"/>
                <a:gd name="connsiteY3" fmla="*/ 0 h 1190771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723096 w 2096372"/>
                <a:gd name="connsiteY2" fmla="*/ 1031484 h 1190771"/>
                <a:gd name="connsiteX3" fmla="*/ 1467511 w 2096372"/>
                <a:gd name="connsiteY3" fmla="*/ 1127143 h 1190771"/>
                <a:gd name="connsiteX4" fmla="*/ 2096372 w 2096372"/>
                <a:gd name="connsiteY4" fmla="*/ 0 h 1190771"/>
                <a:gd name="connsiteX0" fmla="*/ 563553 w 2096372"/>
                <a:gd name="connsiteY0" fmla="*/ 350633 h 1282888"/>
                <a:gd name="connsiteX1" fmla="*/ 0 w 2096372"/>
                <a:gd name="connsiteY1" fmla="*/ 1190771 h 1282888"/>
                <a:gd name="connsiteX2" fmla="*/ 1467511 w 2096372"/>
                <a:gd name="connsiteY2" fmla="*/ 1127143 h 1282888"/>
                <a:gd name="connsiteX3" fmla="*/ 2096372 w 2096372"/>
                <a:gd name="connsiteY3" fmla="*/ 0 h 1282888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1467511 w 2096372"/>
                <a:gd name="connsiteY2" fmla="*/ 1127143 h 1190771"/>
                <a:gd name="connsiteX3" fmla="*/ 2096372 w 2096372"/>
                <a:gd name="connsiteY3" fmla="*/ 0 h 1190771"/>
                <a:gd name="connsiteX0" fmla="*/ 0 w 1532819"/>
                <a:gd name="connsiteY0" fmla="*/ 350633 h 1190771"/>
                <a:gd name="connsiteX1" fmla="*/ 36 w 1532819"/>
                <a:gd name="connsiteY1" fmla="*/ 1190771 h 1190771"/>
                <a:gd name="connsiteX2" fmla="*/ 903958 w 1532819"/>
                <a:gd name="connsiteY2" fmla="*/ 1127143 h 1190771"/>
                <a:gd name="connsiteX3" fmla="*/ 1532819 w 1532819"/>
                <a:gd name="connsiteY3" fmla="*/ 0 h 1190771"/>
                <a:gd name="connsiteX0" fmla="*/ 0 w 1648844"/>
                <a:gd name="connsiteY0" fmla="*/ 350633 h 1190771"/>
                <a:gd name="connsiteX1" fmla="*/ 36 w 1648844"/>
                <a:gd name="connsiteY1" fmla="*/ 1190771 h 1190771"/>
                <a:gd name="connsiteX2" fmla="*/ 1648844 w 1648844"/>
                <a:gd name="connsiteY2" fmla="*/ 1190771 h 1190771"/>
                <a:gd name="connsiteX3" fmla="*/ 1532819 w 1648844"/>
                <a:gd name="connsiteY3" fmla="*/ 0 h 1190771"/>
                <a:gd name="connsiteX0" fmla="*/ 0 w 1648844"/>
                <a:gd name="connsiteY0" fmla="*/ 1009932 h 1850070"/>
                <a:gd name="connsiteX1" fmla="*/ 36 w 1648844"/>
                <a:gd name="connsiteY1" fmla="*/ 1850070 h 1850070"/>
                <a:gd name="connsiteX2" fmla="*/ 1648844 w 1648844"/>
                <a:gd name="connsiteY2" fmla="*/ 1850070 h 1850070"/>
                <a:gd name="connsiteX3" fmla="*/ 1648844 w 1648844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850070 h 1850070"/>
                <a:gd name="connsiteX3" fmla="*/ 1648844 w 1797322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850070 h 1850070"/>
                <a:gd name="connsiteX3" fmla="*/ 1797175 w 1797322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775945 h 1850070"/>
                <a:gd name="connsiteX3" fmla="*/ 1797175 w 1797322"/>
                <a:gd name="connsiteY3" fmla="*/ 0 h 1850070"/>
                <a:gd name="connsiteX0" fmla="*/ 0 w 1822228"/>
                <a:gd name="connsiteY0" fmla="*/ 15694032 h 16534170"/>
                <a:gd name="connsiteX1" fmla="*/ 36 w 1822228"/>
                <a:gd name="connsiteY1" fmla="*/ 16534170 h 16534170"/>
                <a:gd name="connsiteX2" fmla="*/ 1797322 w 1822228"/>
                <a:gd name="connsiteY2" fmla="*/ 16460045 h 16534170"/>
                <a:gd name="connsiteX3" fmla="*/ 1822228 w 1822228"/>
                <a:gd name="connsiteY3" fmla="*/ 0 h 16534170"/>
                <a:gd name="connsiteX0" fmla="*/ 0 w 1797322"/>
                <a:gd name="connsiteY0" fmla="*/ 16321111 h 17161249"/>
                <a:gd name="connsiteX1" fmla="*/ 36 w 1797322"/>
                <a:gd name="connsiteY1" fmla="*/ 17161249 h 17161249"/>
                <a:gd name="connsiteX2" fmla="*/ 1797322 w 1797322"/>
                <a:gd name="connsiteY2" fmla="*/ 17087124 h 17161249"/>
                <a:gd name="connsiteX3" fmla="*/ 1797174 w 1797322"/>
                <a:gd name="connsiteY3" fmla="*/ 0 h 17161249"/>
                <a:gd name="connsiteX0" fmla="*/ 0 w 1797322"/>
                <a:gd name="connsiteY0" fmla="*/ 15300205 h 16140343"/>
                <a:gd name="connsiteX1" fmla="*/ 36 w 1797322"/>
                <a:gd name="connsiteY1" fmla="*/ 16140343 h 16140343"/>
                <a:gd name="connsiteX2" fmla="*/ 1797322 w 1797322"/>
                <a:gd name="connsiteY2" fmla="*/ 16066218 h 16140343"/>
                <a:gd name="connsiteX3" fmla="*/ 1797172 w 1797322"/>
                <a:gd name="connsiteY3" fmla="*/ 0 h 16140343"/>
                <a:gd name="connsiteX0" fmla="*/ 0 w 1797173"/>
                <a:gd name="connsiteY0" fmla="*/ 15300205 h 16462444"/>
                <a:gd name="connsiteX1" fmla="*/ 36 w 1797173"/>
                <a:gd name="connsiteY1" fmla="*/ 16140343 h 16462444"/>
                <a:gd name="connsiteX2" fmla="*/ 1483314 w 1797173"/>
                <a:gd name="connsiteY2" fmla="*/ 16461260 h 16462444"/>
                <a:gd name="connsiteX3" fmla="*/ 1797172 w 1797173"/>
                <a:gd name="connsiteY3" fmla="*/ 0 h 16462444"/>
                <a:gd name="connsiteX0" fmla="*/ 0 w 1797173"/>
                <a:gd name="connsiteY0" fmla="*/ 15300205 h 16461260"/>
                <a:gd name="connsiteX1" fmla="*/ 36 w 1797173"/>
                <a:gd name="connsiteY1" fmla="*/ 16140343 h 16461260"/>
                <a:gd name="connsiteX2" fmla="*/ 1483314 w 1797173"/>
                <a:gd name="connsiteY2" fmla="*/ 16461260 h 16461260"/>
                <a:gd name="connsiteX3" fmla="*/ 1797172 w 1797173"/>
                <a:gd name="connsiteY3" fmla="*/ 0 h 16461260"/>
                <a:gd name="connsiteX0" fmla="*/ 0 w 1483314"/>
                <a:gd name="connsiteY0" fmla="*/ 14668131 h 15829186"/>
                <a:gd name="connsiteX1" fmla="*/ 36 w 1483314"/>
                <a:gd name="connsiteY1" fmla="*/ 15508269 h 15829186"/>
                <a:gd name="connsiteX2" fmla="*/ 1483314 w 1483314"/>
                <a:gd name="connsiteY2" fmla="*/ 15829186 h 15829186"/>
                <a:gd name="connsiteX3" fmla="*/ 1365412 w 1483314"/>
                <a:gd name="connsiteY3" fmla="*/ 0 h 15829186"/>
                <a:gd name="connsiteX0" fmla="*/ 0 w 1568702"/>
                <a:gd name="connsiteY0" fmla="*/ 14668131 h 15829186"/>
                <a:gd name="connsiteX1" fmla="*/ 36 w 1568702"/>
                <a:gd name="connsiteY1" fmla="*/ 15508269 h 15829186"/>
                <a:gd name="connsiteX2" fmla="*/ 1483314 w 1568702"/>
                <a:gd name="connsiteY2" fmla="*/ 15829186 h 15829186"/>
                <a:gd name="connsiteX3" fmla="*/ 1385977 w 1568702"/>
                <a:gd name="connsiteY3" fmla="*/ 4906675 h 15829186"/>
                <a:gd name="connsiteX4" fmla="*/ 1365412 w 1568702"/>
                <a:gd name="connsiteY4" fmla="*/ 0 h 15829186"/>
                <a:gd name="connsiteX0" fmla="*/ 1382169 w 2950871"/>
                <a:gd name="connsiteY0" fmla="*/ 10714527 h 11875582"/>
                <a:gd name="connsiteX1" fmla="*/ 1382205 w 2950871"/>
                <a:gd name="connsiteY1" fmla="*/ 11554665 h 11875582"/>
                <a:gd name="connsiteX2" fmla="*/ 2865483 w 2950871"/>
                <a:gd name="connsiteY2" fmla="*/ 11875582 h 11875582"/>
                <a:gd name="connsiteX3" fmla="*/ 2768146 w 2950871"/>
                <a:gd name="connsiteY3" fmla="*/ 953071 h 11875582"/>
                <a:gd name="connsiteX4" fmla="*/ 0 w 2950871"/>
                <a:gd name="connsiteY4" fmla="*/ 1260981 h 11875582"/>
                <a:gd name="connsiteX0" fmla="*/ 1382169 w 2950871"/>
                <a:gd name="connsiteY0" fmla="*/ 9761456 h 10922511"/>
                <a:gd name="connsiteX1" fmla="*/ 1382205 w 2950871"/>
                <a:gd name="connsiteY1" fmla="*/ 10601594 h 10922511"/>
                <a:gd name="connsiteX2" fmla="*/ 2865483 w 2950871"/>
                <a:gd name="connsiteY2" fmla="*/ 10922511 h 10922511"/>
                <a:gd name="connsiteX3" fmla="*/ 2768146 w 2950871"/>
                <a:gd name="connsiteY3" fmla="*/ 0 h 10922511"/>
                <a:gd name="connsiteX4" fmla="*/ 0 w 2950871"/>
                <a:gd name="connsiteY4" fmla="*/ 307910 h 10922511"/>
                <a:gd name="connsiteX0" fmla="*/ 1382169 w 2967639"/>
                <a:gd name="connsiteY0" fmla="*/ 15845142 h 17006197"/>
                <a:gd name="connsiteX1" fmla="*/ 1382205 w 2967639"/>
                <a:gd name="connsiteY1" fmla="*/ 16685280 h 17006197"/>
                <a:gd name="connsiteX2" fmla="*/ 2865483 w 2967639"/>
                <a:gd name="connsiteY2" fmla="*/ 17006197 h 17006197"/>
                <a:gd name="connsiteX3" fmla="*/ 2846646 w 2967639"/>
                <a:gd name="connsiteY3" fmla="*/ 0 h 17006197"/>
                <a:gd name="connsiteX4" fmla="*/ 0 w 2967639"/>
                <a:gd name="connsiteY4" fmla="*/ 6391596 h 17006197"/>
                <a:gd name="connsiteX0" fmla="*/ 4404510 w 5989980"/>
                <a:gd name="connsiteY0" fmla="*/ 17117413 h 18278468"/>
                <a:gd name="connsiteX1" fmla="*/ 4404546 w 5989980"/>
                <a:gd name="connsiteY1" fmla="*/ 17957551 h 18278468"/>
                <a:gd name="connsiteX2" fmla="*/ 5887824 w 5989980"/>
                <a:gd name="connsiteY2" fmla="*/ 18278468 h 18278468"/>
                <a:gd name="connsiteX3" fmla="*/ 5868987 w 5989980"/>
                <a:gd name="connsiteY3" fmla="*/ 1272271 h 18278468"/>
                <a:gd name="connsiteX4" fmla="*/ 0 w 5989980"/>
                <a:gd name="connsiteY4" fmla="*/ 0 h 18278468"/>
                <a:gd name="connsiteX0" fmla="*/ 4404510 w 5989980"/>
                <a:gd name="connsiteY0" fmla="*/ 17117413 h 18278468"/>
                <a:gd name="connsiteX1" fmla="*/ 4404546 w 5989980"/>
                <a:gd name="connsiteY1" fmla="*/ 17957551 h 18278468"/>
                <a:gd name="connsiteX2" fmla="*/ 5887824 w 5989980"/>
                <a:gd name="connsiteY2" fmla="*/ 18278468 h 18278468"/>
                <a:gd name="connsiteX3" fmla="*/ 5868987 w 5989980"/>
                <a:gd name="connsiteY3" fmla="*/ 1193258 h 18278468"/>
                <a:gd name="connsiteX4" fmla="*/ 0 w 5989980"/>
                <a:gd name="connsiteY4" fmla="*/ 0 h 18278468"/>
                <a:gd name="connsiteX0" fmla="*/ 4404510 w 6344394"/>
                <a:gd name="connsiteY0" fmla="*/ 17117413 h 18278468"/>
                <a:gd name="connsiteX1" fmla="*/ 4404546 w 6344394"/>
                <a:gd name="connsiteY1" fmla="*/ 17957551 h 18278468"/>
                <a:gd name="connsiteX2" fmla="*/ 5887824 w 6344394"/>
                <a:gd name="connsiteY2" fmla="*/ 18278468 h 18278468"/>
                <a:gd name="connsiteX3" fmla="*/ 5986744 w 6344394"/>
                <a:gd name="connsiteY3" fmla="*/ 8857125 h 18278468"/>
                <a:gd name="connsiteX4" fmla="*/ 5868987 w 6344394"/>
                <a:gd name="connsiteY4" fmla="*/ 1193258 h 18278468"/>
                <a:gd name="connsiteX5" fmla="*/ 0 w 6344394"/>
                <a:gd name="connsiteY5" fmla="*/ 0 h 18278468"/>
                <a:gd name="connsiteX0" fmla="*/ 4404510 w 6370668"/>
                <a:gd name="connsiteY0" fmla="*/ 17117413 h 18278468"/>
                <a:gd name="connsiteX1" fmla="*/ 4404546 w 6370668"/>
                <a:gd name="connsiteY1" fmla="*/ 17957551 h 18278468"/>
                <a:gd name="connsiteX2" fmla="*/ 5887824 w 6370668"/>
                <a:gd name="connsiteY2" fmla="*/ 18278468 h 18278468"/>
                <a:gd name="connsiteX3" fmla="*/ 5868987 w 6370668"/>
                <a:gd name="connsiteY3" fmla="*/ 1193258 h 18278468"/>
                <a:gd name="connsiteX4" fmla="*/ 0 w 6370668"/>
                <a:gd name="connsiteY4" fmla="*/ 0 h 18278468"/>
                <a:gd name="connsiteX0" fmla="*/ 4404510 w 5887824"/>
                <a:gd name="connsiteY0" fmla="*/ 17117413 h 18278468"/>
                <a:gd name="connsiteX1" fmla="*/ 4404546 w 5887824"/>
                <a:gd name="connsiteY1" fmla="*/ 17957551 h 18278468"/>
                <a:gd name="connsiteX2" fmla="*/ 5887824 w 5887824"/>
                <a:gd name="connsiteY2" fmla="*/ 18278468 h 18278468"/>
                <a:gd name="connsiteX3" fmla="*/ 5868987 w 5887824"/>
                <a:gd name="connsiteY3" fmla="*/ 1193258 h 18278468"/>
                <a:gd name="connsiteX4" fmla="*/ 0 w 5887824"/>
                <a:gd name="connsiteY4" fmla="*/ 0 h 18278468"/>
                <a:gd name="connsiteX0" fmla="*/ 4404510 w 5887824"/>
                <a:gd name="connsiteY0" fmla="*/ 17117413 h 18278468"/>
                <a:gd name="connsiteX1" fmla="*/ 4404546 w 5887824"/>
                <a:gd name="connsiteY1" fmla="*/ 17957551 h 18278468"/>
                <a:gd name="connsiteX2" fmla="*/ 5887824 w 5887824"/>
                <a:gd name="connsiteY2" fmla="*/ 18278468 h 18278468"/>
                <a:gd name="connsiteX3" fmla="*/ 5868987 w 5887824"/>
                <a:gd name="connsiteY3" fmla="*/ 1193258 h 18278468"/>
                <a:gd name="connsiteX4" fmla="*/ 2218624 w 5887824"/>
                <a:gd name="connsiteY4" fmla="*/ 403171 h 18278468"/>
                <a:gd name="connsiteX5" fmla="*/ 0 w 5887824"/>
                <a:gd name="connsiteY5" fmla="*/ 0 h 18278468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11794049 w 11794048"/>
                <a:gd name="connsiteY5" fmla="*/ 0 h 21438824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5259660 w 11794048"/>
                <a:gd name="connsiteY5" fmla="*/ 1904345 h 21438824"/>
                <a:gd name="connsiteX6" fmla="*/ 11794049 w 11794048"/>
                <a:gd name="connsiteY6" fmla="*/ 0 h 21438824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9145527 w 11794048"/>
                <a:gd name="connsiteY5" fmla="*/ 798224 h 21438824"/>
                <a:gd name="connsiteX6" fmla="*/ 11794049 w 11794048"/>
                <a:gd name="connsiteY6" fmla="*/ 0 h 21438824"/>
                <a:gd name="connsiteX0" fmla="*/ 2185886 w 9145527"/>
                <a:gd name="connsiteY0" fmla="*/ 19479545 h 20640600"/>
                <a:gd name="connsiteX1" fmla="*/ 2185922 w 9145527"/>
                <a:gd name="connsiteY1" fmla="*/ 20319683 h 20640600"/>
                <a:gd name="connsiteX2" fmla="*/ 3669200 w 9145527"/>
                <a:gd name="connsiteY2" fmla="*/ 20640600 h 20640600"/>
                <a:gd name="connsiteX3" fmla="*/ 3650363 w 9145527"/>
                <a:gd name="connsiteY3" fmla="*/ 3555390 h 20640600"/>
                <a:gd name="connsiteX4" fmla="*/ 0 w 9145527"/>
                <a:gd name="connsiteY4" fmla="*/ 2765303 h 20640600"/>
                <a:gd name="connsiteX5" fmla="*/ 9145527 w 9145527"/>
                <a:gd name="connsiteY5" fmla="*/ 0 h 20640600"/>
                <a:gd name="connsiteX6" fmla="*/ 9046468 w 9145527"/>
                <a:gd name="connsiteY6" fmla="*/ 19665088 h 20640600"/>
                <a:gd name="connsiteX0" fmla="*/ 7406293 w 14365934"/>
                <a:gd name="connsiteY0" fmla="*/ 19479545 h 20640600"/>
                <a:gd name="connsiteX1" fmla="*/ 7406329 w 14365934"/>
                <a:gd name="connsiteY1" fmla="*/ 20319683 h 20640600"/>
                <a:gd name="connsiteX2" fmla="*/ 8889607 w 14365934"/>
                <a:gd name="connsiteY2" fmla="*/ 20640600 h 20640600"/>
                <a:gd name="connsiteX3" fmla="*/ 8870770 w 14365934"/>
                <a:gd name="connsiteY3" fmla="*/ 3555390 h 20640600"/>
                <a:gd name="connsiteX4" fmla="*/ 0 w 14365934"/>
                <a:gd name="connsiteY4" fmla="*/ 1896202 h 20640600"/>
                <a:gd name="connsiteX5" fmla="*/ 14365934 w 14365934"/>
                <a:gd name="connsiteY5" fmla="*/ 0 h 20640600"/>
                <a:gd name="connsiteX6" fmla="*/ 14266875 w 14365934"/>
                <a:gd name="connsiteY6" fmla="*/ 19665088 h 20640600"/>
                <a:gd name="connsiteX0" fmla="*/ 7406293 w 14758448"/>
                <a:gd name="connsiteY0" fmla="*/ 22797921 h 23958976"/>
                <a:gd name="connsiteX1" fmla="*/ 7406329 w 14758448"/>
                <a:gd name="connsiteY1" fmla="*/ 23638059 h 23958976"/>
                <a:gd name="connsiteX2" fmla="*/ 8889607 w 14758448"/>
                <a:gd name="connsiteY2" fmla="*/ 23958976 h 23958976"/>
                <a:gd name="connsiteX3" fmla="*/ 8870770 w 14758448"/>
                <a:gd name="connsiteY3" fmla="*/ 6873766 h 23958976"/>
                <a:gd name="connsiteX4" fmla="*/ 0 w 14758448"/>
                <a:gd name="connsiteY4" fmla="*/ 5214578 h 23958976"/>
                <a:gd name="connsiteX5" fmla="*/ 14758448 w 14758448"/>
                <a:gd name="connsiteY5" fmla="*/ 0 h 23958976"/>
                <a:gd name="connsiteX6" fmla="*/ 14266875 w 14758448"/>
                <a:gd name="connsiteY6" fmla="*/ 22983464 h 23958976"/>
                <a:gd name="connsiteX0" fmla="*/ 6660521 w 14012676"/>
                <a:gd name="connsiteY0" fmla="*/ 22797921 h 23958976"/>
                <a:gd name="connsiteX1" fmla="*/ 6660557 w 14012676"/>
                <a:gd name="connsiteY1" fmla="*/ 23638059 h 23958976"/>
                <a:gd name="connsiteX2" fmla="*/ 8143835 w 14012676"/>
                <a:gd name="connsiteY2" fmla="*/ 23958976 h 23958976"/>
                <a:gd name="connsiteX3" fmla="*/ 8124998 w 14012676"/>
                <a:gd name="connsiteY3" fmla="*/ 6873766 h 23958976"/>
                <a:gd name="connsiteX4" fmla="*/ 0 w 14012676"/>
                <a:gd name="connsiteY4" fmla="*/ 5214578 h 23958976"/>
                <a:gd name="connsiteX5" fmla="*/ 14012676 w 14012676"/>
                <a:gd name="connsiteY5" fmla="*/ 0 h 23958976"/>
                <a:gd name="connsiteX6" fmla="*/ 13521103 w 14012676"/>
                <a:gd name="connsiteY6" fmla="*/ 22983464 h 23958976"/>
                <a:gd name="connsiteX0" fmla="*/ 6660521 w 14031371"/>
                <a:gd name="connsiteY0" fmla="*/ 22797921 h 23958976"/>
                <a:gd name="connsiteX1" fmla="*/ 6660557 w 14031371"/>
                <a:gd name="connsiteY1" fmla="*/ 23638059 h 23958976"/>
                <a:gd name="connsiteX2" fmla="*/ 8143835 w 14031371"/>
                <a:gd name="connsiteY2" fmla="*/ 23958976 h 23958976"/>
                <a:gd name="connsiteX3" fmla="*/ 8124998 w 14031371"/>
                <a:gd name="connsiteY3" fmla="*/ 6873766 h 23958976"/>
                <a:gd name="connsiteX4" fmla="*/ 0 w 14031371"/>
                <a:gd name="connsiteY4" fmla="*/ 5214578 h 23958976"/>
                <a:gd name="connsiteX5" fmla="*/ 14012676 w 14031371"/>
                <a:gd name="connsiteY5" fmla="*/ 0 h 23958976"/>
                <a:gd name="connsiteX6" fmla="*/ 14031371 w 14031371"/>
                <a:gd name="connsiteY6" fmla="*/ 22825450 h 23958976"/>
                <a:gd name="connsiteX0" fmla="*/ 6660521 w 15049960"/>
                <a:gd name="connsiteY0" fmla="*/ 22797921 h 23958976"/>
                <a:gd name="connsiteX1" fmla="*/ 6660557 w 15049960"/>
                <a:gd name="connsiteY1" fmla="*/ 23638059 h 23958976"/>
                <a:gd name="connsiteX2" fmla="*/ 8143835 w 15049960"/>
                <a:gd name="connsiteY2" fmla="*/ 23958976 h 23958976"/>
                <a:gd name="connsiteX3" fmla="*/ 8124998 w 15049960"/>
                <a:gd name="connsiteY3" fmla="*/ 6873766 h 23958976"/>
                <a:gd name="connsiteX4" fmla="*/ 0 w 15049960"/>
                <a:gd name="connsiteY4" fmla="*/ 5214578 h 23958976"/>
                <a:gd name="connsiteX5" fmla="*/ 14012676 w 15049960"/>
                <a:gd name="connsiteY5" fmla="*/ 0 h 23958976"/>
                <a:gd name="connsiteX6" fmla="*/ 14012673 w 15049960"/>
                <a:gd name="connsiteY6" fmla="*/ 18962137 h 23958976"/>
                <a:gd name="connsiteX7" fmla="*/ 14031371 w 15049960"/>
                <a:gd name="connsiteY7" fmla="*/ 22825450 h 23958976"/>
                <a:gd name="connsiteX0" fmla="*/ 6660521 w 14031371"/>
                <a:gd name="connsiteY0" fmla="*/ 22797921 h 23958976"/>
                <a:gd name="connsiteX1" fmla="*/ 6660557 w 14031371"/>
                <a:gd name="connsiteY1" fmla="*/ 23638059 h 23958976"/>
                <a:gd name="connsiteX2" fmla="*/ 8143835 w 14031371"/>
                <a:gd name="connsiteY2" fmla="*/ 23958976 h 23958976"/>
                <a:gd name="connsiteX3" fmla="*/ 8124998 w 14031371"/>
                <a:gd name="connsiteY3" fmla="*/ 6873766 h 23958976"/>
                <a:gd name="connsiteX4" fmla="*/ 0 w 14031371"/>
                <a:gd name="connsiteY4" fmla="*/ 5214578 h 23958976"/>
                <a:gd name="connsiteX5" fmla="*/ 14012676 w 14031371"/>
                <a:gd name="connsiteY5" fmla="*/ 0 h 23958976"/>
                <a:gd name="connsiteX6" fmla="*/ 14012673 w 14031371"/>
                <a:gd name="connsiteY6" fmla="*/ 18962137 h 23958976"/>
                <a:gd name="connsiteX7" fmla="*/ 14031371 w 14031371"/>
                <a:gd name="connsiteY7" fmla="*/ 22825450 h 23958976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18962137 h 36414983"/>
                <a:gd name="connsiteX7" fmla="*/ 8379200 w 14012676"/>
                <a:gd name="connsiteY7" fmla="*/ 36414983 h 36414983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20937359 h 36414983"/>
                <a:gd name="connsiteX7" fmla="*/ 8379200 w 14012676"/>
                <a:gd name="connsiteY7" fmla="*/ 36414983 h 36414983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20937359 h 36414983"/>
                <a:gd name="connsiteX7" fmla="*/ 11108085 w 14012676"/>
                <a:gd name="connsiteY7" fmla="*/ 29944367 h 36414983"/>
                <a:gd name="connsiteX8" fmla="*/ 8379200 w 14012676"/>
                <a:gd name="connsiteY8" fmla="*/ 36414983 h 36414983"/>
                <a:gd name="connsiteX0" fmla="*/ 6660521 w 14012676"/>
                <a:gd name="connsiteY0" fmla="*/ 22797921 h 30605290"/>
                <a:gd name="connsiteX1" fmla="*/ 6660557 w 14012676"/>
                <a:gd name="connsiteY1" fmla="*/ 23638059 h 30605290"/>
                <a:gd name="connsiteX2" fmla="*/ 8143835 w 14012676"/>
                <a:gd name="connsiteY2" fmla="*/ 23958976 h 30605290"/>
                <a:gd name="connsiteX3" fmla="*/ 8124998 w 14012676"/>
                <a:gd name="connsiteY3" fmla="*/ 6873766 h 30605290"/>
                <a:gd name="connsiteX4" fmla="*/ 0 w 14012676"/>
                <a:gd name="connsiteY4" fmla="*/ 5214578 h 30605290"/>
                <a:gd name="connsiteX5" fmla="*/ 14012676 w 14012676"/>
                <a:gd name="connsiteY5" fmla="*/ 0 h 30605290"/>
                <a:gd name="connsiteX6" fmla="*/ 14012673 w 14012676"/>
                <a:gd name="connsiteY6" fmla="*/ 20937359 h 30605290"/>
                <a:gd name="connsiteX7" fmla="*/ 11108085 w 14012676"/>
                <a:gd name="connsiteY7" fmla="*/ 29944367 h 30605290"/>
                <a:gd name="connsiteX8" fmla="*/ 8771710 w 14012676"/>
                <a:gd name="connsiteY8" fmla="*/ 27724008 h 30605290"/>
                <a:gd name="connsiteX0" fmla="*/ 6660521 w 14012676"/>
                <a:gd name="connsiteY0" fmla="*/ 22797921 h 30591638"/>
                <a:gd name="connsiteX1" fmla="*/ 6660557 w 14012676"/>
                <a:gd name="connsiteY1" fmla="*/ 23638059 h 30591638"/>
                <a:gd name="connsiteX2" fmla="*/ 8143835 w 14012676"/>
                <a:gd name="connsiteY2" fmla="*/ 23958976 h 30591638"/>
                <a:gd name="connsiteX3" fmla="*/ 8124998 w 14012676"/>
                <a:gd name="connsiteY3" fmla="*/ 6873766 h 30591638"/>
                <a:gd name="connsiteX4" fmla="*/ 0 w 14012676"/>
                <a:gd name="connsiteY4" fmla="*/ 5214578 h 30591638"/>
                <a:gd name="connsiteX5" fmla="*/ 14012676 w 14012676"/>
                <a:gd name="connsiteY5" fmla="*/ 0 h 30591638"/>
                <a:gd name="connsiteX6" fmla="*/ 14012673 w 14012676"/>
                <a:gd name="connsiteY6" fmla="*/ 20937359 h 30591638"/>
                <a:gd name="connsiteX7" fmla="*/ 11108085 w 14012676"/>
                <a:gd name="connsiteY7" fmla="*/ 29944367 h 30591638"/>
                <a:gd name="connsiteX8" fmla="*/ 4571833 w 14012676"/>
                <a:gd name="connsiteY8" fmla="*/ 27565995 h 30591638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8143835 w 14012676"/>
                <a:gd name="connsiteY2" fmla="*/ 23958976 h 34855840"/>
                <a:gd name="connsiteX3" fmla="*/ 8124998 w 14012676"/>
                <a:gd name="connsiteY3" fmla="*/ 6873766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5908561 w 14012676"/>
                <a:gd name="connsiteY2" fmla="*/ 21297364 h 34855840"/>
                <a:gd name="connsiteX3" fmla="*/ 8124998 w 14012676"/>
                <a:gd name="connsiteY3" fmla="*/ 6873766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5908561 w 14012676"/>
                <a:gd name="connsiteY2" fmla="*/ 21297364 h 34855840"/>
                <a:gd name="connsiteX3" fmla="*/ 5952690 w 14012676"/>
                <a:gd name="connsiteY3" fmla="*/ 17393473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8895794 w 16247949"/>
                <a:gd name="connsiteY0" fmla="*/ 22797921 h 34855840"/>
                <a:gd name="connsiteX1" fmla="*/ 8895830 w 16247949"/>
                <a:gd name="connsiteY1" fmla="*/ 23638059 h 34855840"/>
                <a:gd name="connsiteX2" fmla="*/ 8143834 w 16247949"/>
                <a:gd name="connsiteY2" fmla="*/ 21297364 h 34855840"/>
                <a:gd name="connsiteX3" fmla="*/ 8187963 w 16247949"/>
                <a:gd name="connsiteY3" fmla="*/ 17393473 h 34855840"/>
                <a:gd name="connsiteX4" fmla="*/ 0 w 16247949"/>
                <a:gd name="connsiteY4" fmla="*/ 20233677 h 34855840"/>
                <a:gd name="connsiteX5" fmla="*/ 16247949 w 16247949"/>
                <a:gd name="connsiteY5" fmla="*/ 0 h 34855840"/>
                <a:gd name="connsiteX6" fmla="*/ 16247946 w 16247949"/>
                <a:gd name="connsiteY6" fmla="*/ 20937359 h 34855840"/>
                <a:gd name="connsiteX7" fmla="*/ 12754590 w 16247949"/>
                <a:gd name="connsiteY7" fmla="*/ 34447879 h 34855840"/>
                <a:gd name="connsiteX8" fmla="*/ 6807106 w 16247949"/>
                <a:gd name="connsiteY8" fmla="*/ 27565995 h 34855840"/>
                <a:gd name="connsiteX0" fmla="*/ 9333686 w 16685838"/>
                <a:gd name="connsiteY0" fmla="*/ 5941042 h 17998961"/>
                <a:gd name="connsiteX1" fmla="*/ 9333722 w 16685838"/>
                <a:gd name="connsiteY1" fmla="*/ 6781180 h 17998961"/>
                <a:gd name="connsiteX2" fmla="*/ 8581726 w 16685838"/>
                <a:gd name="connsiteY2" fmla="*/ 4440485 h 17998961"/>
                <a:gd name="connsiteX3" fmla="*/ 8625855 w 16685838"/>
                <a:gd name="connsiteY3" fmla="*/ 536594 h 17998961"/>
                <a:gd name="connsiteX4" fmla="*/ 437892 w 16685838"/>
                <a:gd name="connsiteY4" fmla="*/ 3376798 h 17998961"/>
                <a:gd name="connsiteX5" fmla="*/ 0 w 16685838"/>
                <a:gd name="connsiteY5" fmla="*/ 0 h 17998961"/>
                <a:gd name="connsiteX6" fmla="*/ 16685838 w 16685838"/>
                <a:gd name="connsiteY6" fmla="*/ 4080480 h 17998961"/>
                <a:gd name="connsiteX7" fmla="*/ 13192482 w 16685838"/>
                <a:gd name="connsiteY7" fmla="*/ 17591000 h 17998961"/>
                <a:gd name="connsiteX8" fmla="*/ 7244998 w 16685838"/>
                <a:gd name="connsiteY8" fmla="*/ 10709116 h 17998961"/>
                <a:gd name="connsiteX0" fmla="*/ 9333686 w 16685838"/>
                <a:gd name="connsiteY0" fmla="*/ 5941042 h 17998961"/>
                <a:gd name="connsiteX1" fmla="*/ 9333722 w 16685838"/>
                <a:gd name="connsiteY1" fmla="*/ 6781180 h 17998961"/>
                <a:gd name="connsiteX2" fmla="*/ 8581726 w 16685838"/>
                <a:gd name="connsiteY2" fmla="*/ 4440485 h 17998961"/>
                <a:gd name="connsiteX3" fmla="*/ 8625855 w 16685838"/>
                <a:gd name="connsiteY3" fmla="*/ 536594 h 17998961"/>
                <a:gd name="connsiteX4" fmla="*/ 437892 w 16685838"/>
                <a:gd name="connsiteY4" fmla="*/ 3376798 h 17998961"/>
                <a:gd name="connsiteX5" fmla="*/ 0 w 16685838"/>
                <a:gd name="connsiteY5" fmla="*/ 0 h 17998961"/>
                <a:gd name="connsiteX6" fmla="*/ 16685838 w 16685838"/>
                <a:gd name="connsiteY6" fmla="*/ 4080480 h 17998961"/>
                <a:gd name="connsiteX7" fmla="*/ 13192482 w 16685838"/>
                <a:gd name="connsiteY7" fmla="*/ 17591000 h 17998961"/>
                <a:gd name="connsiteX8" fmla="*/ 7244998 w 16685838"/>
                <a:gd name="connsiteY8" fmla="*/ 10709116 h 17998961"/>
                <a:gd name="connsiteX0" fmla="*/ 9333686 w 16685838"/>
                <a:gd name="connsiteY0" fmla="*/ 5941042 h 17591000"/>
                <a:gd name="connsiteX1" fmla="*/ 9333722 w 16685838"/>
                <a:gd name="connsiteY1" fmla="*/ 6781180 h 17591000"/>
                <a:gd name="connsiteX2" fmla="*/ 8581726 w 16685838"/>
                <a:gd name="connsiteY2" fmla="*/ 4440485 h 17591000"/>
                <a:gd name="connsiteX3" fmla="*/ 8625855 w 16685838"/>
                <a:gd name="connsiteY3" fmla="*/ 536594 h 17591000"/>
                <a:gd name="connsiteX4" fmla="*/ 437892 w 16685838"/>
                <a:gd name="connsiteY4" fmla="*/ 3376798 h 17591000"/>
                <a:gd name="connsiteX5" fmla="*/ 0 w 16685838"/>
                <a:gd name="connsiteY5" fmla="*/ 0 h 17591000"/>
                <a:gd name="connsiteX6" fmla="*/ 16685838 w 16685838"/>
                <a:gd name="connsiteY6" fmla="*/ 4080480 h 17591000"/>
                <a:gd name="connsiteX7" fmla="*/ 13192482 w 16685838"/>
                <a:gd name="connsiteY7" fmla="*/ 17591000 h 17591000"/>
                <a:gd name="connsiteX0" fmla="*/ 9333686 w 16685838"/>
                <a:gd name="connsiteY0" fmla="*/ 5941042 h 6781181"/>
                <a:gd name="connsiteX1" fmla="*/ 9333722 w 16685838"/>
                <a:gd name="connsiteY1" fmla="*/ 6781180 h 6781181"/>
                <a:gd name="connsiteX2" fmla="*/ 8581726 w 16685838"/>
                <a:gd name="connsiteY2" fmla="*/ 4440485 h 6781181"/>
                <a:gd name="connsiteX3" fmla="*/ 8625855 w 16685838"/>
                <a:gd name="connsiteY3" fmla="*/ 536594 h 6781181"/>
                <a:gd name="connsiteX4" fmla="*/ 437892 w 16685838"/>
                <a:gd name="connsiteY4" fmla="*/ 3376798 h 6781181"/>
                <a:gd name="connsiteX5" fmla="*/ 0 w 16685838"/>
                <a:gd name="connsiteY5" fmla="*/ 0 h 6781181"/>
                <a:gd name="connsiteX6" fmla="*/ 16685838 w 16685838"/>
                <a:gd name="connsiteY6" fmla="*/ 4080480 h 6781181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652595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720303 w 9333722"/>
                <a:gd name="connsiteY3" fmla="*/ 1589223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589223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589223 h 7897182"/>
                <a:gd name="connsiteX4" fmla="*/ 595306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6676813 h 7516952"/>
                <a:gd name="connsiteX1" fmla="*/ 9333722 w 9333722"/>
                <a:gd name="connsiteY1" fmla="*/ 7516951 h 7516952"/>
                <a:gd name="connsiteX2" fmla="*/ 8581726 w 9333722"/>
                <a:gd name="connsiteY2" fmla="*/ 5176256 h 7516952"/>
                <a:gd name="connsiteX3" fmla="*/ 8625855 w 9333722"/>
                <a:gd name="connsiteY3" fmla="*/ 1208993 h 7516952"/>
                <a:gd name="connsiteX4" fmla="*/ 595306 w 9333722"/>
                <a:gd name="connsiteY4" fmla="*/ 4112569 h 7516952"/>
                <a:gd name="connsiteX5" fmla="*/ 0 w 9333722"/>
                <a:gd name="connsiteY5" fmla="*/ 735771 h 7516952"/>
                <a:gd name="connsiteX6" fmla="*/ 2046373 w 9333722"/>
                <a:gd name="connsiteY6" fmla="*/ 0 h 7516952"/>
                <a:gd name="connsiteX0" fmla="*/ 9428137 w 9428173"/>
                <a:gd name="connsiteY0" fmla="*/ 5941042 h 6781181"/>
                <a:gd name="connsiteX1" fmla="*/ 9428173 w 9428173"/>
                <a:gd name="connsiteY1" fmla="*/ 6781180 h 6781181"/>
                <a:gd name="connsiteX2" fmla="*/ 8676177 w 9428173"/>
                <a:gd name="connsiteY2" fmla="*/ 4440485 h 6781181"/>
                <a:gd name="connsiteX3" fmla="*/ 8720306 w 9428173"/>
                <a:gd name="connsiteY3" fmla="*/ 473222 h 6781181"/>
                <a:gd name="connsiteX4" fmla="*/ 689757 w 9428173"/>
                <a:gd name="connsiteY4" fmla="*/ 3376798 h 6781181"/>
                <a:gd name="connsiteX5" fmla="*/ 94451 w 9428173"/>
                <a:gd name="connsiteY5" fmla="*/ 0 h 6781181"/>
                <a:gd name="connsiteX6" fmla="*/ 0 w 9428173"/>
                <a:gd name="connsiteY6" fmla="*/ 975266 h 6781181"/>
                <a:gd name="connsiteX0" fmla="*/ 9333686 w 9333722"/>
                <a:gd name="connsiteY0" fmla="*/ 5941042 h 10747939"/>
                <a:gd name="connsiteX1" fmla="*/ 9333722 w 9333722"/>
                <a:gd name="connsiteY1" fmla="*/ 6781180 h 10747939"/>
                <a:gd name="connsiteX2" fmla="*/ 8581726 w 9333722"/>
                <a:gd name="connsiteY2" fmla="*/ 4440485 h 10747939"/>
                <a:gd name="connsiteX3" fmla="*/ 8625855 w 9333722"/>
                <a:gd name="connsiteY3" fmla="*/ 473222 h 10747939"/>
                <a:gd name="connsiteX4" fmla="*/ 595306 w 9333722"/>
                <a:gd name="connsiteY4" fmla="*/ 3376798 h 10747939"/>
                <a:gd name="connsiteX5" fmla="*/ 0 w 9333722"/>
                <a:gd name="connsiteY5" fmla="*/ 0 h 10747939"/>
                <a:gd name="connsiteX6" fmla="*/ 377790 w 9333722"/>
                <a:gd name="connsiteY6" fmla="*/ 10747939 h 10747939"/>
                <a:gd name="connsiteX0" fmla="*/ 8955897 w 8955933"/>
                <a:gd name="connsiteY0" fmla="*/ 5467821 h 10274718"/>
                <a:gd name="connsiteX1" fmla="*/ 8955933 w 8955933"/>
                <a:gd name="connsiteY1" fmla="*/ 6307959 h 10274718"/>
                <a:gd name="connsiteX2" fmla="*/ 8203937 w 8955933"/>
                <a:gd name="connsiteY2" fmla="*/ 3967264 h 10274718"/>
                <a:gd name="connsiteX3" fmla="*/ 8248066 w 8955933"/>
                <a:gd name="connsiteY3" fmla="*/ 1 h 10274718"/>
                <a:gd name="connsiteX4" fmla="*/ 217517 w 8955933"/>
                <a:gd name="connsiteY4" fmla="*/ 2903577 h 10274718"/>
                <a:gd name="connsiteX5" fmla="*/ 913002 w 8955933"/>
                <a:gd name="connsiteY5" fmla="*/ 6805734 h 10274718"/>
                <a:gd name="connsiteX6" fmla="*/ 1 w 8955933"/>
                <a:gd name="connsiteY6" fmla="*/ 10274718 h 10274718"/>
                <a:gd name="connsiteX0" fmla="*/ 8738380 w 8738416"/>
                <a:gd name="connsiteY0" fmla="*/ 5467821 h 7915798"/>
                <a:gd name="connsiteX1" fmla="*/ 8738416 w 8738416"/>
                <a:gd name="connsiteY1" fmla="*/ 6307959 h 7915798"/>
                <a:gd name="connsiteX2" fmla="*/ 7986420 w 8738416"/>
                <a:gd name="connsiteY2" fmla="*/ 3967264 h 7915798"/>
                <a:gd name="connsiteX3" fmla="*/ 8030549 w 8738416"/>
                <a:gd name="connsiteY3" fmla="*/ 1 h 7915798"/>
                <a:gd name="connsiteX4" fmla="*/ 0 w 8738416"/>
                <a:gd name="connsiteY4" fmla="*/ 2903577 h 7915798"/>
                <a:gd name="connsiteX5" fmla="*/ 695485 w 8738416"/>
                <a:gd name="connsiteY5" fmla="*/ 6805734 h 7915798"/>
                <a:gd name="connsiteX6" fmla="*/ 695482 w 8738416"/>
                <a:gd name="connsiteY6" fmla="*/ 7915798 h 7915798"/>
                <a:gd name="connsiteX0" fmla="*/ 8706897 w 8706933"/>
                <a:gd name="connsiteY0" fmla="*/ 5467821 h 7915798"/>
                <a:gd name="connsiteX1" fmla="*/ 8706933 w 8706933"/>
                <a:gd name="connsiteY1" fmla="*/ 6307959 h 7915798"/>
                <a:gd name="connsiteX2" fmla="*/ 7954937 w 8706933"/>
                <a:gd name="connsiteY2" fmla="*/ 3967264 h 7915798"/>
                <a:gd name="connsiteX3" fmla="*/ 7999066 w 8706933"/>
                <a:gd name="connsiteY3" fmla="*/ 1 h 7915798"/>
                <a:gd name="connsiteX4" fmla="*/ 0 w 8706933"/>
                <a:gd name="connsiteY4" fmla="*/ 3105772 h 7915798"/>
                <a:gd name="connsiteX5" fmla="*/ 664002 w 8706933"/>
                <a:gd name="connsiteY5" fmla="*/ 6805734 h 7915798"/>
                <a:gd name="connsiteX6" fmla="*/ 663999 w 8706933"/>
                <a:gd name="connsiteY6" fmla="*/ 7915798 h 7915798"/>
                <a:gd name="connsiteX0" fmla="*/ 8706897 w 8706933"/>
                <a:gd name="connsiteY0" fmla="*/ 9107298 h 11555275"/>
                <a:gd name="connsiteX1" fmla="*/ 8706933 w 8706933"/>
                <a:gd name="connsiteY1" fmla="*/ 9947436 h 11555275"/>
                <a:gd name="connsiteX2" fmla="*/ 7954937 w 8706933"/>
                <a:gd name="connsiteY2" fmla="*/ 7606741 h 11555275"/>
                <a:gd name="connsiteX3" fmla="*/ 2261339 w 8706933"/>
                <a:gd name="connsiteY3" fmla="*/ 0 h 11555275"/>
                <a:gd name="connsiteX4" fmla="*/ 0 w 8706933"/>
                <a:gd name="connsiteY4" fmla="*/ 6745249 h 11555275"/>
                <a:gd name="connsiteX5" fmla="*/ 664002 w 8706933"/>
                <a:gd name="connsiteY5" fmla="*/ 10445211 h 11555275"/>
                <a:gd name="connsiteX6" fmla="*/ 663999 w 8706933"/>
                <a:gd name="connsiteY6" fmla="*/ 11555275 h 11555275"/>
                <a:gd name="connsiteX0" fmla="*/ 8706897 w 8706933"/>
                <a:gd name="connsiteY0" fmla="*/ 9107298 h 11555275"/>
                <a:gd name="connsiteX1" fmla="*/ 8706933 w 8706933"/>
                <a:gd name="connsiteY1" fmla="*/ 9947436 h 11555275"/>
                <a:gd name="connsiteX2" fmla="*/ 4672864 w 8706933"/>
                <a:gd name="connsiteY2" fmla="*/ 395188 h 11555275"/>
                <a:gd name="connsiteX3" fmla="*/ 2261339 w 8706933"/>
                <a:gd name="connsiteY3" fmla="*/ 0 h 11555275"/>
                <a:gd name="connsiteX4" fmla="*/ 0 w 8706933"/>
                <a:gd name="connsiteY4" fmla="*/ 6745249 h 11555275"/>
                <a:gd name="connsiteX5" fmla="*/ 664002 w 8706933"/>
                <a:gd name="connsiteY5" fmla="*/ 10445211 h 11555275"/>
                <a:gd name="connsiteX6" fmla="*/ 663999 w 8706933"/>
                <a:gd name="connsiteY6" fmla="*/ 11555275 h 11555275"/>
                <a:gd name="connsiteX0" fmla="*/ 8706897 w 8706896"/>
                <a:gd name="connsiteY0" fmla="*/ 9107298 h 11555275"/>
                <a:gd name="connsiteX1" fmla="*/ 5802652 w 8706896"/>
                <a:gd name="connsiteY1" fmla="*/ 444358 h 11555275"/>
                <a:gd name="connsiteX2" fmla="*/ 4672864 w 8706896"/>
                <a:gd name="connsiteY2" fmla="*/ 395188 h 11555275"/>
                <a:gd name="connsiteX3" fmla="*/ 2261339 w 8706896"/>
                <a:gd name="connsiteY3" fmla="*/ 0 h 11555275"/>
                <a:gd name="connsiteX4" fmla="*/ 0 w 8706896"/>
                <a:gd name="connsiteY4" fmla="*/ 6745249 h 11555275"/>
                <a:gd name="connsiteX5" fmla="*/ 664002 w 8706896"/>
                <a:gd name="connsiteY5" fmla="*/ 10445211 h 11555275"/>
                <a:gd name="connsiteX6" fmla="*/ 663999 w 8706896"/>
                <a:gd name="connsiteY6" fmla="*/ 11555275 h 11555275"/>
                <a:gd name="connsiteX0" fmla="*/ 8706897 w 8706896"/>
                <a:gd name="connsiteY0" fmla="*/ 9107298 h 11555275"/>
                <a:gd name="connsiteX1" fmla="*/ 5802652 w 8706896"/>
                <a:gd name="connsiteY1" fmla="*/ 444358 h 11555275"/>
                <a:gd name="connsiteX2" fmla="*/ 2642228 w 8706896"/>
                <a:gd name="connsiteY2" fmla="*/ 462585 h 11555275"/>
                <a:gd name="connsiteX3" fmla="*/ 2261339 w 8706896"/>
                <a:gd name="connsiteY3" fmla="*/ 0 h 11555275"/>
                <a:gd name="connsiteX4" fmla="*/ 0 w 8706896"/>
                <a:gd name="connsiteY4" fmla="*/ 6745249 h 11555275"/>
                <a:gd name="connsiteX5" fmla="*/ 664002 w 8706896"/>
                <a:gd name="connsiteY5" fmla="*/ 10445211 h 11555275"/>
                <a:gd name="connsiteX6" fmla="*/ 663999 w 8706896"/>
                <a:gd name="connsiteY6" fmla="*/ 11555275 h 11555275"/>
                <a:gd name="connsiteX0" fmla="*/ 8706897 w 8706896"/>
                <a:gd name="connsiteY0" fmla="*/ 8662940 h 13574369"/>
                <a:gd name="connsiteX1" fmla="*/ 5802652 w 8706896"/>
                <a:gd name="connsiteY1" fmla="*/ 0 h 13574369"/>
                <a:gd name="connsiteX2" fmla="*/ 2642228 w 8706896"/>
                <a:gd name="connsiteY2" fmla="*/ 18227 h 13574369"/>
                <a:gd name="connsiteX3" fmla="*/ 2379400 w 8706896"/>
                <a:gd name="connsiteY3" fmla="*/ 13574369 h 13574369"/>
                <a:gd name="connsiteX4" fmla="*/ 0 w 8706896"/>
                <a:gd name="connsiteY4" fmla="*/ 6300891 h 13574369"/>
                <a:gd name="connsiteX5" fmla="*/ 664002 w 8706896"/>
                <a:gd name="connsiteY5" fmla="*/ 10000853 h 13574369"/>
                <a:gd name="connsiteX6" fmla="*/ 663999 w 8706896"/>
                <a:gd name="connsiteY6" fmla="*/ 11110917 h 13574369"/>
                <a:gd name="connsiteX0" fmla="*/ 8706897 w 8706896"/>
                <a:gd name="connsiteY0" fmla="*/ 8981701 h 13893130"/>
                <a:gd name="connsiteX1" fmla="*/ 5802652 w 8706896"/>
                <a:gd name="connsiteY1" fmla="*/ 318761 h 13893130"/>
                <a:gd name="connsiteX2" fmla="*/ 2429720 w 8706896"/>
                <a:gd name="connsiteY2" fmla="*/ 0 h 13893130"/>
                <a:gd name="connsiteX3" fmla="*/ 2379400 w 8706896"/>
                <a:gd name="connsiteY3" fmla="*/ 13893130 h 13893130"/>
                <a:gd name="connsiteX4" fmla="*/ 0 w 8706896"/>
                <a:gd name="connsiteY4" fmla="*/ 6619652 h 13893130"/>
                <a:gd name="connsiteX5" fmla="*/ 664002 w 8706896"/>
                <a:gd name="connsiteY5" fmla="*/ 10319614 h 13893130"/>
                <a:gd name="connsiteX6" fmla="*/ 663999 w 8706896"/>
                <a:gd name="connsiteY6" fmla="*/ 11429678 h 13893130"/>
                <a:gd name="connsiteX0" fmla="*/ 8042899 w 8042898"/>
                <a:gd name="connsiteY0" fmla="*/ 8981701 h 13893130"/>
                <a:gd name="connsiteX1" fmla="*/ 5138654 w 8042898"/>
                <a:gd name="connsiteY1" fmla="*/ 318761 h 13893130"/>
                <a:gd name="connsiteX2" fmla="*/ 1765722 w 8042898"/>
                <a:gd name="connsiteY2" fmla="*/ 0 h 13893130"/>
                <a:gd name="connsiteX3" fmla="*/ 1715402 w 8042898"/>
                <a:gd name="connsiteY3" fmla="*/ 13893130 h 13893130"/>
                <a:gd name="connsiteX4" fmla="*/ 2216671 w 8042898"/>
                <a:gd name="connsiteY4" fmla="*/ 13157232 h 13893130"/>
                <a:gd name="connsiteX5" fmla="*/ 4 w 8042898"/>
                <a:gd name="connsiteY5" fmla="*/ 10319614 h 13893130"/>
                <a:gd name="connsiteX6" fmla="*/ 1 w 8042898"/>
                <a:gd name="connsiteY6" fmla="*/ 11429678 h 13893130"/>
                <a:gd name="connsiteX0" fmla="*/ 8042899 w 8042898"/>
                <a:gd name="connsiteY0" fmla="*/ 15039734 h 19951163"/>
                <a:gd name="connsiteX1" fmla="*/ 5138654 w 8042898"/>
                <a:gd name="connsiteY1" fmla="*/ 6376794 h 19951163"/>
                <a:gd name="connsiteX2" fmla="*/ 1765722 w 8042898"/>
                <a:gd name="connsiteY2" fmla="*/ 6058033 h 19951163"/>
                <a:gd name="connsiteX3" fmla="*/ 1715402 w 8042898"/>
                <a:gd name="connsiteY3" fmla="*/ 19951163 h 19951163"/>
                <a:gd name="connsiteX4" fmla="*/ 2216671 w 8042898"/>
                <a:gd name="connsiteY4" fmla="*/ 19215265 h 19951163"/>
                <a:gd name="connsiteX5" fmla="*/ 2432045 w 8042898"/>
                <a:gd name="connsiteY5" fmla="*/ 0 h 19951163"/>
                <a:gd name="connsiteX6" fmla="*/ 1 w 8042898"/>
                <a:gd name="connsiteY6" fmla="*/ 17487711 h 19951163"/>
                <a:gd name="connsiteX0" fmla="*/ 6327497 w 6327496"/>
                <a:gd name="connsiteY0" fmla="*/ 15039734 h 19951163"/>
                <a:gd name="connsiteX1" fmla="*/ 3423252 w 6327496"/>
                <a:gd name="connsiteY1" fmla="*/ 6376794 h 19951163"/>
                <a:gd name="connsiteX2" fmla="*/ 50320 w 6327496"/>
                <a:gd name="connsiteY2" fmla="*/ 6058033 h 19951163"/>
                <a:gd name="connsiteX3" fmla="*/ 0 w 6327496"/>
                <a:gd name="connsiteY3" fmla="*/ 19951163 h 19951163"/>
                <a:gd name="connsiteX4" fmla="*/ 501269 w 6327496"/>
                <a:gd name="connsiteY4" fmla="*/ 19215265 h 19951163"/>
                <a:gd name="connsiteX5" fmla="*/ 716643 w 6327496"/>
                <a:gd name="connsiteY5" fmla="*/ 0 h 19951163"/>
                <a:gd name="connsiteX6" fmla="*/ 4447341 w 6327496"/>
                <a:gd name="connsiteY6" fmla="*/ 570882 h 19951163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501269 w 6327496"/>
                <a:gd name="connsiteY4" fmla="*/ 19687049 h 20422947"/>
                <a:gd name="connsiteX5" fmla="*/ 716643 w 6327496"/>
                <a:gd name="connsiteY5" fmla="*/ 0 h 20422947"/>
                <a:gd name="connsiteX6" fmla="*/ 4447341 w 6327496"/>
                <a:gd name="connsiteY6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266448 w 6327496"/>
                <a:gd name="connsiteY4" fmla="*/ 20007515 h 20422947"/>
                <a:gd name="connsiteX5" fmla="*/ 501269 w 6327496"/>
                <a:gd name="connsiteY5" fmla="*/ 19687049 h 20422947"/>
                <a:gd name="connsiteX6" fmla="*/ 716643 w 6327496"/>
                <a:gd name="connsiteY6" fmla="*/ 0 h 20422947"/>
                <a:gd name="connsiteX7" fmla="*/ 4447341 w 6327496"/>
                <a:gd name="connsiteY7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266448 w 6327496"/>
                <a:gd name="connsiteY4" fmla="*/ 20007515 h 20422947"/>
                <a:gd name="connsiteX5" fmla="*/ 501269 w 6327496"/>
                <a:gd name="connsiteY5" fmla="*/ 19687049 h 20422947"/>
                <a:gd name="connsiteX6" fmla="*/ 716643 w 6327496"/>
                <a:gd name="connsiteY6" fmla="*/ 0 h 20422947"/>
                <a:gd name="connsiteX7" fmla="*/ 4447341 w 6327496"/>
                <a:gd name="connsiteY7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501269 w 6327496"/>
                <a:gd name="connsiteY4" fmla="*/ 19687049 h 20422947"/>
                <a:gd name="connsiteX5" fmla="*/ 716643 w 6327496"/>
                <a:gd name="connsiteY5" fmla="*/ 0 h 20422947"/>
                <a:gd name="connsiteX6" fmla="*/ 4447341 w 6327496"/>
                <a:gd name="connsiteY6" fmla="*/ 1042666 h 20422947"/>
                <a:gd name="connsiteX0" fmla="*/ 6327497 w 6327496"/>
                <a:gd name="connsiteY0" fmla="*/ 15511518 h 22154902"/>
                <a:gd name="connsiteX1" fmla="*/ 3423252 w 6327496"/>
                <a:gd name="connsiteY1" fmla="*/ 6848578 h 22154902"/>
                <a:gd name="connsiteX2" fmla="*/ 50320 w 6327496"/>
                <a:gd name="connsiteY2" fmla="*/ 6529817 h 22154902"/>
                <a:gd name="connsiteX3" fmla="*/ 0 w 6327496"/>
                <a:gd name="connsiteY3" fmla="*/ 20422947 h 22154902"/>
                <a:gd name="connsiteX4" fmla="*/ 501269 w 6327496"/>
                <a:gd name="connsiteY4" fmla="*/ 19687049 h 22154902"/>
                <a:gd name="connsiteX5" fmla="*/ 716643 w 6327496"/>
                <a:gd name="connsiteY5" fmla="*/ 0 h 22154902"/>
                <a:gd name="connsiteX6" fmla="*/ 4447341 w 6327496"/>
                <a:gd name="connsiteY6" fmla="*/ 1042666 h 22154902"/>
                <a:gd name="connsiteX0" fmla="*/ 6327497 w 6327496"/>
                <a:gd name="connsiteY0" fmla="*/ 15511518 h 21248985"/>
                <a:gd name="connsiteX1" fmla="*/ 3423252 w 6327496"/>
                <a:gd name="connsiteY1" fmla="*/ 6848578 h 21248985"/>
                <a:gd name="connsiteX2" fmla="*/ 50320 w 6327496"/>
                <a:gd name="connsiteY2" fmla="*/ 6529817 h 21248985"/>
                <a:gd name="connsiteX3" fmla="*/ 0 w 6327496"/>
                <a:gd name="connsiteY3" fmla="*/ 17996629 h 21248985"/>
                <a:gd name="connsiteX4" fmla="*/ 501269 w 6327496"/>
                <a:gd name="connsiteY4" fmla="*/ 19687049 h 21248985"/>
                <a:gd name="connsiteX5" fmla="*/ 716643 w 6327496"/>
                <a:gd name="connsiteY5" fmla="*/ 0 h 21248985"/>
                <a:gd name="connsiteX6" fmla="*/ 4447341 w 6327496"/>
                <a:gd name="connsiteY6" fmla="*/ 1042666 h 21248985"/>
                <a:gd name="connsiteX0" fmla="*/ 6327497 w 6327496"/>
                <a:gd name="connsiteY0" fmla="*/ 15511518 h 21597564"/>
                <a:gd name="connsiteX1" fmla="*/ 3423252 w 6327496"/>
                <a:gd name="connsiteY1" fmla="*/ 6848578 h 21597564"/>
                <a:gd name="connsiteX2" fmla="*/ 50320 w 6327496"/>
                <a:gd name="connsiteY2" fmla="*/ 6529817 h 21597564"/>
                <a:gd name="connsiteX3" fmla="*/ 0 w 6327496"/>
                <a:gd name="connsiteY3" fmla="*/ 19142390 h 21597564"/>
                <a:gd name="connsiteX4" fmla="*/ 501269 w 6327496"/>
                <a:gd name="connsiteY4" fmla="*/ 19687049 h 21597564"/>
                <a:gd name="connsiteX5" fmla="*/ 716643 w 6327496"/>
                <a:gd name="connsiteY5" fmla="*/ 0 h 21597564"/>
                <a:gd name="connsiteX6" fmla="*/ 4447341 w 6327496"/>
                <a:gd name="connsiteY6" fmla="*/ 1042666 h 21597564"/>
                <a:gd name="connsiteX0" fmla="*/ 6327497 w 6327496"/>
                <a:gd name="connsiteY0" fmla="*/ 15511518 h 22045106"/>
                <a:gd name="connsiteX1" fmla="*/ 3423252 w 6327496"/>
                <a:gd name="connsiteY1" fmla="*/ 6848578 h 22045106"/>
                <a:gd name="connsiteX2" fmla="*/ 50320 w 6327496"/>
                <a:gd name="connsiteY2" fmla="*/ 6529817 h 22045106"/>
                <a:gd name="connsiteX3" fmla="*/ 0 w 6327496"/>
                <a:gd name="connsiteY3" fmla="*/ 19142390 h 22045106"/>
                <a:gd name="connsiteX4" fmla="*/ 290060 w 6327496"/>
                <a:gd name="connsiteY4" fmla="*/ 21625061 h 22045106"/>
                <a:gd name="connsiteX5" fmla="*/ 501269 w 6327496"/>
                <a:gd name="connsiteY5" fmla="*/ 19687049 h 22045106"/>
                <a:gd name="connsiteX6" fmla="*/ 716643 w 6327496"/>
                <a:gd name="connsiteY6" fmla="*/ 0 h 22045106"/>
                <a:gd name="connsiteX7" fmla="*/ 4447341 w 6327496"/>
                <a:gd name="connsiteY7" fmla="*/ 1042666 h 22045106"/>
                <a:gd name="connsiteX0" fmla="*/ 6327497 w 6327496"/>
                <a:gd name="connsiteY0" fmla="*/ 15511518 h 22045106"/>
                <a:gd name="connsiteX1" fmla="*/ 3423252 w 6327496"/>
                <a:gd name="connsiteY1" fmla="*/ 6848578 h 22045106"/>
                <a:gd name="connsiteX2" fmla="*/ 50320 w 6327496"/>
                <a:gd name="connsiteY2" fmla="*/ 6529817 h 22045106"/>
                <a:gd name="connsiteX3" fmla="*/ 0 w 6327496"/>
                <a:gd name="connsiteY3" fmla="*/ 19142390 h 22045106"/>
                <a:gd name="connsiteX4" fmla="*/ 290060 w 6327496"/>
                <a:gd name="connsiteY4" fmla="*/ 21625061 h 22045106"/>
                <a:gd name="connsiteX5" fmla="*/ 501269 w 6327496"/>
                <a:gd name="connsiteY5" fmla="*/ 19687049 h 22045106"/>
                <a:gd name="connsiteX6" fmla="*/ 716643 w 6327496"/>
                <a:gd name="connsiteY6" fmla="*/ 0 h 22045106"/>
                <a:gd name="connsiteX7" fmla="*/ 4447341 w 6327496"/>
                <a:gd name="connsiteY7" fmla="*/ 1042666 h 22045106"/>
                <a:gd name="connsiteX0" fmla="*/ 6327497 w 6327496"/>
                <a:gd name="connsiteY0" fmla="*/ 15511518 h 21572820"/>
                <a:gd name="connsiteX1" fmla="*/ 3423252 w 6327496"/>
                <a:gd name="connsiteY1" fmla="*/ 6848578 h 21572820"/>
                <a:gd name="connsiteX2" fmla="*/ 50320 w 6327496"/>
                <a:gd name="connsiteY2" fmla="*/ 6529817 h 21572820"/>
                <a:gd name="connsiteX3" fmla="*/ 0 w 6327496"/>
                <a:gd name="connsiteY3" fmla="*/ 19142390 h 21572820"/>
                <a:gd name="connsiteX4" fmla="*/ 219224 w 6327496"/>
                <a:gd name="connsiteY4" fmla="*/ 20546697 h 21572820"/>
                <a:gd name="connsiteX5" fmla="*/ 501269 w 6327496"/>
                <a:gd name="connsiteY5" fmla="*/ 19687049 h 21572820"/>
                <a:gd name="connsiteX6" fmla="*/ 716643 w 6327496"/>
                <a:gd name="connsiteY6" fmla="*/ 0 h 21572820"/>
                <a:gd name="connsiteX7" fmla="*/ 4447341 w 6327496"/>
                <a:gd name="connsiteY7" fmla="*/ 1042666 h 21572820"/>
                <a:gd name="connsiteX0" fmla="*/ 6327497 w 6327496"/>
                <a:gd name="connsiteY0" fmla="*/ 15511518 h 21572813"/>
                <a:gd name="connsiteX1" fmla="*/ 3423252 w 6327496"/>
                <a:gd name="connsiteY1" fmla="*/ 6848578 h 21572813"/>
                <a:gd name="connsiteX2" fmla="*/ 50320 w 6327496"/>
                <a:gd name="connsiteY2" fmla="*/ 6529817 h 21572813"/>
                <a:gd name="connsiteX3" fmla="*/ 0 w 6327496"/>
                <a:gd name="connsiteY3" fmla="*/ 19142390 h 21572813"/>
                <a:gd name="connsiteX4" fmla="*/ 219224 w 6327496"/>
                <a:gd name="connsiteY4" fmla="*/ 20546697 h 21572813"/>
                <a:gd name="connsiteX5" fmla="*/ 501269 w 6327496"/>
                <a:gd name="connsiteY5" fmla="*/ 19687049 h 21572813"/>
                <a:gd name="connsiteX6" fmla="*/ 716643 w 6327496"/>
                <a:gd name="connsiteY6" fmla="*/ 0 h 21572813"/>
                <a:gd name="connsiteX7" fmla="*/ 4447341 w 6327496"/>
                <a:gd name="connsiteY7" fmla="*/ 1042666 h 21572813"/>
                <a:gd name="connsiteX0" fmla="*/ 6353759 w 6353758"/>
                <a:gd name="connsiteY0" fmla="*/ 15511518 h 22282332"/>
                <a:gd name="connsiteX1" fmla="*/ 3449514 w 6353758"/>
                <a:gd name="connsiteY1" fmla="*/ 6848578 h 22282332"/>
                <a:gd name="connsiteX2" fmla="*/ 76582 w 6353758"/>
                <a:gd name="connsiteY2" fmla="*/ 6529817 h 22282332"/>
                <a:gd name="connsiteX3" fmla="*/ 26262 w 6353758"/>
                <a:gd name="connsiteY3" fmla="*/ 19142390 h 22282332"/>
                <a:gd name="connsiteX4" fmla="*/ 32977 w 6353758"/>
                <a:gd name="connsiteY4" fmla="*/ 22029448 h 22282332"/>
                <a:gd name="connsiteX5" fmla="*/ 527531 w 6353758"/>
                <a:gd name="connsiteY5" fmla="*/ 19687049 h 22282332"/>
                <a:gd name="connsiteX6" fmla="*/ 742905 w 6353758"/>
                <a:gd name="connsiteY6" fmla="*/ 0 h 22282332"/>
                <a:gd name="connsiteX7" fmla="*/ 4473603 w 6353758"/>
                <a:gd name="connsiteY7" fmla="*/ 1042666 h 22282332"/>
                <a:gd name="connsiteX0" fmla="*/ 6521371 w 6521370"/>
                <a:gd name="connsiteY0" fmla="*/ 15511518 h 22292224"/>
                <a:gd name="connsiteX1" fmla="*/ 3617126 w 6521370"/>
                <a:gd name="connsiteY1" fmla="*/ 6848578 h 22292224"/>
                <a:gd name="connsiteX2" fmla="*/ 244194 w 6521370"/>
                <a:gd name="connsiteY2" fmla="*/ 6529817 h 22292224"/>
                <a:gd name="connsiteX3" fmla="*/ 193874 w 6521370"/>
                <a:gd name="connsiteY3" fmla="*/ 19142390 h 22292224"/>
                <a:gd name="connsiteX4" fmla="*/ 200589 w 6521370"/>
                <a:gd name="connsiteY4" fmla="*/ 22029448 h 22292224"/>
                <a:gd name="connsiteX5" fmla="*/ 695143 w 6521370"/>
                <a:gd name="connsiteY5" fmla="*/ 19687049 h 22292224"/>
                <a:gd name="connsiteX6" fmla="*/ 910517 w 6521370"/>
                <a:gd name="connsiteY6" fmla="*/ 0 h 22292224"/>
                <a:gd name="connsiteX7" fmla="*/ 4641215 w 6521370"/>
                <a:gd name="connsiteY7" fmla="*/ 1042666 h 22292224"/>
                <a:gd name="connsiteX0" fmla="*/ 6327497 w 6327496"/>
                <a:gd name="connsiteY0" fmla="*/ 15511518 h 22901797"/>
                <a:gd name="connsiteX1" fmla="*/ 3423252 w 6327496"/>
                <a:gd name="connsiteY1" fmla="*/ 6848578 h 22901797"/>
                <a:gd name="connsiteX2" fmla="*/ 50320 w 6327496"/>
                <a:gd name="connsiteY2" fmla="*/ 6529817 h 22901797"/>
                <a:gd name="connsiteX3" fmla="*/ 0 w 6327496"/>
                <a:gd name="connsiteY3" fmla="*/ 19142390 h 22901797"/>
                <a:gd name="connsiteX4" fmla="*/ 573404 w 6327496"/>
                <a:gd name="connsiteY4" fmla="*/ 22838220 h 22901797"/>
                <a:gd name="connsiteX5" fmla="*/ 501269 w 6327496"/>
                <a:gd name="connsiteY5" fmla="*/ 19687049 h 22901797"/>
                <a:gd name="connsiteX6" fmla="*/ 716643 w 6327496"/>
                <a:gd name="connsiteY6" fmla="*/ 0 h 22901797"/>
                <a:gd name="connsiteX7" fmla="*/ 4447341 w 6327496"/>
                <a:gd name="connsiteY7" fmla="*/ 1042666 h 22901797"/>
                <a:gd name="connsiteX0" fmla="*/ 6391987 w 6391986"/>
                <a:gd name="connsiteY0" fmla="*/ 15511518 h 22891197"/>
                <a:gd name="connsiteX1" fmla="*/ 3487742 w 6391986"/>
                <a:gd name="connsiteY1" fmla="*/ 6848578 h 22891197"/>
                <a:gd name="connsiteX2" fmla="*/ 114810 w 6391986"/>
                <a:gd name="connsiteY2" fmla="*/ 6529817 h 22891197"/>
                <a:gd name="connsiteX3" fmla="*/ 64490 w 6391986"/>
                <a:gd name="connsiteY3" fmla="*/ 19142390 h 22891197"/>
                <a:gd name="connsiteX4" fmla="*/ 637894 w 6391986"/>
                <a:gd name="connsiteY4" fmla="*/ 22838220 h 22891197"/>
                <a:gd name="connsiteX5" fmla="*/ 565759 w 6391986"/>
                <a:gd name="connsiteY5" fmla="*/ 19687049 h 22891197"/>
                <a:gd name="connsiteX6" fmla="*/ 781133 w 6391986"/>
                <a:gd name="connsiteY6" fmla="*/ 0 h 22891197"/>
                <a:gd name="connsiteX7" fmla="*/ 4511831 w 6391986"/>
                <a:gd name="connsiteY7" fmla="*/ 1042666 h 22891197"/>
                <a:gd name="connsiteX0" fmla="*/ 6575593 w 6575592"/>
                <a:gd name="connsiteY0" fmla="*/ 15511518 h 21548337"/>
                <a:gd name="connsiteX1" fmla="*/ 3671348 w 6575592"/>
                <a:gd name="connsiteY1" fmla="*/ 6848578 h 21548337"/>
                <a:gd name="connsiteX2" fmla="*/ 298416 w 6575592"/>
                <a:gd name="connsiteY2" fmla="*/ 6529817 h 21548337"/>
                <a:gd name="connsiteX3" fmla="*/ 248096 w 6575592"/>
                <a:gd name="connsiteY3" fmla="*/ 19142390 h 21548337"/>
                <a:gd name="connsiteX4" fmla="*/ 490932 w 6575592"/>
                <a:gd name="connsiteY4" fmla="*/ 20479300 h 21548337"/>
                <a:gd name="connsiteX5" fmla="*/ 749365 w 6575592"/>
                <a:gd name="connsiteY5" fmla="*/ 19687049 h 21548337"/>
                <a:gd name="connsiteX6" fmla="*/ 964739 w 6575592"/>
                <a:gd name="connsiteY6" fmla="*/ 0 h 21548337"/>
                <a:gd name="connsiteX7" fmla="*/ 4695437 w 6575592"/>
                <a:gd name="connsiteY7" fmla="*/ 1042666 h 21548337"/>
                <a:gd name="connsiteX0" fmla="*/ 6327497 w 6327496"/>
                <a:gd name="connsiteY0" fmla="*/ 15511518 h 21878533"/>
                <a:gd name="connsiteX1" fmla="*/ 3423252 w 6327496"/>
                <a:gd name="connsiteY1" fmla="*/ 6848578 h 21878533"/>
                <a:gd name="connsiteX2" fmla="*/ 50320 w 6327496"/>
                <a:gd name="connsiteY2" fmla="*/ 6529817 h 21878533"/>
                <a:gd name="connsiteX3" fmla="*/ 0 w 6327496"/>
                <a:gd name="connsiteY3" fmla="*/ 19142390 h 21878533"/>
                <a:gd name="connsiteX4" fmla="*/ 242836 w 6327496"/>
                <a:gd name="connsiteY4" fmla="*/ 20479300 h 21878533"/>
                <a:gd name="connsiteX5" fmla="*/ 408120 w 6327496"/>
                <a:gd name="connsiteY5" fmla="*/ 21557656 h 21878533"/>
                <a:gd name="connsiteX6" fmla="*/ 501269 w 6327496"/>
                <a:gd name="connsiteY6" fmla="*/ 19687049 h 21878533"/>
                <a:gd name="connsiteX7" fmla="*/ 716643 w 6327496"/>
                <a:gd name="connsiteY7" fmla="*/ 0 h 21878533"/>
                <a:gd name="connsiteX8" fmla="*/ 4447341 w 6327496"/>
                <a:gd name="connsiteY8" fmla="*/ 1042666 h 21878533"/>
                <a:gd name="connsiteX0" fmla="*/ 6327497 w 6327496"/>
                <a:gd name="connsiteY0" fmla="*/ 15511518 h 21878533"/>
                <a:gd name="connsiteX1" fmla="*/ 3423252 w 6327496"/>
                <a:gd name="connsiteY1" fmla="*/ 6848578 h 21878533"/>
                <a:gd name="connsiteX2" fmla="*/ 50320 w 6327496"/>
                <a:gd name="connsiteY2" fmla="*/ 6529817 h 21878533"/>
                <a:gd name="connsiteX3" fmla="*/ 0 w 6327496"/>
                <a:gd name="connsiteY3" fmla="*/ 19142390 h 21878533"/>
                <a:gd name="connsiteX4" fmla="*/ 408120 w 6327496"/>
                <a:gd name="connsiteY4" fmla="*/ 21557656 h 21878533"/>
                <a:gd name="connsiteX5" fmla="*/ 501269 w 6327496"/>
                <a:gd name="connsiteY5" fmla="*/ 19687049 h 21878533"/>
                <a:gd name="connsiteX6" fmla="*/ 716643 w 6327496"/>
                <a:gd name="connsiteY6" fmla="*/ 0 h 21878533"/>
                <a:gd name="connsiteX7" fmla="*/ 4447341 w 6327496"/>
                <a:gd name="connsiteY7" fmla="*/ 1042666 h 21878533"/>
                <a:gd name="connsiteX0" fmla="*/ 6327497 w 6327496"/>
                <a:gd name="connsiteY0" fmla="*/ 15511518 h 21505931"/>
                <a:gd name="connsiteX1" fmla="*/ 3423252 w 6327496"/>
                <a:gd name="connsiteY1" fmla="*/ 6848578 h 21505931"/>
                <a:gd name="connsiteX2" fmla="*/ 50320 w 6327496"/>
                <a:gd name="connsiteY2" fmla="*/ 6529817 h 21505931"/>
                <a:gd name="connsiteX3" fmla="*/ 0 w 6327496"/>
                <a:gd name="connsiteY3" fmla="*/ 19142390 h 21505931"/>
                <a:gd name="connsiteX4" fmla="*/ 501269 w 6327496"/>
                <a:gd name="connsiteY4" fmla="*/ 19687049 h 21505931"/>
                <a:gd name="connsiteX5" fmla="*/ 716643 w 6327496"/>
                <a:gd name="connsiteY5" fmla="*/ 0 h 21505931"/>
                <a:gd name="connsiteX6" fmla="*/ 4447341 w 6327496"/>
                <a:gd name="connsiteY6" fmla="*/ 1042666 h 21505931"/>
                <a:gd name="connsiteX0" fmla="*/ 7767833 w 7767833"/>
                <a:gd name="connsiteY0" fmla="*/ 18409619 h 21505931"/>
                <a:gd name="connsiteX1" fmla="*/ 3423252 w 7767833"/>
                <a:gd name="connsiteY1" fmla="*/ 6848578 h 21505931"/>
                <a:gd name="connsiteX2" fmla="*/ 50320 w 7767833"/>
                <a:gd name="connsiteY2" fmla="*/ 6529817 h 21505931"/>
                <a:gd name="connsiteX3" fmla="*/ 0 w 7767833"/>
                <a:gd name="connsiteY3" fmla="*/ 19142390 h 21505931"/>
                <a:gd name="connsiteX4" fmla="*/ 501269 w 7767833"/>
                <a:gd name="connsiteY4" fmla="*/ 19687049 h 21505931"/>
                <a:gd name="connsiteX5" fmla="*/ 716643 w 7767833"/>
                <a:gd name="connsiteY5" fmla="*/ 0 h 21505931"/>
                <a:gd name="connsiteX6" fmla="*/ 4447341 w 7767833"/>
                <a:gd name="connsiteY6" fmla="*/ 1042666 h 21505931"/>
                <a:gd name="connsiteX0" fmla="*/ 7767833 w 7767833"/>
                <a:gd name="connsiteY0" fmla="*/ 18409619 h 21505931"/>
                <a:gd name="connsiteX1" fmla="*/ 7626195 w 7767833"/>
                <a:gd name="connsiteY1" fmla="*/ 8129135 h 21505931"/>
                <a:gd name="connsiteX2" fmla="*/ 50320 w 7767833"/>
                <a:gd name="connsiteY2" fmla="*/ 6529817 h 21505931"/>
                <a:gd name="connsiteX3" fmla="*/ 0 w 7767833"/>
                <a:gd name="connsiteY3" fmla="*/ 19142390 h 21505931"/>
                <a:gd name="connsiteX4" fmla="*/ 501269 w 7767833"/>
                <a:gd name="connsiteY4" fmla="*/ 19687049 h 21505931"/>
                <a:gd name="connsiteX5" fmla="*/ 716643 w 7767833"/>
                <a:gd name="connsiteY5" fmla="*/ 0 h 21505931"/>
                <a:gd name="connsiteX6" fmla="*/ 4447341 w 7767833"/>
                <a:gd name="connsiteY6" fmla="*/ 1042666 h 21505931"/>
                <a:gd name="connsiteX0" fmla="*/ 7578937 w 7626195"/>
                <a:gd name="connsiteY0" fmla="*/ 18948801 h 21505931"/>
                <a:gd name="connsiteX1" fmla="*/ 7626195 w 7626195"/>
                <a:gd name="connsiteY1" fmla="*/ 8129135 h 21505931"/>
                <a:gd name="connsiteX2" fmla="*/ 50320 w 7626195"/>
                <a:gd name="connsiteY2" fmla="*/ 6529817 h 21505931"/>
                <a:gd name="connsiteX3" fmla="*/ 0 w 7626195"/>
                <a:gd name="connsiteY3" fmla="*/ 19142390 h 21505931"/>
                <a:gd name="connsiteX4" fmla="*/ 501269 w 7626195"/>
                <a:gd name="connsiteY4" fmla="*/ 19687049 h 21505931"/>
                <a:gd name="connsiteX5" fmla="*/ 716643 w 7626195"/>
                <a:gd name="connsiteY5" fmla="*/ 0 h 21505931"/>
                <a:gd name="connsiteX6" fmla="*/ 4447341 w 7626195"/>
                <a:gd name="connsiteY6" fmla="*/ 1042666 h 21505931"/>
                <a:gd name="connsiteX0" fmla="*/ 7578937 w 7673419"/>
                <a:gd name="connsiteY0" fmla="*/ 18948801 h 21505931"/>
                <a:gd name="connsiteX1" fmla="*/ 7673419 w 7673419"/>
                <a:gd name="connsiteY1" fmla="*/ 8263930 h 21505931"/>
                <a:gd name="connsiteX2" fmla="*/ 50320 w 7673419"/>
                <a:gd name="connsiteY2" fmla="*/ 6529817 h 21505931"/>
                <a:gd name="connsiteX3" fmla="*/ 0 w 7673419"/>
                <a:gd name="connsiteY3" fmla="*/ 19142390 h 21505931"/>
                <a:gd name="connsiteX4" fmla="*/ 501269 w 7673419"/>
                <a:gd name="connsiteY4" fmla="*/ 19687049 h 21505931"/>
                <a:gd name="connsiteX5" fmla="*/ 716643 w 7673419"/>
                <a:gd name="connsiteY5" fmla="*/ 0 h 21505931"/>
                <a:gd name="connsiteX6" fmla="*/ 4447341 w 7673419"/>
                <a:gd name="connsiteY6" fmla="*/ 1042666 h 21505931"/>
                <a:gd name="connsiteX0" fmla="*/ 6210485 w 7673419"/>
                <a:gd name="connsiteY0" fmla="*/ 13556983 h 21505931"/>
                <a:gd name="connsiteX1" fmla="*/ 7673419 w 7673419"/>
                <a:gd name="connsiteY1" fmla="*/ 8263930 h 21505931"/>
                <a:gd name="connsiteX2" fmla="*/ 50320 w 7673419"/>
                <a:gd name="connsiteY2" fmla="*/ 6529817 h 21505931"/>
                <a:gd name="connsiteX3" fmla="*/ 0 w 7673419"/>
                <a:gd name="connsiteY3" fmla="*/ 19142390 h 21505931"/>
                <a:gd name="connsiteX4" fmla="*/ 501269 w 7673419"/>
                <a:gd name="connsiteY4" fmla="*/ 19687049 h 21505931"/>
                <a:gd name="connsiteX5" fmla="*/ 716643 w 7673419"/>
                <a:gd name="connsiteY5" fmla="*/ 0 h 21505931"/>
                <a:gd name="connsiteX6" fmla="*/ 4447341 w 7673419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50320 w 6210485"/>
                <a:gd name="connsiteY2" fmla="*/ 6529817 h 21505931"/>
                <a:gd name="connsiteX3" fmla="*/ 0 w 6210485"/>
                <a:gd name="connsiteY3" fmla="*/ 19142390 h 21505931"/>
                <a:gd name="connsiteX4" fmla="*/ 501269 w 6210485"/>
                <a:gd name="connsiteY4" fmla="*/ 19687049 h 21505931"/>
                <a:gd name="connsiteX5" fmla="*/ 716643 w 6210485"/>
                <a:gd name="connsiteY5" fmla="*/ 0 h 21505931"/>
                <a:gd name="connsiteX6" fmla="*/ 4447341 w 6210485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3471454 w 6210485"/>
                <a:gd name="connsiteY2" fmla="*/ 10101896 h 21505931"/>
                <a:gd name="connsiteX3" fmla="*/ 0 w 6210485"/>
                <a:gd name="connsiteY3" fmla="*/ 19142390 h 21505931"/>
                <a:gd name="connsiteX4" fmla="*/ 501269 w 6210485"/>
                <a:gd name="connsiteY4" fmla="*/ 19687049 h 21505931"/>
                <a:gd name="connsiteX5" fmla="*/ 716643 w 6210485"/>
                <a:gd name="connsiteY5" fmla="*/ 0 h 21505931"/>
                <a:gd name="connsiteX6" fmla="*/ 4447341 w 6210485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3471454 w 6210485"/>
                <a:gd name="connsiteY2" fmla="*/ 10101896 h 21505931"/>
                <a:gd name="connsiteX3" fmla="*/ 1767740 w 6210485"/>
                <a:gd name="connsiteY3" fmla="*/ 9781798 h 21505931"/>
                <a:gd name="connsiteX4" fmla="*/ 0 w 6210485"/>
                <a:gd name="connsiteY4" fmla="*/ 19142390 h 21505931"/>
                <a:gd name="connsiteX5" fmla="*/ 501269 w 6210485"/>
                <a:gd name="connsiteY5" fmla="*/ 19687049 h 21505931"/>
                <a:gd name="connsiteX6" fmla="*/ 716643 w 6210485"/>
                <a:gd name="connsiteY6" fmla="*/ 0 h 21505931"/>
                <a:gd name="connsiteX7" fmla="*/ 4447341 w 6210485"/>
                <a:gd name="connsiteY7" fmla="*/ 1042666 h 21505931"/>
                <a:gd name="connsiteX0" fmla="*/ 6792287 w 6792287"/>
                <a:gd name="connsiteY0" fmla="*/ 13556983 h 21505931"/>
                <a:gd name="connsiteX1" fmla="*/ 6781501 w 6792287"/>
                <a:gd name="connsiteY1" fmla="*/ 8331328 h 21505931"/>
                <a:gd name="connsiteX2" fmla="*/ 525 w 6792287"/>
                <a:gd name="connsiteY2" fmla="*/ 7877772 h 21505931"/>
                <a:gd name="connsiteX3" fmla="*/ 2349542 w 6792287"/>
                <a:gd name="connsiteY3" fmla="*/ 9781798 h 21505931"/>
                <a:gd name="connsiteX4" fmla="*/ 581802 w 6792287"/>
                <a:gd name="connsiteY4" fmla="*/ 19142390 h 21505931"/>
                <a:gd name="connsiteX5" fmla="*/ 1083071 w 6792287"/>
                <a:gd name="connsiteY5" fmla="*/ 19687049 h 21505931"/>
                <a:gd name="connsiteX6" fmla="*/ 1298445 w 6792287"/>
                <a:gd name="connsiteY6" fmla="*/ 0 h 21505931"/>
                <a:gd name="connsiteX7" fmla="*/ 5029143 w 6792287"/>
                <a:gd name="connsiteY7" fmla="*/ 1042666 h 21505931"/>
                <a:gd name="connsiteX0" fmla="*/ 6796067 w 6796067"/>
                <a:gd name="connsiteY0" fmla="*/ 13556983 h 21505931"/>
                <a:gd name="connsiteX1" fmla="*/ 6785281 w 6796067"/>
                <a:gd name="connsiteY1" fmla="*/ 8331328 h 21505931"/>
                <a:gd name="connsiteX2" fmla="*/ 4305 w 6796067"/>
                <a:gd name="connsiteY2" fmla="*/ 7877772 h 21505931"/>
                <a:gd name="connsiteX3" fmla="*/ 195375 w 6796067"/>
                <a:gd name="connsiteY3" fmla="*/ 21037218 h 21505931"/>
                <a:gd name="connsiteX4" fmla="*/ 585582 w 6796067"/>
                <a:gd name="connsiteY4" fmla="*/ 19142390 h 21505931"/>
                <a:gd name="connsiteX5" fmla="*/ 1086851 w 6796067"/>
                <a:gd name="connsiteY5" fmla="*/ 19687049 h 21505931"/>
                <a:gd name="connsiteX6" fmla="*/ 1302225 w 6796067"/>
                <a:gd name="connsiteY6" fmla="*/ 0 h 21505931"/>
                <a:gd name="connsiteX7" fmla="*/ 5032923 w 6796067"/>
                <a:gd name="connsiteY7" fmla="*/ 1042666 h 21505931"/>
                <a:gd name="connsiteX0" fmla="*/ 10157951 w 10157951"/>
                <a:gd name="connsiteY0" fmla="*/ 13556983 h 22385462"/>
                <a:gd name="connsiteX1" fmla="*/ 10147165 w 10157951"/>
                <a:gd name="connsiteY1" fmla="*/ 8331328 h 22385462"/>
                <a:gd name="connsiteX2" fmla="*/ 3366189 w 10157951"/>
                <a:gd name="connsiteY2" fmla="*/ 7877772 h 22385462"/>
                <a:gd name="connsiteX3" fmla="*/ 3557259 w 10157951"/>
                <a:gd name="connsiteY3" fmla="*/ 21037218 h 22385462"/>
                <a:gd name="connsiteX4" fmla="*/ 0 w 10157951"/>
                <a:gd name="connsiteY4" fmla="*/ 20962129 h 22385462"/>
                <a:gd name="connsiteX5" fmla="*/ 4448735 w 10157951"/>
                <a:gd name="connsiteY5" fmla="*/ 19687049 h 22385462"/>
                <a:gd name="connsiteX6" fmla="*/ 4664109 w 10157951"/>
                <a:gd name="connsiteY6" fmla="*/ 0 h 22385462"/>
                <a:gd name="connsiteX7" fmla="*/ 8394807 w 10157951"/>
                <a:gd name="connsiteY7" fmla="*/ 1042666 h 22385462"/>
                <a:gd name="connsiteX0" fmla="*/ 10157951 w 10157951"/>
                <a:gd name="connsiteY0" fmla="*/ 13556983 h 21303327"/>
                <a:gd name="connsiteX1" fmla="*/ 10147165 w 10157951"/>
                <a:gd name="connsiteY1" fmla="*/ 8331328 h 21303327"/>
                <a:gd name="connsiteX2" fmla="*/ 3366189 w 10157951"/>
                <a:gd name="connsiteY2" fmla="*/ 7877772 h 21303327"/>
                <a:gd name="connsiteX3" fmla="*/ 3557259 w 10157951"/>
                <a:gd name="connsiteY3" fmla="*/ 21037218 h 21303327"/>
                <a:gd name="connsiteX4" fmla="*/ 0 w 10157951"/>
                <a:gd name="connsiteY4" fmla="*/ 20962129 h 21303327"/>
                <a:gd name="connsiteX5" fmla="*/ 185472 w 10157951"/>
                <a:gd name="connsiteY5" fmla="*/ 10992742 h 21303327"/>
                <a:gd name="connsiteX6" fmla="*/ 4664109 w 10157951"/>
                <a:gd name="connsiteY6" fmla="*/ 0 h 21303327"/>
                <a:gd name="connsiteX7" fmla="*/ 8394807 w 10157951"/>
                <a:gd name="connsiteY7" fmla="*/ 1042666 h 21303327"/>
                <a:gd name="connsiteX0" fmla="*/ 10157951 w 10157951"/>
                <a:gd name="connsiteY0" fmla="*/ 12523544 h 20269888"/>
                <a:gd name="connsiteX1" fmla="*/ 10147165 w 10157951"/>
                <a:gd name="connsiteY1" fmla="*/ 7297889 h 20269888"/>
                <a:gd name="connsiteX2" fmla="*/ 3366189 w 10157951"/>
                <a:gd name="connsiteY2" fmla="*/ 6844333 h 20269888"/>
                <a:gd name="connsiteX3" fmla="*/ 3557259 w 10157951"/>
                <a:gd name="connsiteY3" fmla="*/ 20003779 h 20269888"/>
                <a:gd name="connsiteX4" fmla="*/ 0 w 10157951"/>
                <a:gd name="connsiteY4" fmla="*/ 19928690 h 20269888"/>
                <a:gd name="connsiteX5" fmla="*/ 185472 w 10157951"/>
                <a:gd name="connsiteY5" fmla="*/ 9959303 h 20269888"/>
                <a:gd name="connsiteX6" fmla="*/ 3085121 w 10157951"/>
                <a:gd name="connsiteY6" fmla="*/ 10154583 h 20269888"/>
                <a:gd name="connsiteX7" fmla="*/ 8394807 w 10157951"/>
                <a:gd name="connsiteY7" fmla="*/ 9227 h 20269888"/>
                <a:gd name="connsiteX0" fmla="*/ 10157951 w 10157951"/>
                <a:gd name="connsiteY0" fmla="*/ 12523544 h 20269888"/>
                <a:gd name="connsiteX1" fmla="*/ 10147165 w 10157951"/>
                <a:gd name="connsiteY1" fmla="*/ 7297889 h 20269888"/>
                <a:gd name="connsiteX2" fmla="*/ 4155682 w 10157951"/>
                <a:gd name="connsiteY2" fmla="*/ 6911730 h 20269888"/>
                <a:gd name="connsiteX3" fmla="*/ 3557259 w 10157951"/>
                <a:gd name="connsiteY3" fmla="*/ 20003779 h 20269888"/>
                <a:gd name="connsiteX4" fmla="*/ 0 w 10157951"/>
                <a:gd name="connsiteY4" fmla="*/ 19928690 h 20269888"/>
                <a:gd name="connsiteX5" fmla="*/ 185472 w 10157951"/>
                <a:gd name="connsiteY5" fmla="*/ 9959303 h 20269888"/>
                <a:gd name="connsiteX6" fmla="*/ 3085121 w 10157951"/>
                <a:gd name="connsiteY6" fmla="*/ 10154583 h 20269888"/>
                <a:gd name="connsiteX7" fmla="*/ 8394807 w 10157951"/>
                <a:gd name="connsiteY7" fmla="*/ 9227 h 20269888"/>
                <a:gd name="connsiteX0" fmla="*/ 10157951 w 10157951"/>
                <a:gd name="connsiteY0" fmla="*/ 12514317 h 20260661"/>
                <a:gd name="connsiteX1" fmla="*/ 10147165 w 10157951"/>
                <a:gd name="connsiteY1" fmla="*/ 7288662 h 20260661"/>
                <a:gd name="connsiteX2" fmla="*/ 4155682 w 10157951"/>
                <a:gd name="connsiteY2" fmla="*/ 6902503 h 20260661"/>
                <a:gd name="connsiteX3" fmla="*/ 3557259 w 10157951"/>
                <a:gd name="connsiteY3" fmla="*/ 19994552 h 20260661"/>
                <a:gd name="connsiteX4" fmla="*/ 0 w 10157951"/>
                <a:gd name="connsiteY4" fmla="*/ 19919463 h 20260661"/>
                <a:gd name="connsiteX5" fmla="*/ 185472 w 10157951"/>
                <a:gd name="connsiteY5" fmla="*/ 9950076 h 20260661"/>
                <a:gd name="connsiteX6" fmla="*/ 3085121 w 10157951"/>
                <a:gd name="connsiteY6" fmla="*/ 10145356 h 20260661"/>
                <a:gd name="connsiteX7" fmla="*/ 3873061 w 10157951"/>
                <a:gd name="connsiteY7" fmla="*/ 11704632 h 20260661"/>
                <a:gd name="connsiteX8" fmla="*/ 8394807 w 10157951"/>
                <a:gd name="connsiteY8" fmla="*/ 0 h 20260661"/>
                <a:gd name="connsiteX0" fmla="*/ 10157951 w 10157951"/>
                <a:gd name="connsiteY0" fmla="*/ 12514317 h 20260661"/>
                <a:gd name="connsiteX1" fmla="*/ 10147165 w 10157951"/>
                <a:gd name="connsiteY1" fmla="*/ 7288662 h 20260661"/>
                <a:gd name="connsiteX2" fmla="*/ 4155682 w 10157951"/>
                <a:gd name="connsiteY2" fmla="*/ 6902503 h 20260661"/>
                <a:gd name="connsiteX3" fmla="*/ 3557259 w 10157951"/>
                <a:gd name="connsiteY3" fmla="*/ 19994552 h 20260661"/>
                <a:gd name="connsiteX4" fmla="*/ 0 w 10157951"/>
                <a:gd name="connsiteY4" fmla="*/ 19919463 h 20260661"/>
                <a:gd name="connsiteX5" fmla="*/ 185472 w 10157951"/>
                <a:gd name="connsiteY5" fmla="*/ 9950076 h 20260661"/>
                <a:gd name="connsiteX6" fmla="*/ 3085121 w 10157951"/>
                <a:gd name="connsiteY6" fmla="*/ 10145356 h 20260661"/>
                <a:gd name="connsiteX7" fmla="*/ 8394807 w 10157951"/>
                <a:gd name="connsiteY7" fmla="*/ 0 h 20260661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557259 w 10157951"/>
                <a:gd name="connsiteY3" fmla="*/ 13092049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557259 w 10157951"/>
                <a:gd name="connsiteY3" fmla="*/ 13092049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078888 w 10157951"/>
                <a:gd name="connsiteY7" fmla="*/ 6442246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184153 w 10157951"/>
                <a:gd name="connsiteY7" fmla="*/ 6509644 h 13358158"/>
                <a:gd name="connsiteX0" fmla="*/ 10157951 w 10515622"/>
                <a:gd name="connsiteY0" fmla="*/ 5611814 h 13358158"/>
                <a:gd name="connsiteX1" fmla="*/ 10515595 w 10515622"/>
                <a:gd name="connsiteY1" fmla="*/ 386159 h 13358158"/>
                <a:gd name="connsiteX2" fmla="*/ 4155682 w 10515622"/>
                <a:gd name="connsiteY2" fmla="*/ 0 h 13358158"/>
                <a:gd name="connsiteX3" fmla="*/ 3820423 w 10515622"/>
                <a:gd name="connsiteY3" fmla="*/ 13092048 h 13358158"/>
                <a:gd name="connsiteX4" fmla="*/ 0 w 10515622"/>
                <a:gd name="connsiteY4" fmla="*/ 13016960 h 13358158"/>
                <a:gd name="connsiteX5" fmla="*/ 185472 w 10515622"/>
                <a:gd name="connsiteY5" fmla="*/ 3047573 h 13358158"/>
                <a:gd name="connsiteX6" fmla="*/ 3295652 w 10515622"/>
                <a:gd name="connsiteY6" fmla="*/ 3242853 h 13358158"/>
                <a:gd name="connsiteX7" fmla="*/ 3184153 w 10515622"/>
                <a:gd name="connsiteY7" fmla="*/ 6509644 h 13358158"/>
                <a:gd name="connsiteX0" fmla="*/ 10421115 w 10515688"/>
                <a:gd name="connsiteY0" fmla="*/ 5611814 h 13358158"/>
                <a:gd name="connsiteX1" fmla="*/ 10515595 w 10515688"/>
                <a:gd name="connsiteY1" fmla="*/ 386159 h 13358158"/>
                <a:gd name="connsiteX2" fmla="*/ 4155682 w 10515688"/>
                <a:gd name="connsiteY2" fmla="*/ 0 h 13358158"/>
                <a:gd name="connsiteX3" fmla="*/ 3820423 w 10515688"/>
                <a:gd name="connsiteY3" fmla="*/ 13092048 h 13358158"/>
                <a:gd name="connsiteX4" fmla="*/ 0 w 10515688"/>
                <a:gd name="connsiteY4" fmla="*/ 13016960 h 13358158"/>
                <a:gd name="connsiteX5" fmla="*/ 185472 w 10515688"/>
                <a:gd name="connsiteY5" fmla="*/ 3047573 h 13358158"/>
                <a:gd name="connsiteX6" fmla="*/ 3295652 w 10515688"/>
                <a:gd name="connsiteY6" fmla="*/ 3242853 h 13358158"/>
                <a:gd name="connsiteX7" fmla="*/ 3184153 w 10515688"/>
                <a:gd name="connsiteY7" fmla="*/ 6509644 h 13358158"/>
                <a:gd name="connsiteX0" fmla="*/ 10421115 w 11004558"/>
                <a:gd name="connsiteY0" fmla="*/ 5611814 h 13358158"/>
                <a:gd name="connsiteX1" fmla="*/ 10557435 w 11004558"/>
                <a:gd name="connsiteY1" fmla="*/ 2173617 h 13358158"/>
                <a:gd name="connsiteX2" fmla="*/ 10515595 w 11004558"/>
                <a:gd name="connsiteY2" fmla="*/ 386159 h 13358158"/>
                <a:gd name="connsiteX3" fmla="*/ 4155682 w 11004558"/>
                <a:gd name="connsiteY3" fmla="*/ 0 h 13358158"/>
                <a:gd name="connsiteX4" fmla="*/ 3820423 w 11004558"/>
                <a:gd name="connsiteY4" fmla="*/ 13092048 h 13358158"/>
                <a:gd name="connsiteX5" fmla="*/ 0 w 11004558"/>
                <a:gd name="connsiteY5" fmla="*/ 13016960 h 13358158"/>
                <a:gd name="connsiteX6" fmla="*/ 185472 w 11004558"/>
                <a:gd name="connsiteY6" fmla="*/ 3047573 h 13358158"/>
                <a:gd name="connsiteX7" fmla="*/ 3295652 w 11004558"/>
                <a:gd name="connsiteY7" fmla="*/ 3242853 h 13358158"/>
                <a:gd name="connsiteX8" fmla="*/ 3184153 w 11004558"/>
                <a:gd name="connsiteY8" fmla="*/ 6509644 h 13358158"/>
                <a:gd name="connsiteX0" fmla="*/ 10421115 w 10960440"/>
                <a:gd name="connsiteY0" fmla="*/ 5611814 h 13358158"/>
                <a:gd name="connsiteX1" fmla="*/ 10515595 w 10960440"/>
                <a:gd name="connsiteY1" fmla="*/ 386159 h 13358158"/>
                <a:gd name="connsiteX2" fmla="*/ 4155682 w 10960440"/>
                <a:gd name="connsiteY2" fmla="*/ 0 h 13358158"/>
                <a:gd name="connsiteX3" fmla="*/ 3820423 w 10960440"/>
                <a:gd name="connsiteY3" fmla="*/ 13092048 h 13358158"/>
                <a:gd name="connsiteX4" fmla="*/ 0 w 10960440"/>
                <a:gd name="connsiteY4" fmla="*/ 13016960 h 13358158"/>
                <a:gd name="connsiteX5" fmla="*/ 185472 w 10960440"/>
                <a:gd name="connsiteY5" fmla="*/ 3047573 h 13358158"/>
                <a:gd name="connsiteX6" fmla="*/ 3295652 w 10960440"/>
                <a:gd name="connsiteY6" fmla="*/ 3242853 h 13358158"/>
                <a:gd name="connsiteX7" fmla="*/ 3184153 w 10960440"/>
                <a:gd name="connsiteY7" fmla="*/ 6509644 h 13358158"/>
                <a:gd name="connsiteX0" fmla="*/ 10421115 w 10515594"/>
                <a:gd name="connsiteY0" fmla="*/ 5611814 h 13358158"/>
                <a:gd name="connsiteX1" fmla="*/ 10515595 w 10515594"/>
                <a:gd name="connsiteY1" fmla="*/ 386159 h 13358158"/>
                <a:gd name="connsiteX2" fmla="*/ 4155682 w 10515594"/>
                <a:gd name="connsiteY2" fmla="*/ 0 h 13358158"/>
                <a:gd name="connsiteX3" fmla="*/ 3820423 w 10515594"/>
                <a:gd name="connsiteY3" fmla="*/ 13092048 h 13358158"/>
                <a:gd name="connsiteX4" fmla="*/ 0 w 10515594"/>
                <a:gd name="connsiteY4" fmla="*/ 13016960 h 13358158"/>
                <a:gd name="connsiteX5" fmla="*/ 185472 w 10515594"/>
                <a:gd name="connsiteY5" fmla="*/ 3047573 h 13358158"/>
                <a:gd name="connsiteX6" fmla="*/ 3295652 w 10515594"/>
                <a:gd name="connsiteY6" fmla="*/ 3242853 h 13358158"/>
                <a:gd name="connsiteX7" fmla="*/ 3184153 w 10515594"/>
                <a:gd name="connsiteY7" fmla="*/ 6509644 h 13358158"/>
                <a:gd name="connsiteX0" fmla="*/ 13094377 w 13094377"/>
                <a:gd name="connsiteY0" fmla="*/ 0 h 17602085"/>
                <a:gd name="connsiteX1" fmla="*/ 10515595 w 13094377"/>
                <a:gd name="connsiteY1" fmla="*/ 4630086 h 17602085"/>
                <a:gd name="connsiteX2" fmla="*/ 4155682 w 13094377"/>
                <a:gd name="connsiteY2" fmla="*/ 4243927 h 17602085"/>
                <a:gd name="connsiteX3" fmla="*/ 3820423 w 13094377"/>
                <a:gd name="connsiteY3" fmla="*/ 17335975 h 17602085"/>
                <a:gd name="connsiteX4" fmla="*/ 0 w 13094377"/>
                <a:gd name="connsiteY4" fmla="*/ 17260887 h 17602085"/>
                <a:gd name="connsiteX5" fmla="*/ 185472 w 13094377"/>
                <a:gd name="connsiteY5" fmla="*/ 7291500 h 17602085"/>
                <a:gd name="connsiteX6" fmla="*/ 3295652 w 13094377"/>
                <a:gd name="connsiteY6" fmla="*/ 7486780 h 17602085"/>
                <a:gd name="connsiteX7" fmla="*/ 3184153 w 13094377"/>
                <a:gd name="connsiteY7" fmla="*/ 10753571 h 17602085"/>
                <a:gd name="connsiteX0" fmla="*/ 13094377 w 13094377"/>
                <a:gd name="connsiteY0" fmla="*/ 0 h 17602085"/>
                <a:gd name="connsiteX1" fmla="*/ 8924367 w 13094377"/>
                <a:gd name="connsiteY1" fmla="*/ 2899694 h 17602085"/>
                <a:gd name="connsiteX2" fmla="*/ 4155682 w 13094377"/>
                <a:gd name="connsiteY2" fmla="*/ 4243927 h 17602085"/>
                <a:gd name="connsiteX3" fmla="*/ 3820423 w 13094377"/>
                <a:gd name="connsiteY3" fmla="*/ 17335975 h 17602085"/>
                <a:gd name="connsiteX4" fmla="*/ 0 w 13094377"/>
                <a:gd name="connsiteY4" fmla="*/ 17260887 h 17602085"/>
                <a:gd name="connsiteX5" fmla="*/ 185472 w 13094377"/>
                <a:gd name="connsiteY5" fmla="*/ 7291500 h 17602085"/>
                <a:gd name="connsiteX6" fmla="*/ 3295652 w 13094377"/>
                <a:gd name="connsiteY6" fmla="*/ 7486780 h 17602085"/>
                <a:gd name="connsiteX7" fmla="*/ 3184153 w 13094377"/>
                <a:gd name="connsiteY7" fmla="*/ 10753571 h 17602085"/>
                <a:gd name="connsiteX0" fmla="*/ 13285320 w 13285320"/>
                <a:gd name="connsiteY0" fmla="*/ 0 h 16548798"/>
                <a:gd name="connsiteX1" fmla="*/ 8924367 w 13285320"/>
                <a:gd name="connsiteY1" fmla="*/ 1846407 h 16548798"/>
                <a:gd name="connsiteX2" fmla="*/ 4155682 w 13285320"/>
                <a:gd name="connsiteY2" fmla="*/ 319064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3285320"/>
                <a:gd name="connsiteY0" fmla="*/ 0 h 16548798"/>
                <a:gd name="connsiteX1" fmla="*/ 8924367 w 13285320"/>
                <a:gd name="connsiteY1" fmla="*/ 1846407 h 16548798"/>
                <a:gd name="connsiteX2" fmla="*/ 12939255 w 13285320"/>
                <a:gd name="connsiteY2" fmla="*/ 559815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3285320"/>
                <a:gd name="connsiteY0" fmla="*/ 0 h 16548798"/>
                <a:gd name="connsiteX1" fmla="*/ 8733418 w 13285320"/>
                <a:gd name="connsiteY1" fmla="*/ 1620701 h 16548798"/>
                <a:gd name="connsiteX2" fmla="*/ 12939255 w 13285320"/>
                <a:gd name="connsiteY2" fmla="*/ 559815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7712936"/>
                <a:gd name="connsiteY0" fmla="*/ 0 h 16548798"/>
                <a:gd name="connsiteX1" fmla="*/ 8733418 w 17712936"/>
                <a:gd name="connsiteY1" fmla="*/ 1620701 h 16548798"/>
                <a:gd name="connsiteX2" fmla="*/ 17712936 w 17712936"/>
                <a:gd name="connsiteY2" fmla="*/ 10714108 h 16548798"/>
                <a:gd name="connsiteX3" fmla="*/ 3820423 w 17712936"/>
                <a:gd name="connsiteY3" fmla="*/ 16282688 h 16548798"/>
                <a:gd name="connsiteX4" fmla="*/ 0 w 17712936"/>
                <a:gd name="connsiteY4" fmla="*/ 16207600 h 16548798"/>
                <a:gd name="connsiteX5" fmla="*/ 185472 w 17712936"/>
                <a:gd name="connsiteY5" fmla="*/ 6238213 h 16548798"/>
                <a:gd name="connsiteX6" fmla="*/ 3295652 w 17712936"/>
                <a:gd name="connsiteY6" fmla="*/ 6433493 h 16548798"/>
                <a:gd name="connsiteX7" fmla="*/ 3184153 w 17712936"/>
                <a:gd name="connsiteY7" fmla="*/ 9700284 h 16548798"/>
                <a:gd name="connsiteX0" fmla="*/ 13285320 w 17712936"/>
                <a:gd name="connsiteY0" fmla="*/ 0 h 16548798"/>
                <a:gd name="connsiteX1" fmla="*/ 8733418 w 17712936"/>
                <a:gd name="connsiteY1" fmla="*/ 1620701 h 16548798"/>
                <a:gd name="connsiteX2" fmla="*/ 17712936 w 17712936"/>
                <a:gd name="connsiteY2" fmla="*/ 10714108 h 16548798"/>
                <a:gd name="connsiteX3" fmla="*/ 14067925 w 17712936"/>
                <a:gd name="connsiteY3" fmla="*/ 12370486 h 16548798"/>
                <a:gd name="connsiteX4" fmla="*/ 0 w 17712936"/>
                <a:gd name="connsiteY4" fmla="*/ 16207600 h 16548798"/>
                <a:gd name="connsiteX5" fmla="*/ 185472 w 17712936"/>
                <a:gd name="connsiteY5" fmla="*/ 6238213 h 16548798"/>
                <a:gd name="connsiteX6" fmla="*/ 3295652 w 17712936"/>
                <a:gd name="connsiteY6" fmla="*/ 6433493 h 16548798"/>
                <a:gd name="connsiteX7" fmla="*/ 3184153 w 17712936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295652 w 17521987"/>
                <a:gd name="connsiteY6" fmla="*/ 6433493 h 16548798"/>
                <a:gd name="connsiteX7" fmla="*/ 3184153 w 17521987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295654 w 17521987"/>
                <a:gd name="connsiteY6" fmla="*/ 6433493 h 16548798"/>
                <a:gd name="connsiteX7" fmla="*/ 3184153 w 17521987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184153 w 17521987"/>
                <a:gd name="connsiteY6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0" fmla="*/ 13285320 w 17521987"/>
                <a:gd name="connsiteY0" fmla="*/ 0 h 16207599"/>
                <a:gd name="connsiteX1" fmla="*/ 8733418 w 17521987"/>
                <a:gd name="connsiteY1" fmla="*/ 1620701 h 16207599"/>
                <a:gd name="connsiteX2" fmla="*/ 17521987 w 17521987"/>
                <a:gd name="connsiteY2" fmla="*/ 10638877 h 16207599"/>
                <a:gd name="connsiteX3" fmla="*/ 14067925 w 17521987"/>
                <a:gd name="connsiteY3" fmla="*/ 12370486 h 16207599"/>
                <a:gd name="connsiteX4" fmla="*/ 0 w 17521987"/>
                <a:gd name="connsiteY4" fmla="*/ 16207600 h 16207599"/>
                <a:gd name="connsiteX0" fmla="*/ 13285320 w 17521987"/>
                <a:gd name="connsiteY0" fmla="*/ 0 h 16207599"/>
                <a:gd name="connsiteX1" fmla="*/ 8733418 w 17521987"/>
                <a:gd name="connsiteY1" fmla="*/ 1620701 h 16207599"/>
                <a:gd name="connsiteX2" fmla="*/ 17521987 w 17521987"/>
                <a:gd name="connsiteY2" fmla="*/ 10638877 h 16207599"/>
                <a:gd name="connsiteX3" fmla="*/ 0 w 17521987"/>
                <a:gd name="connsiteY3" fmla="*/ 16207600 h 16207599"/>
                <a:gd name="connsiteX0" fmla="*/ 4551902 w 8788569"/>
                <a:gd name="connsiteY0" fmla="*/ 0 h 13047746"/>
                <a:gd name="connsiteX1" fmla="*/ 0 w 8788569"/>
                <a:gd name="connsiteY1" fmla="*/ 1620701 h 13047746"/>
                <a:gd name="connsiteX2" fmla="*/ 8788569 w 8788569"/>
                <a:gd name="connsiteY2" fmla="*/ 10638877 h 13047746"/>
                <a:gd name="connsiteX3" fmla="*/ 3614499 w 8788569"/>
                <a:gd name="connsiteY3" fmla="*/ 13047746 h 13047746"/>
                <a:gd name="connsiteX0" fmla="*/ 4551902 w 8788569"/>
                <a:gd name="connsiteY0" fmla="*/ 0 h 13047746"/>
                <a:gd name="connsiteX1" fmla="*/ 0 w 8788569"/>
                <a:gd name="connsiteY1" fmla="*/ 1620701 h 13047746"/>
                <a:gd name="connsiteX2" fmla="*/ 8788569 w 8788569"/>
                <a:gd name="connsiteY2" fmla="*/ 10638877 h 13047746"/>
                <a:gd name="connsiteX3" fmla="*/ 3614499 w 8788569"/>
                <a:gd name="connsiteY3" fmla="*/ 13047746 h 13047746"/>
                <a:gd name="connsiteX0" fmla="*/ 4551902 w 8788569"/>
                <a:gd name="connsiteY0" fmla="*/ 0 h 12746802"/>
                <a:gd name="connsiteX1" fmla="*/ 0 w 8788569"/>
                <a:gd name="connsiteY1" fmla="*/ 1620701 h 12746802"/>
                <a:gd name="connsiteX2" fmla="*/ 8788569 w 8788569"/>
                <a:gd name="connsiteY2" fmla="*/ 10638877 h 12746802"/>
                <a:gd name="connsiteX3" fmla="*/ 4823833 w 8788569"/>
                <a:gd name="connsiteY3" fmla="*/ 12746802 h 12746802"/>
                <a:gd name="connsiteX0" fmla="*/ 0 w 12596681"/>
                <a:gd name="connsiteY0" fmla="*/ 6535655 h 11126101"/>
                <a:gd name="connsiteX1" fmla="*/ 3808112 w 12596681"/>
                <a:gd name="connsiteY1" fmla="*/ 0 h 11126101"/>
                <a:gd name="connsiteX2" fmla="*/ 12596681 w 12596681"/>
                <a:gd name="connsiteY2" fmla="*/ 9018176 h 11126101"/>
                <a:gd name="connsiteX3" fmla="*/ 8631945 w 12596681"/>
                <a:gd name="connsiteY3" fmla="*/ 11126101 h 11126101"/>
                <a:gd name="connsiteX0" fmla="*/ 0 w 12596681"/>
                <a:gd name="connsiteY0" fmla="*/ 1 h 4590447"/>
                <a:gd name="connsiteX1" fmla="*/ 3907633 w 12596681"/>
                <a:gd name="connsiteY1" fmla="*/ 522731 h 4590447"/>
                <a:gd name="connsiteX2" fmla="*/ 12596681 w 12596681"/>
                <a:gd name="connsiteY2" fmla="*/ 2482522 h 4590447"/>
                <a:gd name="connsiteX3" fmla="*/ 8631945 w 12596681"/>
                <a:gd name="connsiteY3" fmla="*/ 4590447 h 4590447"/>
                <a:gd name="connsiteX0" fmla="*/ 0 w 12629851"/>
                <a:gd name="connsiteY0" fmla="*/ 0 h 4982578"/>
                <a:gd name="connsiteX1" fmla="*/ 3940803 w 12629851"/>
                <a:gd name="connsiteY1" fmla="*/ 914862 h 4982578"/>
                <a:gd name="connsiteX2" fmla="*/ 12629851 w 12629851"/>
                <a:gd name="connsiteY2" fmla="*/ 2874653 h 4982578"/>
                <a:gd name="connsiteX3" fmla="*/ 8665115 w 12629851"/>
                <a:gd name="connsiteY3" fmla="*/ 4982578 h 4982578"/>
                <a:gd name="connsiteX0" fmla="*/ 0 w 8665115"/>
                <a:gd name="connsiteY0" fmla="*/ 5203268 h 10185846"/>
                <a:gd name="connsiteX1" fmla="*/ 3940803 w 8665115"/>
                <a:gd name="connsiteY1" fmla="*/ 6118130 h 10185846"/>
                <a:gd name="connsiteX2" fmla="*/ 6492540 w 8665115"/>
                <a:gd name="connsiteY2" fmla="*/ 0 h 10185846"/>
                <a:gd name="connsiteX3" fmla="*/ 8665115 w 8665115"/>
                <a:gd name="connsiteY3" fmla="*/ 10185846 h 10185846"/>
                <a:gd name="connsiteX0" fmla="*/ 0 w 8665115"/>
                <a:gd name="connsiteY0" fmla="*/ 5203268 h 10185846"/>
                <a:gd name="connsiteX1" fmla="*/ 3907627 w 8665115"/>
                <a:gd name="connsiteY1" fmla="*/ 7529802 h 10185846"/>
                <a:gd name="connsiteX2" fmla="*/ 6492540 w 8665115"/>
                <a:gd name="connsiteY2" fmla="*/ 0 h 10185846"/>
                <a:gd name="connsiteX3" fmla="*/ 8665115 w 8665115"/>
                <a:gd name="connsiteY3" fmla="*/ 10185846 h 10185846"/>
                <a:gd name="connsiteX0" fmla="*/ 0 w 8267018"/>
                <a:gd name="connsiteY0" fmla="*/ 6693370 h 10185846"/>
                <a:gd name="connsiteX1" fmla="*/ 3509530 w 8267018"/>
                <a:gd name="connsiteY1" fmla="*/ 7529802 h 10185846"/>
                <a:gd name="connsiteX2" fmla="*/ 6094443 w 8267018"/>
                <a:gd name="connsiteY2" fmla="*/ 0 h 10185846"/>
                <a:gd name="connsiteX3" fmla="*/ 8267018 w 8267018"/>
                <a:gd name="connsiteY3" fmla="*/ 10185846 h 10185846"/>
                <a:gd name="connsiteX0" fmla="*/ 0 w 10357019"/>
                <a:gd name="connsiteY0" fmla="*/ 6693370 h 7529802"/>
                <a:gd name="connsiteX1" fmla="*/ 3509530 w 10357019"/>
                <a:gd name="connsiteY1" fmla="*/ 7529802 h 7529802"/>
                <a:gd name="connsiteX2" fmla="*/ 6094443 w 10357019"/>
                <a:gd name="connsiteY2" fmla="*/ 0 h 7529802"/>
                <a:gd name="connsiteX3" fmla="*/ 10357019 w 10357019"/>
                <a:gd name="connsiteY3" fmla="*/ 264900 h 7529802"/>
                <a:gd name="connsiteX0" fmla="*/ 0 w 10357019"/>
                <a:gd name="connsiteY0" fmla="*/ 7320781 h 8157213"/>
                <a:gd name="connsiteX1" fmla="*/ 3509530 w 10357019"/>
                <a:gd name="connsiteY1" fmla="*/ 8157213 h 8157213"/>
                <a:gd name="connsiteX2" fmla="*/ 5862219 w 10357019"/>
                <a:gd name="connsiteY2" fmla="*/ 0 h 8157213"/>
                <a:gd name="connsiteX3" fmla="*/ 10357019 w 10357019"/>
                <a:gd name="connsiteY3" fmla="*/ 892311 h 8157213"/>
                <a:gd name="connsiteX0" fmla="*/ 0 w 10357019"/>
                <a:gd name="connsiteY0" fmla="*/ 7320781 h 8039569"/>
                <a:gd name="connsiteX1" fmla="*/ 4040324 w 10357019"/>
                <a:gd name="connsiteY1" fmla="*/ 8039569 h 8039569"/>
                <a:gd name="connsiteX2" fmla="*/ 5862219 w 10357019"/>
                <a:gd name="connsiteY2" fmla="*/ 0 h 8039569"/>
                <a:gd name="connsiteX3" fmla="*/ 10357019 w 10357019"/>
                <a:gd name="connsiteY3" fmla="*/ 892311 h 8039569"/>
                <a:gd name="connsiteX0" fmla="*/ 0 w 10357019"/>
                <a:gd name="connsiteY0" fmla="*/ 7320781 h 8196427"/>
                <a:gd name="connsiteX1" fmla="*/ 4040324 w 10357019"/>
                <a:gd name="connsiteY1" fmla="*/ 8196427 h 8196427"/>
                <a:gd name="connsiteX2" fmla="*/ 5862219 w 10357019"/>
                <a:gd name="connsiteY2" fmla="*/ 0 h 8196427"/>
                <a:gd name="connsiteX3" fmla="*/ 10357019 w 10357019"/>
                <a:gd name="connsiteY3" fmla="*/ 892311 h 8196427"/>
                <a:gd name="connsiteX0" fmla="*/ 0 w 10357019"/>
                <a:gd name="connsiteY0" fmla="*/ 7359996 h 8235642"/>
                <a:gd name="connsiteX1" fmla="*/ 4040324 w 10357019"/>
                <a:gd name="connsiteY1" fmla="*/ 8235642 h 8235642"/>
                <a:gd name="connsiteX2" fmla="*/ 5729522 w 10357019"/>
                <a:gd name="connsiteY2" fmla="*/ 0 h 8235642"/>
                <a:gd name="connsiteX3" fmla="*/ 10357019 w 10357019"/>
                <a:gd name="connsiteY3" fmla="*/ 931526 h 8235642"/>
                <a:gd name="connsiteX0" fmla="*/ 0 w 9262255"/>
                <a:gd name="connsiteY0" fmla="*/ 7359996 h 8235642"/>
                <a:gd name="connsiteX1" fmla="*/ 4040324 w 9262255"/>
                <a:gd name="connsiteY1" fmla="*/ 8235642 h 8235642"/>
                <a:gd name="connsiteX2" fmla="*/ 5729522 w 9262255"/>
                <a:gd name="connsiteY2" fmla="*/ 0 h 8235642"/>
                <a:gd name="connsiteX3" fmla="*/ 9262255 w 9262255"/>
                <a:gd name="connsiteY3" fmla="*/ 696245 h 823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62255" h="8235642">
                  <a:moveTo>
                    <a:pt x="0" y="7359996"/>
                  </a:moveTo>
                  <a:lnTo>
                    <a:pt x="4040324" y="8235642"/>
                  </a:lnTo>
                  <a:lnTo>
                    <a:pt x="5729522" y="0"/>
                  </a:lnTo>
                  <a:lnTo>
                    <a:pt x="9262255" y="6962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headEnd type="none" w="sm" len="sm"/>
              <a:tailEnd type="arrow" w="sm" len="sm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">
                  <a:latin typeface="Times New Roman"/>
                  <a:ea typeface="Times New Roman"/>
                </a:rPr>
                <a:t> </a:t>
              </a:r>
              <a:endParaRPr lang="fr-FR" sz="900">
                <a:latin typeface="Times New Roman"/>
                <a:ea typeface="Times New Roman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flipH="1" flipV="1">
              <a:off x="7386672" y="4287387"/>
              <a:ext cx="821278" cy="1340767"/>
            </a:xfrm>
            <a:custGeom>
              <a:avLst/>
              <a:gdLst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255181 w 467833"/>
                <a:gd name="connsiteY4" fmla="*/ 180754 h 329651"/>
                <a:gd name="connsiteX5" fmla="*/ 318977 w 467833"/>
                <a:gd name="connsiteY5" fmla="*/ 233917 h 329651"/>
                <a:gd name="connsiteX6" fmla="*/ 350874 w 467833"/>
                <a:gd name="connsiteY6" fmla="*/ 244549 h 329651"/>
                <a:gd name="connsiteX7" fmla="*/ 372140 w 467833"/>
                <a:gd name="connsiteY7" fmla="*/ 265814 h 329651"/>
                <a:gd name="connsiteX8" fmla="*/ 404037 w 467833"/>
                <a:gd name="connsiteY8" fmla="*/ 276447 h 329651"/>
                <a:gd name="connsiteX9" fmla="*/ 425302 w 467833"/>
                <a:gd name="connsiteY9" fmla="*/ 308345 h 329651"/>
                <a:gd name="connsiteX10" fmla="*/ 467833 w 467833"/>
                <a:gd name="connsiteY10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255181 w 467833"/>
                <a:gd name="connsiteY4" fmla="*/ 180754 h 329651"/>
                <a:gd name="connsiteX5" fmla="*/ 318977 w 467833"/>
                <a:gd name="connsiteY5" fmla="*/ 233917 h 329651"/>
                <a:gd name="connsiteX6" fmla="*/ 350874 w 467833"/>
                <a:gd name="connsiteY6" fmla="*/ 244549 h 329651"/>
                <a:gd name="connsiteX7" fmla="*/ 404037 w 467833"/>
                <a:gd name="connsiteY7" fmla="*/ 276447 h 329651"/>
                <a:gd name="connsiteX8" fmla="*/ 425302 w 467833"/>
                <a:gd name="connsiteY8" fmla="*/ 308345 h 329651"/>
                <a:gd name="connsiteX9" fmla="*/ 467833 w 467833"/>
                <a:gd name="connsiteY9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180754 w 467833"/>
                <a:gd name="connsiteY2" fmla="*/ 138224 h 329651"/>
                <a:gd name="connsiteX3" fmla="*/ 223284 w 467833"/>
                <a:gd name="connsiteY3" fmla="*/ 170121 h 329651"/>
                <a:gd name="connsiteX4" fmla="*/ 318977 w 467833"/>
                <a:gd name="connsiteY4" fmla="*/ 233917 h 329651"/>
                <a:gd name="connsiteX5" fmla="*/ 350874 w 467833"/>
                <a:gd name="connsiteY5" fmla="*/ 244549 h 329651"/>
                <a:gd name="connsiteX6" fmla="*/ 404037 w 467833"/>
                <a:gd name="connsiteY6" fmla="*/ 276447 h 329651"/>
                <a:gd name="connsiteX7" fmla="*/ 425302 w 467833"/>
                <a:gd name="connsiteY7" fmla="*/ 308345 h 329651"/>
                <a:gd name="connsiteX8" fmla="*/ 467833 w 467833"/>
                <a:gd name="connsiteY8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223284 w 467833"/>
                <a:gd name="connsiteY2" fmla="*/ 170121 h 329651"/>
                <a:gd name="connsiteX3" fmla="*/ 318977 w 467833"/>
                <a:gd name="connsiteY3" fmla="*/ 233917 h 329651"/>
                <a:gd name="connsiteX4" fmla="*/ 350874 w 467833"/>
                <a:gd name="connsiteY4" fmla="*/ 244549 h 329651"/>
                <a:gd name="connsiteX5" fmla="*/ 404037 w 467833"/>
                <a:gd name="connsiteY5" fmla="*/ 276447 h 329651"/>
                <a:gd name="connsiteX6" fmla="*/ 425302 w 467833"/>
                <a:gd name="connsiteY6" fmla="*/ 308345 h 329651"/>
                <a:gd name="connsiteX7" fmla="*/ 467833 w 467833"/>
                <a:gd name="connsiteY7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318977 w 467833"/>
                <a:gd name="connsiteY2" fmla="*/ 233917 h 329651"/>
                <a:gd name="connsiteX3" fmla="*/ 350874 w 467833"/>
                <a:gd name="connsiteY3" fmla="*/ 244549 h 329651"/>
                <a:gd name="connsiteX4" fmla="*/ 404037 w 467833"/>
                <a:gd name="connsiteY4" fmla="*/ 276447 h 329651"/>
                <a:gd name="connsiteX5" fmla="*/ 425302 w 467833"/>
                <a:gd name="connsiteY5" fmla="*/ 308345 h 329651"/>
                <a:gd name="connsiteX6" fmla="*/ 467833 w 467833"/>
                <a:gd name="connsiteY6" fmla="*/ 329610 h 329651"/>
                <a:gd name="connsiteX0" fmla="*/ 0 w 467833"/>
                <a:gd name="connsiteY0" fmla="*/ 0 h 329651"/>
                <a:gd name="connsiteX1" fmla="*/ 138223 w 467833"/>
                <a:gd name="connsiteY1" fmla="*/ 116959 h 329651"/>
                <a:gd name="connsiteX2" fmla="*/ 318977 w 467833"/>
                <a:gd name="connsiteY2" fmla="*/ 233917 h 329651"/>
                <a:gd name="connsiteX3" fmla="*/ 404037 w 467833"/>
                <a:gd name="connsiteY3" fmla="*/ 276447 h 329651"/>
                <a:gd name="connsiteX4" fmla="*/ 425302 w 467833"/>
                <a:gd name="connsiteY4" fmla="*/ 308345 h 329651"/>
                <a:gd name="connsiteX5" fmla="*/ 467833 w 467833"/>
                <a:gd name="connsiteY5" fmla="*/ 329610 h 329651"/>
                <a:gd name="connsiteX0" fmla="*/ 0 w 425302"/>
                <a:gd name="connsiteY0" fmla="*/ 0 h 308345"/>
                <a:gd name="connsiteX1" fmla="*/ 138223 w 425302"/>
                <a:gd name="connsiteY1" fmla="*/ 116959 h 308345"/>
                <a:gd name="connsiteX2" fmla="*/ 318977 w 425302"/>
                <a:gd name="connsiteY2" fmla="*/ 233917 h 308345"/>
                <a:gd name="connsiteX3" fmla="*/ 404037 w 425302"/>
                <a:gd name="connsiteY3" fmla="*/ 276447 h 308345"/>
                <a:gd name="connsiteX4" fmla="*/ 425302 w 425302"/>
                <a:gd name="connsiteY4" fmla="*/ 308345 h 308345"/>
                <a:gd name="connsiteX0" fmla="*/ 0 w 429649"/>
                <a:gd name="connsiteY0" fmla="*/ 0 h 308345"/>
                <a:gd name="connsiteX1" fmla="*/ 138223 w 429649"/>
                <a:gd name="connsiteY1" fmla="*/ 116959 h 308345"/>
                <a:gd name="connsiteX2" fmla="*/ 404037 w 429649"/>
                <a:gd name="connsiteY2" fmla="*/ 276447 h 308345"/>
                <a:gd name="connsiteX3" fmla="*/ 425302 w 429649"/>
                <a:gd name="connsiteY3" fmla="*/ 308345 h 308345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744568"/>
                <a:gd name="connsiteY0" fmla="*/ 0 h 531897"/>
                <a:gd name="connsiteX1" fmla="*/ 138223 w 744568"/>
                <a:gd name="connsiteY1" fmla="*/ 116959 h 531897"/>
                <a:gd name="connsiteX2" fmla="*/ 404037 w 744568"/>
                <a:gd name="connsiteY2" fmla="*/ 276447 h 531897"/>
                <a:gd name="connsiteX3" fmla="*/ 744568 w 744568"/>
                <a:gd name="connsiteY3" fmla="*/ 531897 h 531897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23 w 4223041"/>
                <a:gd name="connsiteY1" fmla="*/ 116959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723428"/>
                <a:gd name="connsiteX1" fmla="*/ 138233 w 4223041"/>
                <a:gd name="connsiteY1" fmla="*/ 670003 h 723428"/>
                <a:gd name="connsiteX2" fmla="*/ 404037 w 4223041"/>
                <a:gd name="connsiteY2" fmla="*/ 276447 h 723428"/>
                <a:gd name="connsiteX3" fmla="*/ 4223041 w 4223041"/>
                <a:gd name="connsiteY3" fmla="*/ 723428 h 723428"/>
                <a:gd name="connsiteX0" fmla="*/ 0 w 4223041"/>
                <a:gd name="connsiteY0" fmla="*/ 0 h 1686345"/>
                <a:gd name="connsiteX1" fmla="*/ 138233 w 4223041"/>
                <a:gd name="connsiteY1" fmla="*/ 670003 h 1686345"/>
                <a:gd name="connsiteX2" fmla="*/ 1850192 w 4223041"/>
                <a:gd name="connsiteY2" fmla="*/ 1680324 h 1686345"/>
                <a:gd name="connsiteX3" fmla="*/ 4223041 w 4223041"/>
                <a:gd name="connsiteY3" fmla="*/ 723428 h 1686345"/>
                <a:gd name="connsiteX0" fmla="*/ 0 w 4223041"/>
                <a:gd name="connsiteY0" fmla="*/ 0 h 1680324"/>
                <a:gd name="connsiteX1" fmla="*/ 138233 w 4223041"/>
                <a:gd name="connsiteY1" fmla="*/ 670003 h 1680324"/>
                <a:gd name="connsiteX2" fmla="*/ 1850192 w 4223041"/>
                <a:gd name="connsiteY2" fmla="*/ 1680324 h 1680324"/>
                <a:gd name="connsiteX3" fmla="*/ 4223041 w 4223041"/>
                <a:gd name="connsiteY3" fmla="*/ 723428 h 1680324"/>
                <a:gd name="connsiteX0" fmla="*/ 0 w 4223041"/>
                <a:gd name="connsiteY0" fmla="*/ 0 h 1850571"/>
                <a:gd name="connsiteX1" fmla="*/ 138233 w 4223041"/>
                <a:gd name="connsiteY1" fmla="*/ 670003 h 1850571"/>
                <a:gd name="connsiteX2" fmla="*/ 3594180 w 4223041"/>
                <a:gd name="connsiteY2" fmla="*/ 1850571 h 1850571"/>
                <a:gd name="connsiteX3" fmla="*/ 4223041 w 4223041"/>
                <a:gd name="connsiteY3" fmla="*/ 723428 h 1850571"/>
                <a:gd name="connsiteX0" fmla="*/ 0 w 4223041"/>
                <a:gd name="connsiteY0" fmla="*/ 0 h 1914199"/>
                <a:gd name="connsiteX1" fmla="*/ 2126669 w 4223041"/>
                <a:gd name="connsiteY1" fmla="*/ 1914199 h 1914199"/>
                <a:gd name="connsiteX2" fmla="*/ 3594180 w 4223041"/>
                <a:gd name="connsiteY2" fmla="*/ 1850571 h 1914199"/>
                <a:gd name="connsiteX3" fmla="*/ 4223041 w 4223041"/>
                <a:gd name="connsiteY3" fmla="*/ 723428 h 1914199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1467511 w 2096372"/>
                <a:gd name="connsiteY2" fmla="*/ 1127143 h 1190771"/>
                <a:gd name="connsiteX3" fmla="*/ 2096372 w 2096372"/>
                <a:gd name="connsiteY3" fmla="*/ 0 h 1190771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723096 w 2096372"/>
                <a:gd name="connsiteY2" fmla="*/ 1031484 h 1190771"/>
                <a:gd name="connsiteX3" fmla="*/ 1467511 w 2096372"/>
                <a:gd name="connsiteY3" fmla="*/ 1127143 h 1190771"/>
                <a:gd name="connsiteX4" fmla="*/ 2096372 w 2096372"/>
                <a:gd name="connsiteY4" fmla="*/ 0 h 1190771"/>
                <a:gd name="connsiteX0" fmla="*/ 563553 w 2096372"/>
                <a:gd name="connsiteY0" fmla="*/ 350633 h 1282888"/>
                <a:gd name="connsiteX1" fmla="*/ 0 w 2096372"/>
                <a:gd name="connsiteY1" fmla="*/ 1190771 h 1282888"/>
                <a:gd name="connsiteX2" fmla="*/ 1467511 w 2096372"/>
                <a:gd name="connsiteY2" fmla="*/ 1127143 h 1282888"/>
                <a:gd name="connsiteX3" fmla="*/ 2096372 w 2096372"/>
                <a:gd name="connsiteY3" fmla="*/ 0 h 1282888"/>
                <a:gd name="connsiteX0" fmla="*/ 563553 w 2096372"/>
                <a:gd name="connsiteY0" fmla="*/ 350633 h 1190771"/>
                <a:gd name="connsiteX1" fmla="*/ 0 w 2096372"/>
                <a:gd name="connsiteY1" fmla="*/ 1190771 h 1190771"/>
                <a:gd name="connsiteX2" fmla="*/ 1467511 w 2096372"/>
                <a:gd name="connsiteY2" fmla="*/ 1127143 h 1190771"/>
                <a:gd name="connsiteX3" fmla="*/ 2096372 w 2096372"/>
                <a:gd name="connsiteY3" fmla="*/ 0 h 1190771"/>
                <a:gd name="connsiteX0" fmla="*/ 0 w 1532819"/>
                <a:gd name="connsiteY0" fmla="*/ 350633 h 1190771"/>
                <a:gd name="connsiteX1" fmla="*/ 36 w 1532819"/>
                <a:gd name="connsiteY1" fmla="*/ 1190771 h 1190771"/>
                <a:gd name="connsiteX2" fmla="*/ 903958 w 1532819"/>
                <a:gd name="connsiteY2" fmla="*/ 1127143 h 1190771"/>
                <a:gd name="connsiteX3" fmla="*/ 1532819 w 1532819"/>
                <a:gd name="connsiteY3" fmla="*/ 0 h 1190771"/>
                <a:gd name="connsiteX0" fmla="*/ 0 w 1648844"/>
                <a:gd name="connsiteY0" fmla="*/ 350633 h 1190771"/>
                <a:gd name="connsiteX1" fmla="*/ 36 w 1648844"/>
                <a:gd name="connsiteY1" fmla="*/ 1190771 h 1190771"/>
                <a:gd name="connsiteX2" fmla="*/ 1648844 w 1648844"/>
                <a:gd name="connsiteY2" fmla="*/ 1190771 h 1190771"/>
                <a:gd name="connsiteX3" fmla="*/ 1532819 w 1648844"/>
                <a:gd name="connsiteY3" fmla="*/ 0 h 1190771"/>
                <a:gd name="connsiteX0" fmla="*/ 0 w 1648844"/>
                <a:gd name="connsiteY0" fmla="*/ 1009932 h 1850070"/>
                <a:gd name="connsiteX1" fmla="*/ 36 w 1648844"/>
                <a:gd name="connsiteY1" fmla="*/ 1850070 h 1850070"/>
                <a:gd name="connsiteX2" fmla="*/ 1648844 w 1648844"/>
                <a:gd name="connsiteY2" fmla="*/ 1850070 h 1850070"/>
                <a:gd name="connsiteX3" fmla="*/ 1648844 w 1648844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850070 h 1850070"/>
                <a:gd name="connsiteX3" fmla="*/ 1648844 w 1797322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850070 h 1850070"/>
                <a:gd name="connsiteX3" fmla="*/ 1797175 w 1797322"/>
                <a:gd name="connsiteY3" fmla="*/ 0 h 1850070"/>
                <a:gd name="connsiteX0" fmla="*/ 0 w 1797322"/>
                <a:gd name="connsiteY0" fmla="*/ 1009932 h 1850070"/>
                <a:gd name="connsiteX1" fmla="*/ 36 w 1797322"/>
                <a:gd name="connsiteY1" fmla="*/ 1850070 h 1850070"/>
                <a:gd name="connsiteX2" fmla="*/ 1797322 w 1797322"/>
                <a:gd name="connsiteY2" fmla="*/ 1775945 h 1850070"/>
                <a:gd name="connsiteX3" fmla="*/ 1797175 w 1797322"/>
                <a:gd name="connsiteY3" fmla="*/ 0 h 1850070"/>
                <a:gd name="connsiteX0" fmla="*/ 0 w 1822228"/>
                <a:gd name="connsiteY0" fmla="*/ 15694032 h 16534170"/>
                <a:gd name="connsiteX1" fmla="*/ 36 w 1822228"/>
                <a:gd name="connsiteY1" fmla="*/ 16534170 h 16534170"/>
                <a:gd name="connsiteX2" fmla="*/ 1797322 w 1822228"/>
                <a:gd name="connsiteY2" fmla="*/ 16460045 h 16534170"/>
                <a:gd name="connsiteX3" fmla="*/ 1822228 w 1822228"/>
                <a:gd name="connsiteY3" fmla="*/ 0 h 16534170"/>
                <a:gd name="connsiteX0" fmla="*/ 0 w 1797322"/>
                <a:gd name="connsiteY0" fmla="*/ 16321111 h 17161249"/>
                <a:gd name="connsiteX1" fmla="*/ 36 w 1797322"/>
                <a:gd name="connsiteY1" fmla="*/ 17161249 h 17161249"/>
                <a:gd name="connsiteX2" fmla="*/ 1797322 w 1797322"/>
                <a:gd name="connsiteY2" fmla="*/ 17087124 h 17161249"/>
                <a:gd name="connsiteX3" fmla="*/ 1797174 w 1797322"/>
                <a:gd name="connsiteY3" fmla="*/ 0 h 17161249"/>
                <a:gd name="connsiteX0" fmla="*/ 0 w 1797322"/>
                <a:gd name="connsiteY0" fmla="*/ 15300205 h 16140343"/>
                <a:gd name="connsiteX1" fmla="*/ 36 w 1797322"/>
                <a:gd name="connsiteY1" fmla="*/ 16140343 h 16140343"/>
                <a:gd name="connsiteX2" fmla="*/ 1797322 w 1797322"/>
                <a:gd name="connsiteY2" fmla="*/ 16066218 h 16140343"/>
                <a:gd name="connsiteX3" fmla="*/ 1797172 w 1797322"/>
                <a:gd name="connsiteY3" fmla="*/ 0 h 16140343"/>
                <a:gd name="connsiteX0" fmla="*/ 0 w 1797173"/>
                <a:gd name="connsiteY0" fmla="*/ 15300205 h 16462444"/>
                <a:gd name="connsiteX1" fmla="*/ 36 w 1797173"/>
                <a:gd name="connsiteY1" fmla="*/ 16140343 h 16462444"/>
                <a:gd name="connsiteX2" fmla="*/ 1483314 w 1797173"/>
                <a:gd name="connsiteY2" fmla="*/ 16461260 h 16462444"/>
                <a:gd name="connsiteX3" fmla="*/ 1797172 w 1797173"/>
                <a:gd name="connsiteY3" fmla="*/ 0 h 16462444"/>
                <a:gd name="connsiteX0" fmla="*/ 0 w 1797173"/>
                <a:gd name="connsiteY0" fmla="*/ 15300205 h 16461260"/>
                <a:gd name="connsiteX1" fmla="*/ 36 w 1797173"/>
                <a:gd name="connsiteY1" fmla="*/ 16140343 h 16461260"/>
                <a:gd name="connsiteX2" fmla="*/ 1483314 w 1797173"/>
                <a:gd name="connsiteY2" fmla="*/ 16461260 h 16461260"/>
                <a:gd name="connsiteX3" fmla="*/ 1797172 w 1797173"/>
                <a:gd name="connsiteY3" fmla="*/ 0 h 16461260"/>
                <a:gd name="connsiteX0" fmla="*/ 0 w 1483314"/>
                <a:gd name="connsiteY0" fmla="*/ 14668131 h 15829186"/>
                <a:gd name="connsiteX1" fmla="*/ 36 w 1483314"/>
                <a:gd name="connsiteY1" fmla="*/ 15508269 h 15829186"/>
                <a:gd name="connsiteX2" fmla="*/ 1483314 w 1483314"/>
                <a:gd name="connsiteY2" fmla="*/ 15829186 h 15829186"/>
                <a:gd name="connsiteX3" fmla="*/ 1365412 w 1483314"/>
                <a:gd name="connsiteY3" fmla="*/ 0 h 15829186"/>
                <a:gd name="connsiteX0" fmla="*/ 0 w 1568702"/>
                <a:gd name="connsiteY0" fmla="*/ 14668131 h 15829186"/>
                <a:gd name="connsiteX1" fmla="*/ 36 w 1568702"/>
                <a:gd name="connsiteY1" fmla="*/ 15508269 h 15829186"/>
                <a:gd name="connsiteX2" fmla="*/ 1483314 w 1568702"/>
                <a:gd name="connsiteY2" fmla="*/ 15829186 h 15829186"/>
                <a:gd name="connsiteX3" fmla="*/ 1385977 w 1568702"/>
                <a:gd name="connsiteY3" fmla="*/ 4906675 h 15829186"/>
                <a:gd name="connsiteX4" fmla="*/ 1365412 w 1568702"/>
                <a:gd name="connsiteY4" fmla="*/ 0 h 15829186"/>
                <a:gd name="connsiteX0" fmla="*/ 1382169 w 2950871"/>
                <a:gd name="connsiteY0" fmla="*/ 10714527 h 11875582"/>
                <a:gd name="connsiteX1" fmla="*/ 1382205 w 2950871"/>
                <a:gd name="connsiteY1" fmla="*/ 11554665 h 11875582"/>
                <a:gd name="connsiteX2" fmla="*/ 2865483 w 2950871"/>
                <a:gd name="connsiteY2" fmla="*/ 11875582 h 11875582"/>
                <a:gd name="connsiteX3" fmla="*/ 2768146 w 2950871"/>
                <a:gd name="connsiteY3" fmla="*/ 953071 h 11875582"/>
                <a:gd name="connsiteX4" fmla="*/ 0 w 2950871"/>
                <a:gd name="connsiteY4" fmla="*/ 1260981 h 11875582"/>
                <a:gd name="connsiteX0" fmla="*/ 1382169 w 2950871"/>
                <a:gd name="connsiteY0" fmla="*/ 9761456 h 10922511"/>
                <a:gd name="connsiteX1" fmla="*/ 1382205 w 2950871"/>
                <a:gd name="connsiteY1" fmla="*/ 10601594 h 10922511"/>
                <a:gd name="connsiteX2" fmla="*/ 2865483 w 2950871"/>
                <a:gd name="connsiteY2" fmla="*/ 10922511 h 10922511"/>
                <a:gd name="connsiteX3" fmla="*/ 2768146 w 2950871"/>
                <a:gd name="connsiteY3" fmla="*/ 0 h 10922511"/>
                <a:gd name="connsiteX4" fmla="*/ 0 w 2950871"/>
                <a:gd name="connsiteY4" fmla="*/ 307910 h 10922511"/>
                <a:gd name="connsiteX0" fmla="*/ 1382169 w 2967639"/>
                <a:gd name="connsiteY0" fmla="*/ 15845142 h 17006197"/>
                <a:gd name="connsiteX1" fmla="*/ 1382205 w 2967639"/>
                <a:gd name="connsiteY1" fmla="*/ 16685280 h 17006197"/>
                <a:gd name="connsiteX2" fmla="*/ 2865483 w 2967639"/>
                <a:gd name="connsiteY2" fmla="*/ 17006197 h 17006197"/>
                <a:gd name="connsiteX3" fmla="*/ 2846646 w 2967639"/>
                <a:gd name="connsiteY3" fmla="*/ 0 h 17006197"/>
                <a:gd name="connsiteX4" fmla="*/ 0 w 2967639"/>
                <a:gd name="connsiteY4" fmla="*/ 6391596 h 17006197"/>
                <a:gd name="connsiteX0" fmla="*/ 4404510 w 5989980"/>
                <a:gd name="connsiteY0" fmla="*/ 17117413 h 18278468"/>
                <a:gd name="connsiteX1" fmla="*/ 4404546 w 5989980"/>
                <a:gd name="connsiteY1" fmla="*/ 17957551 h 18278468"/>
                <a:gd name="connsiteX2" fmla="*/ 5887824 w 5989980"/>
                <a:gd name="connsiteY2" fmla="*/ 18278468 h 18278468"/>
                <a:gd name="connsiteX3" fmla="*/ 5868987 w 5989980"/>
                <a:gd name="connsiteY3" fmla="*/ 1272271 h 18278468"/>
                <a:gd name="connsiteX4" fmla="*/ 0 w 5989980"/>
                <a:gd name="connsiteY4" fmla="*/ 0 h 18278468"/>
                <a:gd name="connsiteX0" fmla="*/ 4404510 w 5989980"/>
                <a:gd name="connsiteY0" fmla="*/ 17117413 h 18278468"/>
                <a:gd name="connsiteX1" fmla="*/ 4404546 w 5989980"/>
                <a:gd name="connsiteY1" fmla="*/ 17957551 h 18278468"/>
                <a:gd name="connsiteX2" fmla="*/ 5887824 w 5989980"/>
                <a:gd name="connsiteY2" fmla="*/ 18278468 h 18278468"/>
                <a:gd name="connsiteX3" fmla="*/ 5868987 w 5989980"/>
                <a:gd name="connsiteY3" fmla="*/ 1193258 h 18278468"/>
                <a:gd name="connsiteX4" fmla="*/ 0 w 5989980"/>
                <a:gd name="connsiteY4" fmla="*/ 0 h 18278468"/>
                <a:gd name="connsiteX0" fmla="*/ 4404510 w 6344394"/>
                <a:gd name="connsiteY0" fmla="*/ 17117413 h 18278468"/>
                <a:gd name="connsiteX1" fmla="*/ 4404546 w 6344394"/>
                <a:gd name="connsiteY1" fmla="*/ 17957551 h 18278468"/>
                <a:gd name="connsiteX2" fmla="*/ 5887824 w 6344394"/>
                <a:gd name="connsiteY2" fmla="*/ 18278468 h 18278468"/>
                <a:gd name="connsiteX3" fmla="*/ 5986744 w 6344394"/>
                <a:gd name="connsiteY3" fmla="*/ 8857125 h 18278468"/>
                <a:gd name="connsiteX4" fmla="*/ 5868987 w 6344394"/>
                <a:gd name="connsiteY4" fmla="*/ 1193258 h 18278468"/>
                <a:gd name="connsiteX5" fmla="*/ 0 w 6344394"/>
                <a:gd name="connsiteY5" fmla="*/ 0 h 18278468"/>
                <a:gd name="connsiteX0" fmla="*/ 4404510 w 6370668"/>
                <a:gd name="connsiteY0" fmla="*/ 17117413 h 18278468"/>
                <a:gd name="connsiteX1" fmla="*/ 4404546 w 6370668"/>
                <a:gd name="connsiteY1" fmla="*/ 17957551 h 18278468"/>
                <a:gd name="connsiteX2" fmla="*/ 5887824 w 6370668"/>
                <a:gd name="connsiteY2" fmla="*/ 18278468 h 18278468"/>
                <a:gd name="connsiteX3" fmla="*/ 5868987 w 6370668"/>
                <a:gd name="connsiteY3" fmla="*/ 1193258 h 18278468"/>
                <a:gd name="connsiteX4" fmla="*/ 0 w 6370668"/>
                <a:gd name="connsiteY4" fmla="*/ 0 h 18278468"/>
                <a:gd name="connsiteX0" fmla="*/ 4404510 w 5887824"/>
                <a:gd name="connsiteY0" fmla="*/ 17117413 h 18278468"/>
                <a:gd name="connsiteX1" fmla="*/ 4404546 w 5887824"/>
                <a:gd name="connsiteY1" fmla="*/ 17957551 h 18278468"/>
                <a:gd name="connsiteX2" fmla="*/ 5887824 w 5887824"/>
                <a:gd name="connsiteY2" fmla="*/ 18278468 h 18278468"/>
                <a:gd name="connsiteX3" fmla="*/ 5868987 w 5887824"/>
                <a:gd name="connsiteY3" fmla="*/ 1193258 h 18278468"/>
                <a:gd name="connsiteX4" fmla="*/ 0 w 5887824"/>
                <a:gd name="connsiteY4" fmla="*/ 0 h 18278468"/>
                <a:gd name="connsiteX0" fmla="*/ 4404510 w 5887824"/>
                <a:gd name="connsiteY0" fmla="*/ 17117413 h 18278468"/>
                <a:gd name="connsiteX1" fmla="*/ 4404546 w 5887824"/>
                <a:gd name="connsiteY1" fmla="*/ 17957551 h 18278468"/>
                <a:gd name="connsiteX2" fmla="*/ 5887824 w 5887824"/>
                <a:gd name="connsiteY2" fmla="*/ 18278468 h 18278468"/>
                <a:gd name="connsiteX3" fmla="*/ 5868987 w 5887824"/>
                <a:gd name="connsiteY3" fmla="*/ 1193258 h 18278468"/>
                <a:gd name="connsiteX4" fmla="*/ 2218624 w 5887824"/>
                <a:gd name="connsiteY4" fmla="*/ 403171 h 18278468"/>
                <a:gd name="connsiteX5" fmla="*/ 0 w 5887824"/>
                <a:gd name="connsiteY5" fmla="*/ 0 h 18278468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11794049 w 11794048"/>
                <a:gd name="connsiteY5" fmla="*/ 0 h 21438824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5259660 w 11794048"/>
                <a:gd name="connsiteY5" fmla="*/ 1904345 h 21438824"/>
                <a:gd name="connsiteX6" fmla="*/ 11794049 w 11794048"/>
                <a:gd name="connsiteY6" fmla="*/ 0 h 21438824"/>
                <a:gd name="connsiteX0" fmla="*/ 2185886 w 11794048"/>
                <a:gd name="connsiteY0" fmla="*/ 20277769 h 21438824"/>
                <a:gd name="connsiteX1" fmla="*/ 2185922 w 11794048"/>
                <a:gd name="connsiteY1" fmla="*/ 21117907 h 21438824"/>
                <a:gd name="connsiteX2" fmla="*/ 3669200 w 11794048"/>
                <a:gd name="connsiteY2" fmla="*/ 21438824 h 21438824"/>
                <a:gd name="connsiteX3" fmla="*/ 3650363 w 11794048"/>
                <a:gd name="connsiteY3" fmla="*/ 4353614 h 21438824"/>
                <a:gd name="connsiteX4" fmla="*/ 0 w 11794048"/>
                <a:gd name="connsiteY4" fmla="*/ 3563527 h 21438824"/>
                <a:gd name="connsiteX5" fmla="*/ 9145527 w 11794048"/>
                <a:gd name="connsiteY5" fmla="*/ 798224 h 21438824"/>
                <a:gd name="connsiteX6" fmla="*/ 11794049 w 11794048"/>
                <a:gd name="connsiteY6" fmla="*/ 0 h 21438824"/>
                <a:gd name="connsiteX0" fmla="*/ 2185886 w 9145527"/>
                <a:gd name="connsiteY0" fmla="*/ 19479545 h 20640600"/>
                <a:gd name="connsiteX1" fmla="*/ 2185922 w 9145527"/>
                <a:gd name="connsiteY1" fmla="*/ 20319683 h 20640600"/>
                <a:gd name="connsiteX2" fmla="*/ 3669200 w 9145527"/>
                <a:gd name="connsiteY2" fmla="*/ 20640600 h 20640600"/>
                <a:gd name="connsiteX3" fmla="*/ 3650363 w 9145527"/>
                <a:gd name="connsiteY3" fmla="*/ 3555390 h 20640600"/>
                <a:gd name="connsiteX4" fmla="*/ 0 w 9145527"/>
                <a:gd name="connsiteY4" fmla="*/ 2765303 h 20640600"/>
                <a:gd name="connsiteX5" fmla="*/ 9145527 w 9145527"/>
                <a:gd name="connsiteY5" fmla="*/ 0 h 20640600"/>
                <a:gd name="connsiteX6" fmla="*/ 9046468 w 9145527"/>
                <a:gd name="connsiteY6" fmla="*/ 19665088 h 20640600"/>
                <a:gd name="connsiteX0" fmla="*/ 7406293 w 14365934"/>
                <a:gd name="connsiteY0" fmla="*/ 19479545 h 20640600"/>
                <a:gd name="connsiteX1" fmla="*/ 7406329 w 14365934"/>
                <a:gd name="connsiteY1" fmla="*/ 20319683 h 20640600"/>
                <a:gd name="connsiteX2" fmla="*/ 8889607 w 14365934"/>
                <a:gd name="connsiteY2" fmla="*/ 20640600 h 20640600"/>
                <a:gd name="connsiteX3" fmla="*/ 8870770 w 14365934"/>
                <a:gd name="connsiteY3" fmla="*/ 3555390 h 20640600"/>
                <a:gd name="connsiteX4" fmla="*/ 0 w 14365934"/>
                <a:gd name="connsiteY4" fmla="*/ 1896202 h 20640600"/>
                <a:gd name="connsiteX5" fmla="*/ 14365934 w 14365934"/>
                <a:gd name="connsiteY5" fmla="*/ 0 h 20640600"/>
                <a:gd name="connsiteX6" fmla="*/ 14266875 w 14365934"/>
                <a:gd name="connsiteY6" fmla="*/ 19665088 h 20640600"/>
                <a:gd name="connsiteX0" fmla="*/ 7406293 w 14758448"/>
                <a:gd name="connsiteY0" fmla="*/ 22797921 h 23958976"/>
                <a:gd name="connsiteX1" fmla="*/ 7406329 w 14758448"/>
                <a:gd name="connsiteY1" fmla="*/ 23638059 h 23958976"/>
                <a:gd name="connsiteX2" fmla="*/ 8889607 w 14758448"/>
                <a:gd name="connsiteY2" fmla="*/ 23958976 h 23958976"/>
                <a:gd name="connsiteX3" fmla="*/ 8870770 w 14758448"/>
                <a:gd name="connsiteY3" fmla="*/ 6873766 h 23958976"/>
                <a:gd name="connsiteX4" fmla="*/ 0 w 14758448"/>
                <a:gd name="connsiteY4" fmla="*/ 5214578 h 23958976"/>
                <a:gd name="connsiteX5" fmla="*/ 14758448 w 14758448"/>
                <a:gd name="connsiteY5" fmla="*/ 0 h 23958976"/>
                <a:gd name="connsiteX6" fmla="*/ 14266875 w 14758448"/>
                <a:gd name="connsiteY6" fmla="*/ 22983464 h 23958976"/>
                <a:gd name="connsiteX0" fmla="*/ 6660521 w 14012676"/>
                <a:gd name="connsiteY0" fmla="*/ 22797921 h 23958976"/>
                <a:gd name="connsiteX1" fmla="*/ 6660557 w 14012676"/>
                <a:gd name="connsiteY1" fmla="*/ 23638059 h 23958976"/>
                <a:gd name="connsiteX2" fmla="*/ 8143835 w 14012676"/>
                <a:gd name="connsiteY2" fmla="*/ 23958976 h 23958976"/>
                <a:gd name="connsiteX3" fmla="*/ 8124998 w 14012676"/>
                <a:gd name="connsiteY3" fmla="*/ 6873766 h 23958976"/>
                <a:gd name="connsiteX4" fmla="*/ 0 w 14012676"/>
                <a:gd name="connsiteY4" fmla="*/ 5214578 h 23958976"/>
                <a:gd name="connsiteX5" fmla="*/ 14012676 w 14012676"/>
                <a:gd name="connsiteY5" fmla="*/ 0 h 23958976"/>
                <a:gd name="connsiteX6" fmla="*/ 13521103 w 14012676"/>
                <a:gd name="connsiteY6" fmla="*/ 22983464 h 23958976"/>
                <a:gd name="connsiteX0" fmla="*/ 6660521 w 14031371"/>
                <a:gd name="connsiteY0" fmla="*/ 22797921 h 23958976"/>
                <a:gd name="connsiteX1" fmla="*/ 6660557 w 14031371"/>
                <a:gd name="connsiteY1" fmla="*/ 23638059 h 23958976"/>
                <a:gd name="connsiteX2" fmla="*/ 8143835 w 14031371"/>
                <a:gd name="connsiteY2" fmla="*/ 23958976 h 23958976"/>
                <a:gd name="connsiteX3" fmla="*/ 8124998 w 14031371"/>
                <a:gd name="connsiteY3" fmla="*/ 6873766 h 23958976"/>
                <a:gd name="connsiteX4" fmla="*/ 0 w 14031371"/>
                <a:gd name="connsiteY4" fmla="*/ 5214578 h 23958976"/>
                <a:gd name="connsiteX5" fmla="*/ 14012676 w 14031371"/>
                <a:gd name="connsiteY5" fmla="*/ 0 h 23958976"/>
                <a:gd name="connsiteX6" fmla="*/ 14031371 w 14031371"/>
                <a:gd name="connsiteY6" fmla="*/ 22825450 h 23958976"/>
                <a:gd name="connsiteX0" fmla="*/ 6660521 w 15049960"/>
                <a:gd name="connsiteY0" fmla="*/ 22797921 h 23958976"/>
                <a:gd name="connsiteX1" fmla="*/ 6660557 w 15049960"/>
                <a:gd name="connsiteY1" fmla="*/ 23638059 h 23958976"/>
                <a:gd name="connsiteX2" fmla="*/ 8143835 w 15049960"/>
                <a:gd name="connsiteY2" fmla="*/ 23958976 h 23958976"/>
                <a:gd name="connsiteX3" fmla="*/ 8124998 w 15049960"/>
                <a:gd name="connsiteY3" fmla="*/ 6873766 h 23958976"/>
                <a:gd name="connsiteX4" fmla="*/ 0 w 15049960"/>
                <a:gd name="connsiteY4" fmla="*/ 5214578 h 23958976"/>
                <a:gd name="connsiteX5" fmla="*/ 14012676 w 15049960"/>
                <a:gd name="connsiteY5" fmla="*/ 0 h 23958976"/>
                <a:gd name="connsiteX6" fmla="*/ 14012673 w 15049960"/>
                <a:gd name="connsiteY6" fmla="*/ 18962137 h 23958976"/>
                <a:gd name="connsiteX7" fmla="*/ 14031371 w 15049960"/>
                <a:gd name="connsiteY7" fmla="*/ 22825450 h 23958976"/>
                <a:gd name="connsiteX0" fmla="*/ 6660521 w 14031371"/>
                <a:gd name="connsiteY0" fmla="*/ 22797921 h 23958976"/>
                <a:gd name="connsiteX1" fmla="*/ 6660557 w 14031371"/>
                <a:gd name="connsiteY1" fmla="*/ 23638059 h 23958976"/>
                <a:gd name="connsiteX2" fmla="*/ 8143835 w 14031371"/>
                <a:gd name="connsiteY2" fmla="*/ 23958976 h 23958976"/>
                <a:gd name="connsiteX3" fmla="*/ 8124998 w 14031371"/>
                <a:gd name="connsiteY3" fmla="*/ 6873766 h 23958976"/>
                <a:gd name="connsiteX4" fmla="*/ 0 w 14031371"/>
                <a:gd name="connsiteY4" fmla="*/ 5214578 h 23958976"/>
                <a:gd name="connsiteX5" fmla="*/ 14012676 w 14031371"/>
                <a:gd name="connsiteY5" fmla="*/ 0 h 23958976"/>
                <a:gd name="connsiteX6" fmla="*/ 14012673 w 14031371"/>
                <a:gd name="connsiteY6" fmla="*/ 18962137 h 23958976"/>
                <a:gd name="connsiteX7" fmla="*/ 14031371 w 14031371"/>
                <a:gd name="connsiteY7" fmla="*/ 22825450 h 23958976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18962137 h 36414983"/>
                <a:gd name="connsiteX7" fmla="*/ 8379200 w 14012676"/>
                <a:gd name="connsiteY7" fmla="*/ 36414983 h 36414983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20937359 h 36414983"/>
                <a:gd name="connsiteX7" fmla="*/ 8379200 w 14012676"/>
                <a:gd name="connsiteY7" fmla="*/ 36414983 h 36414983"/>
                <a:gd name="connsiteX0" fmla="*/ 6660521 w 14012676"/>
                <a:gd name="connsiteY0" fmla="*/ 22797921 h 36414983"/>
                <a:gd name="connsiteX1" fmla="*/ 6660557 w 14012676"/>
                <a:gd name="connsiteY1" fmla="*/ 23638059 h 36414983"/>
                <a:gd name="connsiteX2" fmla="*/ 8143835 w 14012676"/>
                <a:gd name="connsiteY2" fmla="*/ 23958976 h 36414983"/>
                <a:gd name="connsiteX3" fmla="*/ 8124998 w 14012676"/>
                <a:gd name="connsiteY3" fmla="*/ 6873766 h 36414983"/>
                <a:gd name="connsiteX4" fmla="*/ 0 w 14012676"/>
                <a:gd name="connsiteY4" fmla="*/ 5214578 h 36414983"/>
                <a:gd name="connsiteX5" fmla="*/ 14012676 w 14012676"/>
                <a:gd name="connsiteY5" fmla="*/ 0 h 36414983"/>
                <a:gd name="connsiteX6" fmla="*/ 14012673 w 14012676"/>
                <a:gd name="connsiteY6" fmla="*/ 20937359 h 36414983"/>
                <a:gd name="connsiteX7" fmla="*/ 11108085 w 14012676"/>
                <a:gd name="connsiteY7" fmla="*/ 29944367 h 36414983"/>
                <a:gd name="connsiteX8" fmla="*/ 8379200 w 14012676"/>
                <a:gd name="connsiteY8" fmla="*/ 36414983 h 36414983"/>
                <a:gd name="connsiteX0" fmla="*/ 6660521 w 14012676"/>
                <a:gd name="connsiteY0" fmla="*/ 22797921 h 30605290"/>
                <a:gd name="connsiteX1" fmla="*/ 6660557 w 14012676"/>
                <a:gd name="connsiteY1" fmla="*/ 23638059 h 30605290"/>
                <a:gd name="connsiteX2" fmla="*/ 8143835 w 14012676"/>
                <a:gd name="connsiteY2" fmla="*/ 23958976 h 30605290"/>
                <a:gd name="connsiteX3" fmla="*/ 8124998 w 14012676"/>
                <a:gd name="connsiteY3" fmla="*/ 6873766 h 30605290"/>
                <a:gd name="connsiteX4" fmla="*/ 0 w 14012676"/>
                <a:gd name="connsiteY4" fmla="*/ 5214578 h 30605290"/>
                <a:gd name="connsiteX5" fmla="*/ 14012676 w 14012676"/>
                <a:gd name="connsiteY5" fmla="*/ 0 h 30605290"/>
                <a:gd name="connsiteX6" fmla="*/ 14012673 w 14012676"/>
                <a:gd name="connsiteY6" fmla="*/ 20937359 h 30605290"/>
                <a:gd name="connsiteX7" fmla="*/ 11108085 w 14012676"/>
                <a:gd name="connsiteY7" fmla="*/ 29944367 h 30605290"/>
                <a:gd name="connsiteX8" fmla="*/ 8771710 w 14012676"/>
                <a:gd name="connsiteY8" fmla="*/ 27724008 h 30605290"/>
                <a:gd name="connsiteX0" fmla="*/ 6660521 w 14012676"/>
                <a:gd name="connsiteY0" fmla="*/ 22797921 h 30591638"/>
                <a:gd name="connsiteX1" fmla="*/ 6660557 w 14012676"/>
                <a:gd name="connsiteY1" fmla="*/ 23638059 h 30591638"/>
                <a:gd name="connsiteX2" fmla="*/ 8143835 w 14012676"/>
                <a:gd name="connsiteY2" fmla="*/ 23958976 h 30591638"/>
                <a:gd name="connsiteX3" fmla="*/ 8124998 w 14012676"/>
                <a:gd name="connsiteY3" fmla="*/ 6873766 h 30591638"/>
                <a:gd name="connsiteX4" fmla="*/ 0 w 14012676"/>
                <a:gd name="connsiteY4" fmla="*/ 5214578 h 30591638"/>
                <a:gd name="connsiteX5" fmla="*/ 14012676 w 14012676"/>
                <a:gd name="connsiteY5" fmla="*/ 0 h 30591638"/>
                <a:gd name="connsiteX6" fmla="*/ 14012673 w 14012676"/>
                <a:gd name="connsiteY6" fmla="*/ 20937359 h 30591638"/>
                <a:gd name="connsiteX7" fmla="*/ 11108085 w 14012676"/>
                <a:gd name="connsiteY7" fmla="*/ 29944367 h 30591638"/>
                <a:gd name="connsiteX8" fmla="*/ 4571833 w 14012676"/>
                <a:gd name="connsiteY8" fmla="*/ 27565995 h 30591638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8143835 w 14012676"/>
                <a:gd name="connsiteY2" fmla="*/ 23958976 h 34855840"/>
                <a:gd name="connsiteX3" fmla="*/ 8124998 w 14012676"/>
                <a:gd name="connsiteY3" fmla="*/ 6873766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5908561 w 14012676"/>
                <a:gd name="connsiteY2" fmla="*/ 21297364 h 34855840"/>
                <a:gd name="connsiteX3" fmla="*/ 8124998 w 14012676"/>
                <a:gd name="connsiteY3" fmla="*/ 6873766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6660521 w 14012676"/>
                <a:gd name="connsiteY0" fmla="*/ 22797921 h 34855840"/>
                <a:gd name="connsiteX1" fmla="*/ 6660557 w 14012676"/>
                <a:gd name="connsiteY1" fmla="*/ 23638059 h 34855840"/>
                <a:gd name="connsiteX2" fmla="*/ 5908561 w 14012676"/>
                <a:gd name="connsiteY2" fmla="*/ 21297364 h 34855840"/>
                <a:gd name="connsiteX3" fmla="*/ 5952690 w 14012676"/>
                <a:gd name="connsiteY3" fmla="*/ 17393473 h 34855840"/>
                <a:gd name="connsiteX4" fmla="*/ 0 w 14012676"/>
                <a:gd name="connsiteY4" fmla="*/ 5214578 h 34855840"/>
                <a:gd name="connsiteX5" fmla="*/ 14012676 w 14012676"/>
                <a:gd name="connsiteY5" fmla="*/ 0 h 34855840"/>
                <a:gd name="connsiteX6" fmla="*/ 14012673 w 14012676"/>
                <a:gd name="connsiteY6" fmla="*/ 20937359 h 34855840"/>
                <a:gd name="connsiteX7" fmla="*/ 10519317 w 14012676"/>
                <a:gd name="connsiteY7" fmla="*/ 34447879 h 34855840"/>
                <a:gd name="connsiteX8" fmla="*/ 4571833 w 14012676"/>
                <a:gd name="connsiteY8" fmla="*/ 27565995 h 34855840"/>
                <a:gd name="connsiteX0" fmla="*/ 8895794 w 16247949"/>
                <a:gd name="connsiteY0" fmla="*/ 22797921 h 34855840"/>
                <a:gd name="connsiteX1" fmla="*/ 8895830 w 16247949"/>
                <a:gd name="connsiteY1" fmla="*/ 23638059 h 34855840"/>
                <a:gd name="connsiteX2" fmla="*/ 8143834 w 16247949"/>
                <a:gd name="connsiteY2" fmla="*/ 21297364 h 34855840"/>
                <a:gd name="connsiteX3" fmla="*/ 8187963 w 16247949"/>
                <a:gd name="connsiteY3" fmla="*/ 17393473 h 34855840"/>
                <a:gd name="connsiteX4" fmla="*/ 0 w 16247949"/>
                <a:gd name="connsiteY4" fmla="*/ 20233677 h 34855840"/>
                <a:gd name="connsiteX5" fmla="*/ 16247949 w 16247949"/>
                <a:gd name="connsiteY5" fmla="*/ 0 h 34855840"/>
                <a:gd name="connsiteX6" fmla="*/ 16247946 w 16247949"/>
                <a:gd name="connsiteY6" fmla="*/ 20937359 h 34855840"/>
                <a:gd name="connsiteX7" fmla="*/ 12754590 w 16247949"/>
                <a:gd name="connsiteY7" fmla="*/ 34447879 h 34855840"/>
                <a:gd name="connsiteX8" fmla="*/ 6807106 w 16247949"/>
                <a:gd name="connsiteY8" fmla="*/ 27565995 h 34855840"/>
                <a:gd name="connsiteX0" fmla="*/ 9333686 w 16685838"/>
                <a:gd name="connsiteY0" fmla="*/ 5941042 h 17998961"/>
                <a:gd name="connsiteX1" fmla="*/ 9333722 w 16685838"/>
                <a:gd name="connsiteY1" fmla="*/ 6781180 h 17998961"/>
                <a:gd name="connsiteX2" fmla="*/ 8581726 w 16685838"/>
                <a:gd name="connsiteY2" fmla="*/ 4440485 h 17998961"/>
                <a:gd name="connsiteX3" fmla="*/ 8625855 w 16685838"/>
                <a:gd name="connsiteY3" fmla="*/ 536594 h 17998961"/>
                <a:gd name="connsiteX4" fmla="*/ 437892 w 16685838"/>
                <a:gd name="connsiteY4" fmla="*/ 3376798 h 17998961"/>
                <a:gd name="connsiteX5" fmla="*/ 0 w 16685838"/>
                <a:gd name="connsiteY5" fmla="*/ 0 h 17998961"/>
                <a:gd name="connsiteX6" fmla="*/ 16685838 w 16685838"/>
                <a:gd name="connsiteY6" fmla="*/ 4080480 h 17998961"/>
                <a:gd name="connsiteX7" fmla="*/ 13192482 w 16685838"/>
                <a:gd name="connsiteY7" fmla="*/ 17591000 h 17998961"/>
                <a:gd name="connsiteX8" fmla="*/ 7244998 w 16685838"/>
                <a:gd name="connsiteY8" fmla="*/ 10709116 h 17998961"/>
                <a:gd name="connsiteX0" fmla="*/ 9333686 w 16685838"/>
                <a:gd name="connsiteY0" fmla="*/ 5941042 h 17998961"/>
                <a:gd name="connsiteX1" fmla="*/ 9333722 w 16685838"/>
                <a:gd name="connsiteY1" fmla="*/ 6781180 h 17998961"/>
                <a:gd name="connsiteX2" fmla="*/ 8581726 w 16685838"/>
                <a:gd name="connsiteY2" fmla="*/ 4440485 h 17998961"/>
                <a:gd name="connsiteX3" fmla="*/ 8625855 w 16685838"/>
                <a:gd name="connsiteY3" fmla="*/ 536594 h 17998961"/>
                <a:gd name="connsiteX4" fmla="*/ 437892 w 16685838"/>
                <a:gd name="connsiteY4" fmla="*/ 3376798 h 17998961"/>
                <a:gd name="connsiteX5" fmla="*/ 0 w 16685838"/>
                <a:gd name="connsiteY5" fmla="*/ 0 h 17998961"/>
                <a:gd name="connsiteX6" fmla="*/ 16685838 w 16685838"/>
                <a:gd name="connsiteY6" fmla="*/ 4080480 h 17998961"/>
                <a:gd name="connsiteX7" fmla="*/ 13192482 w 16685838"/>
                <a:gd name="connsiteY7" fmla="*/ 17591000 h 17998961"/>
                <a:gd name="connsiteX8" fmla="*/ 7244998 w 16685838"/>
                <a:gd name="connsiteY8" fmla="*/ 10709116 h 17998961"/>
                <a:gd name="connsiteX0" fmla="*/ 9333686 w 16685838"/>
                <a:gd name="connsiteY0" fmla="*/ 5941042 h 17591000"/>
                <a:gd name="connsiteX1" fmla="*/ 9333722 w 16685838"/>
                <a:gd name="connsiteY1" fmla="*/ 6781180 h 17591000"/>
                <a:gd name="connsiteX2" fmla="*/ 8581726 w 16685838"/>
                <a:gd name="connsiteY2" fmla="*/ 4440485 h 17591000"/>
                <a:gd name="connsiteX3" fmla="*/ 8625855 w 16685838"/>
                <a:gd name="connsiteY3" fmla="*/ 536594 h 17591000"/>
                <a:gd name="connsiteX4" fmla="*/ 437892 w 16685838"/>
                <a:gd name="connsiteY4" fmla="*/ 3376798 h 17591000"/>
                <a:gd name="connsiteX5" fmla="*/ 0 w 16685838"/>
                <a:gd name="connsiteY5" fmla="*/ 0 h 17591000"/>
                <a:gd name="connsiteX6" fmla="*/ 16685838 w 16685838"/>
                <a:gd name="connsiteY6" fmla="*/ 4080480 h 17591000"/>
                <a:gd name="connsiteX7" fmla="*/ 13192482 w 16685838"/>
                <a:gd name="connsiteY7" fmla="*/ 17591000 h 17591000"/>
                <a:gd name="connsiteX0" fmla="*/ 9333686 w 16685838"/>
                <a:gd name="connsiteY0" fmla="*/ 5941042 h 6781181"/>
                <a:gd name="connsiteX1" fmla="*/ 9333722 w 16685838"/>
                <a:gd name="connsiteY1" fmla="*/ 6781180 h 6781181"/>
                <a:gd name="connsiteX2" fmla="*/ 8581726 w 16685838"/>
                <a:gd name="connsiteY2" fmla="*/ 4440485 h 6781181"/>
                <a:gd name="connsiteX3" fmla="*/ 8625855 w 16685838"/>
                <a:gd name="connsiteY3" fmla="*/ 536594 h 6781181"/>
                <a:gd name="connsiteX4" fmla="*/ 437892 w 16685838"/>
                <a:gd name="connsiteY4" fmla="*/ 3376798 h 6781181"/>
                <a:gd name="connsiteX5" fmla="*/ 0 w 16685838"/>
                <a:gd name="connsiteY5" fmla="*/ 0 h 6781181"/>
                <a:gd name="connsiteX6" fmla="*/ 16685838 w 16685838"/>
                <a:gd name="connsiteY6" fmla="*/ 4080480 h 6781181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652595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720303 w 9333722"/>
                <a:gd name="connsiteY3" fmla="*/ 1589223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589223 h 7897182"/>
                <a:gd name="connsiteX4" fmla="*/ 437892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7057043 h 7897182"/>
                <a:gd name="connsiteX1" fmla="*/ 9333722 w 9333722"/>
                <a:gd name="connsiteY1" fmla="*/ 7897181 h 7897182"/>
                <a:gd name="connsiteX2" fmla="*/ 8581726 w 9333722"/>
                <a:gd name="connsiteY2" fmla="*/ 5556486 h 7897182"/>
                <a:gd name="connsiteX3" fmla="*/ 8625855 w 9333722"/>
                <a:gd name="connsiteY3" fmla="*/ 1589223 h 7897182"/>
                <a:gd name="connsiteX4" fmla="*/ 595306 w 9333722"/>
                <a:gd name="connsiteY4" fmla="*/ 4492799 h 7897182"/>
                <a:gd name="connsiteX5" fmla="*/ 0 w 9333722"/>
                <a:gd name="connsiteY5" fmla="*/ 1116001 h 7897182"/>
                <a:gd name="connsiteX6" fmla="*/ 5068715 w 9333722"/>
                <a:gd name="connsiteY6" fmla="*/ 0 h 7897182"/>
                <a:gd name="connsiteX0" fmla="*/ 9333686 w 9333722"/>
                <a:gd name="connsiteY0" fmla="*/ 6676813 h 7516952"/>
                <a:gd name="connsiteX1" fmla="*/ 9333722 w 9333722"/>
                <a:gd name="connsiteY1" fmla="*/ 7516951 h 7516952"/>
                <a:gd name="connsiteX2" fmla="*/ 8581726 w 9333722"/>
                <a:gd name="connsiteY2" fmla="*/ 5176256 h 7516952"/>
                <a:gd name="connsiteX3" fmla="*/ 8625855 w 9333722"/>
                <a:gd name="connsiteY3" fmla="*/ 1208993 h 7516952"/>
                <a:gd name="connsiteX4" fmla="*/ 595306 w 9333722"/>
                <a:gd name="connsiteY4" fmla="*/ 4112569 h 7516952"/>
                <a:gd name="connsiteX5" fmla="*/ 0 w 9333722"/>
                <a:gd name="connsiteY5" fmla="*/ 735771 h 7516952"/>
                <a:gd name="connsiteX6" fmla="*/ 2046373 w 9333722"/>
                <a:gd name="connsiteY6" fmla="*/ 0 h 7516952"/>
                <a:gd name="connsiteX0" fmla="*/ 9428137 w 9428173"/>
                <a:gd name="connsiteY0" fmla="*/ 5941042 h 6781181"/>
                <a:gd name="connsiteX1" fmla="*/ 9428173 w 9428173"/>
                <a:gd name="connsiteY1" fmla="*/ 6781180 h 6781181"/>
                <a:gd name="connsiteX2" fmla="*/ 8676177 w 9428173"/>
                <a:gd name="connsiteY2" fmla="*/ 4440485 h 6781181"/>
                <a:gd name="connsiteX3" fmla="*/ 8720306 w 9428173"/>
                <a:gd name="connsiteY3" fmla="*/ 473222 h 6781181"/>
                <a:gd name="connsiteX4" fmla="*/ 689757 w 9428173"/>
                <a:gd name="connsiteY4" fmla="*/ 3376798 h 6781181"/>
                <a:gd name="connsiteX5" fmla="*/ 94451 w 9428173"/>
                <a:gd name="connsiteY5" fmla="*/ 0 h 6781181"/>
                <a:gd name="connsiteX6" fmla="*/ 0 w 9428173"/>
                <a:gd name="connsiteY6" fmla="*/ 975266 h 6781181"/>
                <a:gd name="connsiteX0" fmla="*/ 9333686 w 9333722"/>
                <a:gd name="connsiteY0" fmla="*/ 5941042 h 10747939"/>
                <a:gd name="connsiteX1" fmla="*/ 9333722 w 9333722"/>
                <a:gd name="connsiteY1" fmla="*/ 6781180 h 10747939"/>
                <a:gd name="connsiteX2" fmla="*/ 8581726 w 9333722"/>
                <a:gd name="connsiteY2" fmla="*/ 4440485 h 10747939"/>
                <a:gd name="connsiteX3" fmla="*/ 8625855 w 9333722"/>
                <a:gd name="connsiteY3" fmla="*/ 473222 h 10747939"/>
                <a:gd name="connsiteX4" fmla="*/ 595306 w 9333722"/>
                <a:gd name="connsiteY4" fmla="*/ 3376798 h 10747939"/>
                <a:gd name="connsiteX5" fmla="*/ 0 w 9333722"/>
                <a:gd name="connsiteY5" fmla="*/ 0 h 10747939"/>
                <a:gd name="connsiteX6" fmla="*/ 377790 w 9333722"/>
                <a:gd name="connsiteY6" fmla="*/ 10747939 h 10747939"/>
                <a:gd name="connsiteX0" fmla="*/ 8955897 w 8955933"/>
                <a:gd name="connsiteY0" fmla="*/ 5467821 h 10274718"/>
                <a:gd name="connsiteX1" fmla="*/ 8955933 w 8955933"/>
                <a:gd name="connsiteY1" fmla="*/ 6307959 h 10274718"/>
                <a:gd name="connsiteX2" fmla="*/ 8203937 w 8955933"/>
                <a:gd name="connsiteY2" fmla="*/ 3967264 h 10274718"/>
                <a:gd name="connsiteX3" fmla="*/ 8248066 w 8955933"/>
                <a:gd name="connsiteY3" fmla="*/ 1 h 10274718"/>
                <a:gd name="connsiteX4" fmla="*/ 217517 w 8955933"/>
                <a:gd name="connsiteY4" fmla="*/ 2903577 h 10274718"/>
                <a:gd name="connsiteX5" fmla="*/ 913002 w 8955933"/>
                <a:gd name="connsiteY5" fmla="*/ 6805734 h 10274718"/>
                <a:gd name="connsiteX6" fmla="*/ 1 w 8955933"/>
                <a:gd name="connsiteY6" fmla="*/ 10274718 h 10274718"/>
                <a:gd name="connsiteX0" fmla="*/ 8738380 w 8738416"/>
                <a:gd name="connsiteY0" fmla="*/ 5467821 h 7915798"/>
                <a:gd name="connsiteX1" fmla="*/ 8738416 w 8738416"/>
                <a:gd name="connsiteY1" fmla="*/ 6307959 h 7915798"/>
                <a:gd name="connsiteX2" fmla="*/ 7986420 w 8738416"/>
                <a:gd name="connsiteY2" fmla="*/ 3967264 h 7915798"/>
                <a:gd name="connsiteX3" fmla="*/ 8030549 w 8738416"/>
                <a:gd name="connsiteY3" fmla="*/ 1 h 7915798"/>
                <a:gd name="connsiteX4" fmla="*/ 0 w 8738416"/>
                <a:gd name="connsiteY4" fmla="*/ 2903577 h 7915798"/>
                <a:gd name="connsiteX5" fmla="*/ 695485 w 8738416"/>
                <a:gd name="connsiteY5" fmla="*/ 6805734 h 7915798"/>
                <a:gd name="connsiteX6" fmla="*/ 695482 w 8738416"/>
                <a:gd name="connsiteY6" fmla="*/ 7915798 h 7915798"/>
                <a:gd name="connsiteX0" fmla="*/ 8706897 w 8706933"/>
                <a:gd name="connsiteY0" fmla="*/ 5467821 h 7915798"/>
                <a:gd name="connsiteX1" fmla="*/ 8706933 w 8706933"/>
                <a:gd name="connsiteY1" fmla="*/ 6307959 h 7915798"/>
                <a:gd name="connsiteX2" fmla="*/ 7954937 w 8706933"/>
                <a:gd name="connsiteY2" fmla="*/ 3967264 h 7915798"/>
                <a:gd name="connsiteX3" fmla="*/ 7999066 w 8706933"/>
                <a:gd name="connsiteY3" fmla="*/ 1 h 7915798"/>
                <a:gd name="connsiteX4" fmla="*/ 0 w 8706933"/>
                <a:gd name="connsiteY4" fmla="*/ 3105772 h 7915798"/>
                <a:gd name="connsiteX5" fmla="*/ 664002 w 8706933"/>
                <a:gd name="connsiteY5" fmla="*/ 6805734 h 7915798"/>
                <a:gd name="connsiteX6" fmla="*/ 663999 w 8706933"/>
                <a:gd name="connsiteY6" fmla="*/ 7915798 h 7915798"/>
                <a:gd name="connsiteX0" fmla="*/ 8706897 w 8706933"/>
                <a:gd name="connsiteY0" fmla="*/ 9107298 h 11555275"/>
                <a:gd name="connsiteX1" fmla="*/ 8706933 w 8706933"/>
                <a:gd name="connsiteY1" fmla="*/ 9947436 h 11555275"/>
                <a:gd name="connsiteX2" fmla="*/ 7954937 w 8706933"/>
                <a:gd name="connsiteY2" fmla="*/ 7606741 h 11555275"/>
                <a:gd name="connsiteX3" fmla="*/ 2261339 w 8706933"/>
                <a:gd name="connsiteY3" fmla="*/ 0 h 11555275"/>
                <a:gd name="connsiteX4" fmla="*/ 0 w 8706933"/>
                <a:gd name="connsiteY4" fmla="*/ 6745249 h 11555275"/>
                <a:gd name="connsiteX5" fmla="*/ 664002 w 8706933"/>
                <a:gd name="connsiteY5" fmla="*/ 10445211 h 11555275"/>
                <a:gd name="connsiteX6" fmla="*/ 663999 w 8706933"/>
                <a:gd name="connsiteY6" fmla="*/ 11555275 h 11555275"/>
                <a:gd name="connsiteX0" fmla="*/ 8706897 w 8706933"/>
                <a:gd name="connsiteY0" fmla="*/ 9107298 h 11555275"/>
                <a:gd name="connsiteX1" fmla="*/ 8706933 w 8706933"/>
                <a:gd name="connsiteY1" fmla="*/ 9947436 h 11555275"/>
                <a:gd name="connsiteX2" fmla="*/ 4672864 w 8706933"/>
                <a:gd name="connsiteY2" fmla="*/ 395188 h 11555275"/>
                <a:gd name="connsiteX3" fmla="*/ 2261339 w 8706933"/>
                <a:gd name="connsiteY3" fmla="*/ 0 h 11555275"/>
                <a:gd name="connsiteX4" fmla="*/ 0 w 8706933"/>
                <a:gd name="connsiteY4" fmla="*/ 6745249 h 11555275"/>
                <a:gd name="connsiteX5" fmla="*/ 664002 w 8706933"/>
                <a:gd name="connsiteY5" fmla="*/ 10445211 h 11555275"/>
                <a:gd name="connsiteX6" fmla="*/ 663999 w 8706933"/>
                <a:gd name="connsiteY6" fmla="*/ 11555275 h 11555275"/>
                <a:gd name="connsiteX0" fmla="*/ 8706897 w 8706896"/>
                <a:gd name="connsiteY0" fmla="*/ 9107298 h 11555275"/>
                <a:gd name="connsiteX1" fmla="*/ 5802652 w 8706896"/>
                <a:gd name="connsiteY1" fmla="*/ 444358 h 11555275"/>
                <a:gd name="connsiteX2" fmla="*/ 4672864 w 8706896"/>
                <a:gd name="connsiteY2" fmla="*/ 395188 h 11555275"/>
                <a:gd name="connsiteX3" fmla="*/ 2261339 w 8706896"/>
                <a:gd name="connsiteY3" fmla="*/ 0 h 11555275"/>
                <a:gd name="connsiteX4" fmla="*/ 0 w 8706896"/>
                <a:gd name="connsiteY4" fmla="*/ 6745249 h 11555275"/>
                <a:gd name="connsiteX5" fmla="*/ 664002 w 8706896"/>
                <a:gd name="connsiteY5" fmla="*/ 10445211 h 11555275"/>
                <a:gd name="connsiteX6" fmla="*/ 663999 w 8706896"/>
                <a:gd name="connsiteY6" fmla="*/ 11555275 h 11555275"/>
                <a:gd name="connsiteX0" fmla="*/ 8706897 w 8706896"/>
                <a:gd name="connsiteY0" fmla="*/ 9107298 h 11555275"/>
                <a:gd name="connsiteX1" fmla="*/ 5802652 w 8706896"/>
                <a:gd name="connsiteY1" fmla="*/ 444358 h 11555275"/>
                <a:gd name="connsiteX2" fmla="*/ 2642228 w 8706896"/>
                <a:gd name="connsiteY2" fmla="*/ 462585 h 11555275"/>
                <a:gd name="connsiteX3" fmla="*/ 2261339 w 8706896"/>
                <a:gd name="connsiteY3" fmla="*/ 0 h 11555275"/>
                <a:gd name="connsiteX4" fmla="*/ 0 w 8706896"/>
                <a:gd name="connsiteY4" fmla="*/ 6745249 h 11555275"/>
                <a:gd name="connsiteX5" fmla="*/ 664002 w 8706896"/>
                <a:gd name="connsiteY5" fmla="*/ 10445211 h 11555275"/>
                <a:gd name="connsiteX6" fmla="*/ 663999 w 8706896"/>
                <a:gd name="connsiteY6" fmla="*/ 11555275 h 11555275"/>
                <a:gd name="connsiteX0" fmla="*/ 8706897 w 8706896"/>
                <a:gd name="connsiteY0" fmla="*/ 8662940 h 13574369"/>
                <a:gd name="connsiteX1" fmla="*/ 5802652 w 8706896"/>
                <a:gd name="connsiteY1" fmla="*/ 0 h 13574369"/>
                <a:gd name="connsiteX2" fmla="*/ 2642228 w 8706896"/>
                <a:gd name="connsiteY2" fmla="*/ 18227 h 13574369"/>
                <a:gd name="connsiteX3" fmla="*/ 2379400 w 8706896"/>
                <a:gd name="connsiteY3" fmla="*/ 13574369 h 13574369"/>
                <a:gd name="connsiteX4" fmla="*/ 0 w 8706896"/>
                <a:gd name="connsiteY4" fmla="*/ 6300891 h 13574369"/>
                <a:gd name="connsiteX5" fmla="*/ 664002 w 8706896"/>
                <a:gd name="connsiteY5" fmla="*/ 10000853 h 13574369"/>
                <a:gd name="connsiteX6" fmla="*/ 663999 w 8706896"/>
                <a:gd name="connsiteY6" fmla="*/ 11110917 h 13574369"/>
                <a:gd name="connsiteX0" fmla="*/ 8706897 w 8706896"/>
                <a:gd name="connsiteY0" fmla="*/ 8981701 h 13893130"/>
                <a:gd name="connsiteX1" fmla="*/ 5802652 w 8706896"/>
                <a:gd name="connsiteY1" fmla="*/ 318761 h 13893130"/>
                <a:gd name="connsiteX2" fmla="*/ 2429720 w 8706896"/>
                <a:gd name="connsiteY2" fmla="*/ 0 h 13893130"/>
                <a:gd name="connsiteX3" fmla="*/ 2379400 w 8706896"/>
                <a:gd name="connsiteY3" fmla="*/ 13893130 h 13893130"/>
                <a:gd name="connsiteX4" fmla="*/ 0 w 8706896"/>
                <a:gd name="connsiteY4" fmla="*/ 6619652 h 13893130"/>
                <a:gd name="connsiteX5" fmla="*/ 664002 w 8706896"/>
                <a:gd name="connsiteY5" fmla="*/ 10319614 h 13893130"/>
                <a:gd name="connsiteX6" fmla="*/ 663999 w 8706896"/>
                <a:gd name="connsiteY6" fmla="*/ 11429678 h 13893130"/>
                <a:gd name="connsiteX0" fmla="*/ 8042899 w 8042898"/>
                <a:gd name="connsiteY0" fmla="*/ 8981701 h 13893130"/>
                <a:gd name="connsiteX1" fmla="*/ 5138654 w 8042898"/>
                <a:gd name="connsiteY1" fmla="*/ 318761 h 13893130"/>
                <a:gd name="connsiteX2" fmla="*/ 1765722 w 8042898"/>
                <a:gd name="connsiteY2" fmla="*/ 0 h 13893130"/>
                <a:gd name="connsiteX3" fmla="*/ 1715402 w 8042898"/>
                <a:gd name="connsiteY3" fmla="*/ 13893130 h 13893130"/>
                <a:gd name="connsiteX4" fmla="*/ 2216671 w 8042898"/>
                <a:gd name="connsiteY4" fmla="*/ 13157232 h 13893130"/>
                <a:gd name="connsiteX5" fmla="*/ 4 w 8042898"/>
                <a:gd name="connsiteY5" fmla="*/ 10319614 h 13893130"/>
                <a:gd name="connsiteX6" fmla="*/ 1 w 8042898"/>
                <a:gd name="connsiteY6" fmla="*/ 11429678 h 13893130"/>
                <a:gd name="connsiteX0" fmla="*/ 8042899 w 8042898"/>
                <a:gd name="connsiteY0" fmla="*/ 15039734 h 19951163"/>
                <a:gd name="connsiteX1" fmla="*/ 5138654 w 8042898"/>
                <a:gd name="connsiteY1" fmla="*/ 6376794 h 19951163"/>
                <a:gd name="connsiteX2" fmla="*/ 1765722 w 8042898"/>
                <a:gd name="connsiteY2" fmla="*/ 6058033 h 19951163"/>
                <a:gd name="connsiteX3" fmla="*/ 1715402 w 8042898"/>
                <a:gd name="connsiteY3" fmla="*/ 19951163 h 19951163"/>
                <a:gd name="connsiteX4" fmla="*/ 2216671 w 8042898"/>
                <a:gd name="connsiteY4" fmla="*/ 19215265 h 19951163"/>
                <a:gd name="connsiteX5" fmla="*/ 2432045 w 8042898"/>
                <a:gd name="connsiteY5" fmla="*/ 0 h 19951163"/>
                <a:gd name="connsiteX6" fmla="*/ 1 w 8042898"/>
                <a:gd name="connsiteY6" fmla="*/ 17487711 h 19951163"/>
                <a:gd name="connsiteX0" fmla="*/ 6327497 w 6327496"/>
                <a:gd name="connsiteY0" fmla="*/ 15039734 h 19951163"/>
                <a:gd name="connsiteX1" fmla="*/ 3423252 w 6327496"/>
                <a:gd name="connsiteY1" fmla="*/ 6376794 h 19951163"/>
                <a:gd name="connsiteX2" fmla="*/ 50320 w 6327496"/>
                <a:gd name="connsiteY2" fmla="*/ 6058033 h 19951163"/>
                <a:gd name="connsiteX3" fmla="*/ 0 w 6327496"/>
                <a:gd name="connsiteY3" fmla="*/ 19951163 h 19951163"/>
                <a:gd name="connsiteX4" fmla="*/ 501269 w 6327496"/>
                <a:gd name="connsiteY4" fmla="*/ 19215265 h 19951163"/>
                <a:gd name="connsiteX5" fmla="*/ 716643 w 6327496"/>
                <a:gd name="connsiteY5" fmla="*/ 0 h 19951163"/>
                <a:gd name="connsiteX6" fmla="*/ 4447341 w 6327496"/>
                <a:gd name="connsiteY6" fmla="*/ 570882 h 19951163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501269 w 6327496"/>
                <a:gd name="connsiteY4" fmla="*/ 19687049 h 20422947"/>
                <a:gd name="connsiteX5" fmla="*/ 716643 w 6327496"/>
                <a:gd name="connsiteY5" fmla="*/ 0 h 20422947"/>
                <a:gd name="connsiteX6" fmla="*/ 4447341 w 6327496"/>
                <a:gd name="connsiteY6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266448 w 6327496"/>
                <a:gd name="connsiteY4" fmla="*/ 20007515 h 20422947"/>
                <a:gd name="connsiteX5" fmla="*/ 501269 w 6327496"/>
                <a:gd name="connsiteY5" fmla="*/ 19687049 h 20422947"/>
                <a:gd name="connsiteX6" fmla="*/ 716643 w 6327496"/>
                <a:gd name="connsiteY6" fmla="*/ 0 h 20422947"/>
                <a:gd name="connsiteX7" fmla="*/ 4447341 w 6327496"/>
                <a:gd name="connsiteY7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266448 w 6327496"/>
                <a:gd name="connsiteY4" fmla="*/ 20007515 h 20422947"/>
                <a:gd name="connsiteX5" fmla="*/ 501269 w 6327496"/>
                <a:gd name="connsiteY5" fmla="*/ 19687049 h 20422947"/>
                <a:gd name="connsiteX6" fmla="*/ 716643 w 6327496"/>
                <a:gd name="connsiteY6" fmla="*/ 0 h 20422947"/>
                <a:gd name="connsiteX7" fmla="*/ 4447341 w 6327496"/>
                <a:gd name="connsiteY7" fmla="*/ 1042666 h 20422947"/>
                <a:gd name="connsiteX0" fmla="*/ 6327497 w 6327496"/>
                <a:gd name="connsiteY0" fmla="*/ 15511518 h 20422947"/>
                <a:gd name="connsiteX1" fmla="*/ 3423252 w 6327496"/>
                <a:gd name="connsiteY1" fmla="*/ 6848578 h 20422947"/>
                <a:gd name="connsiteX2" fmla="*/ 50320 w 6327496"/>
                <a:gd name="connsiteY2" fmla="*/ 6529817 h 20422947"/>
                <a:gd name="connsiteX3" fmla="*/ 0 w 6327496"/>
                <a:gd name="connsiteY3" fmla="*/ 20422947 h 20422947"/>
                <a:gd name="connsiteX4" fmla="*/ 501269 w 6327496"/>
                <a:gd name="connsiteY4" fmla="*/ 19687049 h 20422947"/>
                <a:gd name="connsiteX5" fmla="*/ 716643 w 6327496"/>
                <a:gd name="connsiteY5" fmla="*/ 0 h 20422947"/>
                <a:gd name="connsiteX6" fmla="*/ 4447341 w 6327496"/>
                <a:gd name="connsiteY6" fmla="*/ 1042666 h 20422947"/>
                <a:gd name="connsiteX0" fmla="*/ 6327497 w 6327496"/>
                <a:gd name="connsiteY0" fmla="*/ 15511518 h 22154902"/>
                <a:gd name="connsiteX1" fmla="*/ 3423252 w 6327496"/>
                <a:gd name="connsiteY1" fmla="*/ 6848578 h 22154902"/>
                <a:gd name="connsiteX2" fmla="*/ 50320 w 6327496"/>
                <a:gd name="connsiteY2" fmla="*/ 6529817 h 22154902"/>
                <a:gd name="connsiteX3" fmla="*/ 0 w 6327496"/>
                <a:gd name="connsiteY3" fmla="*/ 20422947 h 22154902"/>
                <a:gd name="connsiteX4" fmla="*/ 501269 w 6327496"/>
                <a:gd name="connsiteY4" fmla="*/ 19687049 h 22154902"/>
                <a:gd name="connsiteX5" fmla="*/ 716643 w 6327496"/>
                <a:gd name="connsiteY5" fmla="*/ 0 h 22154902"/>
                <a:gd name="connsiteX6" fmla="*/ 4447341 w 6327496"/>
                <a:gd name="connsiteY6" fmla="*/ 1042666 h 22154902"/>
                <a:gd name="connsiteX0" fmla="*/ 6327497 w 6327496"/>
                <a:gd name="connsiteY0" fmla="*/ 15511518 h 21248985"/>
                <a:gd name="connsiteX1" fmla="*/ 3423252 w 6327496"/>
                <a:gd name="connsiteY1" fmla="*/ 6848578 h 21248985"/>
                <a:gd name="connsiteX2" fmla="*/ 50320 w 6327496"/>
                <a:gd name="connsiteY2" fmla="*/ 6529817 h 21248985"/>
                <a:gd name="connsiteX3" fmla="*/ 0 w 6327496"/>
                <a:gd name="connsiteY3" fmla="*/ 17996629 h 21248985"/>
                <a:gd name="connsiteX4" fmla="*/ 501269 w 6327496"/>
                <a:gd name="connsiteY4" fmla="*/ 19687049 h 21248985"/>
                <a:gd name="connsiteX5" fmla="*/ 716643 w 6327496"/>
                <a:gd name="connsiteY5" fmla="*/ 0 h 21248985"/>
                <a:gd name="connsiteX6" fmla="*/ 4447341 w 6327496"/>
                <a:gd name="connsiteY6" fmla="*/ 1042666 h 21248985"/>
                <a:gd name="connsiteX0" fmla="*/ 6327497 w 6327496"/>
                <a:gd name="connsiteY0" fmla="*/ 15511518 h 21597564"/>
                <a:gd name="connsiteX1" fmla="*/ 3423252 w 6327496"/>
                <a:gd name="connsiteY1" fmla="*/ 6848578 h 21597564"/>
                <a:gd name="connsiteX2" fmla="*/ 50320 w 6327496"/>
                <a:gd name="connsiteY2" fmla="*/ 6529817 h 21597564"/>
                <a:gd name="connsiteX3" fmla="*/ 0 w 6327496"/>
                <a:gd name="connsiteY3" fmla="*/ 19142390 h 21597564"/>
                <a:gd name="connsiteX4" fmla="*/ 501269 w 6327496"/>
                <a:gd name="connsiteY4" fmla="*/ 19687049 h 21597564"/>
                <a:gd name="connsiteX5" fmla="*/ 716643 w 6327496"/>
                <a:gd name="connsiteY5" fmla="*/ 0 h 21597564"/>
                <a:gd name="connsiteX6" fmla="*/ 4447341 w 6327496"/>
                <a:gd name="connsiteY6" fmla="*/ 1042666 h 21597564"/>
                <a:gd name="connsiteX0" fmla="*/ 6327497 w 6327496"/>
                <a:gd name="connsiteY0" fmla="*/ 15511518 h 22045106"/>
                <a:gd name="connsiteX1" fmla="*/ 3423252 w 6327496"/>
                <a:gd name="connsiteY1" fmla="*/ 6848578 h 22045106"/>
                <a:gd name="connsiteX2" fmla="*/ 50320 w 6327496"/>
                <a:gd name="connsiteY2" fmla="*/ 6529817 h 22045106"/>
                <a:gd name="connsiteX3" fmla="*/ 0 w 6327496"/>
                <a:gd name="connsiteY3" fmla="*/ 19142390 h 22045106"/>
                <a:gd name="connsiteX4" fmla="*/ 290060 w 6327496"/>
                <a:gd name="connsiteY4" fmla="*/ 21625061 h 22045106"/>
                <a:gd name="connsiteX5" fmla="*/ 501269 w 6327496"/>
                <a:gd name="connsiteY5" fmla="*/ 19687049 h 22045106"/>
                <a:gd name="connsiteX6" fmla="*/ 716643 w 6327496"/>
                <a:gd name="connsiteY6" fmla="*/ 0 h 22045106"/>
                <a:gd name="connsiteX7" fmla="*/ 4447341 w 6327496"/>
                <a:gd name="connsiteY7" fmla="*/ 1042666 h 22045106"/>
                <a:gd name="connsiteX0" fmla="*/ 6327497 w 6327496"/>
                <a:gd name="connsiteY0" fmla="*/ 15511518 h 22045106"/>
                <a:gd name="connsiteX1" fmla="*/ 3423252 w 6327496"/>
                <a:gd name="connsiteY1" fmla="*/ 6848578 h 22045106"/>
                <a:gd name="connsiteX2" fmla="*/ 50320 w 6327496"/>
                <a:gd name="connsiteY2" fmla="*/ 6529817 h 22045106"/>
                <a:gd name="connsiteX3" fmla="*/ 0 w 6327496"/>
                <a:gd name="connsiteY3" fmla="*/ 19142390 h 22045106"/>
                <a:gd name="connsiteX4" fmla="*/ 290060 w 6327496"/>
                <a:gd name="connsiteY4" fmla="*/ 21625061 h 22045106"/>
                <a:gd name="connsiteX5" fmla="*/ 501269 w 6327496"/>
                <a:gd name="connsiteY5" fmla="*/ 19687049 h 22045106"/>
                <a:gd name="connsiteX6" fmla="*/ 716643 w 6327496"/>
                <a:gd name="connsiteY6" fmla="*/ 0 h 22045106"/>
                <a:gd name="connsiteX7" fmla="*/ 4447341 w 6327496"/>
                <a:gd name="connsiteY7" fmla="*/ 1042666 h 22045106"/>
                <a:gd name="connsiteX0" fmla="*/ 6327497 w 6327496"/>
                <a:gd name="connsiteY0" fmla="*/ 15511518 h 21572820"/>
                <a:gd name="connsiteX1" fmla="*/ 3423252 w 6327496"/>
                <a:gd name="connsiteY1" fmla="*/ 6848578 h 21572820"/>
                <a:gd name="connsiteX2" fmla="*/ 50320 w 6327496"/>
                <a:gd name="connsiteY2" fmla="*/ 6529817 h 21572820"/>
                <a:gd name="connsiteX3" fmla="*/ 0 w 6327496"/>
                <a:gd name="connsiteY3" fmla="*/ 19142390 h 21572820"/>
                <a:gd name="connsiteX4" fmla="*/ 219224 w 6327496"/>
                <a:gd name="connsiteY4" fmla="*/ 20546697 h 21572820"/>
                <a:gd name="connsiteX5" fmla="*/ 501269 w 6327496"/>
                <a:gd name="connsiteY5" fmla="*/ 19687049 h 21572820"/>
                <a:gd name="connsiteX6" fmla="*/ 716643 w 6327496"/>
                <a:gd name="connsiteY6" fmla="*/ 0 h 21572820"/>
                <a:gd name="connsiteX7" fmla="*/ 4447341 w 6327496"/>
                <a:gd name="connsiteY7" fmla="*/ 1042666 h 21572820"/>
                <a:gd name="connsiteX0" fmla="*/ 6327497 w 6327496"/>
                <a:gd name="connsiteY0" fmla="*/ 15511518 h 21572813"/>
                <a:gd name="connsiteX1" fmla="*/ 3423252 w 6327496"/>
                <a:gd name="connsiteY1" fmla="*/ 6848578 h 21572813"/>
                <a:gd name="connsiteX2" fmla="*/ 50320 w 6327496"/>
                <a:gd name="connsiteY2" fmla="*/ 6529817 h 21572813"/>
                <a:gd name="connsiteX3" fmla="*/ 0 w 6327496"/>
                <a:gd name="connsiteY3" fmla="*/ 19142390 h 21572813"/>
                <a:gd name="connsiteX4" fmla="*/ 219224 w 6327496"/>
                <a:gd name="connsiteY4" fmla="*/ 20546697 h 21572813"/>
                <a:gd name="connsiteX5" fmla="*/ 501269 w 6327496"/>
                <a:gd name="connsiteY5" fmla="*/ 19687049 h 21572813"/>
                <a:gd name="connsiteX6" fmla="*/ 716643 w 6327496"/>
                <a:gd name="connsiteY6" fmla="*/ 0 h 21572813"/>
                <a:gd name="connsiteX7" fmla="*/ 4447341 w 6327496"/>
                <a:gd name="connsiteY7" fmla="*/ 1042666 h 21572813"/>
                <a:gd name="connsiteX0" fmla="*/ 6353759 w 6353758"/>
                <a:gd name="connsiteY0" fmla="*/ 15511518 h 22282332"/>
                <a:gd name="connsiteX1" fmla="*/ 3449514 w 6353758"/>
                <a:gd name="connsiteY1" fmla="*/ 6848578 h 22282332"/>
                <a:gd name="connsiteX2" fmla="*/ 76582 w 6353758"/>
                <a:gd name="connsiteY2" fmla="*/ 6529817 h 22282332"/>
                <a:gd name="connsiteX3" fmla="*/ 26262 w 6353758"/>
                <a:gd name="connsiteY3" fmla="*/ 19142390 h 22282332"/>
                <a:gd name="connsiteX4" fmla="*/ 32977 w 6353758"/>
                <a:gd name="connsiteY4" fmla="*/ 22029448 h 22282332"/>
                <a:gd name="connsiteX5" fmla="*/ 527531 w 6353758"/>
                <a:gd name="connsiteY5" fmla="*/ 19687049 h 22282332"/>
                <a:gd name="connsiteX6" fmla="*/ 742905 w 6353758"/>
                <a:gd name="connsiteY6" fmla="*/ 0 h 22282332"/>
                <a:gd name="connsiteX7" fmla="*/ 4473603 w 6353758"/>
                <a:gd name="connsiteY7" fmla="*/ 1042666 h 22282332"/>
                <a:gd name="connsiteX0" fmla="*/ 6521371 w 6521370"/>
                <a:gd name="connsiteY0" fmla="*/ 15511518 h 22292224"/>
                <a:gd name="connsiteX1" fmla="*/ 3617126 w 6521370"/>
                <a:gd name="connsiteY1" fmla="*/ 6848578 h 22292224"/>
                <a:gd name="connsiteX2" fmla="*/ 244194 w 6521370"/>
                <a:gd name="connsiteY2" fmla="*/ 6529817 h 22292224"/>
                <a:gd name="connsiteX3" fmla="*/ 193874 w 6521370"/>
                <a:gd name="connsiteY3" fmla="*/ 19142390 h 22292224"/>
                <a:gd name="connsiteX4" fmla="*/ 200589 w 6521370"/>
                <a:gd name="connsiteY4" fmla="*/ 22029448 h 22292224"/>
                <a:gd name="connsiteX5" fmla="*/ 695143 w 6521370"/>
                <a:gd name="connsiteY5" fmla="*/ 19687049 h 22292224"/>
                <a:gd name="connsiteX6" fmla="*/ 910517 w 6521370"/>
                <a:gd name="connsiteY6" fmla="*/ 0 h 22292224"/>
                <a:gd name="connsiteX7" fmla="*/ 4641215 w 6521370"/>
                <a:gd name="connsiteY7" fmla="*/ 1042666 h 22292224"/>
                <a:gd name="connsiteX0" fmla="*/ 6327497 w 6327496"/>
                <a:gd name="connsiteY0" fmla="*/ 15511518 h 22901797"/>
                <a:gd name="connsiteX1" fmla="*/ 3423252 w 6327496"/>
                <a:gd name="connsiteY1" fmla="*/ 6848578 h 22901797"/>
                <a:gd name="connsiteX2" fmla="*/ 50320 w 6327496"/>
                <a:gd name="connsiteY2" fmla="*/ 6529817 h 22901797"/>
                <a:gd name="connsiteX3" fmla="*/ 0 w 6327496"/>
                <a:gd name="connsiteY3" fmla="*/ 19142390 h 22901797"/>
                <a:gd name="connsiteX4" fmla="*/ 573404 w 6327496"/>
                <a:gd name="connsiteY4" fmla="*/ 22838220 h 22901797"/>
                <a:gd name="connsiteX5" fmla="*/ 501269 w 6327496"/>
                <a:gd name="connsiteY5" fmla="*/ 19687049 h 22901797"/>
                <a:gd name="connsiteX6" fmla="*/ 716643 w 6327496"/>
                <a:gd name="connsiteY6" fmla="*/ 0 h 22901797"/>
                <a:gd name="connsiteX7" fmla="*/ 4447341 w 6327496"/>
                <a:gd name="connsiteY7" fmla="*/ 1042666 h 22901797"/>
                <a:gd name="connsiteX0" fmla="*/ 6391987 w 6391986"/>
                <a:gd name="connsiteY0" fmla="*/ 15511518 h 22891197"/>
                <a:gd name="connsiteX1" fmla="*/ 3487742 w 6391986"/>
                <a:gd name="connsiteY1" fmla="*/ 6848578 h 22891197"/>
                <a:gd name="connsiteX2" fmla="*/ 114810 w 6391986"/>
                <a:gd name="connsiteY2" fmla="*/ 6529817 h 22891197"/>
                <a:gd name="connsiteX3" fmla="*/ 64490 w 6391986"/>
                <a:gd name="connsiteY3" fmla="*/ 19142390 h 22891197"/>
                <a:gd name="connsiteX4" fmla="*/ 637894 w 6391986"/>
                <a:gd name="connsiteY4" fmla="*/ 22838220 h 22891197"/>
                <a:gd name="connsiteX5" fmla="*/ 565759 w 6391986"/>
                <a:gd name="connsiteY5" fmla="*/ 19687049 h 22891197"/>
                <a:gd name="connsiteX6" fmla="*/ 781133 w 6391986"/>
                <a:gd name="connsiteY6" fmla="*/ 0 h 22891197"/>
                <a:gd name="connsiteX7" fmla="*/ 4511831 w 6391986"/>
                <a:gd name="connsiteY7" fmla="*/ 1042666 h 22891197"/>
                <a:gd name="connsiteX0" fmla="*/ 6575593 w 6575592"/>
                <a:gd name="connsiteY0" fmla="*/ 15511518 h 21548337"/>
                <a:gd name="connsiteX1" fmla="*/ 3671348 w 6575592"/>
                <a:gd name="connsiteY1" fmla="*/ 6848578 h 21548337"/>
                <a:gd name="connsiteX2" fmla="*/ 298416 w 6575592"/>
                <a:gd name="connsiteY2" fmla="*/ 6529817 h 21548337"/>
                <a:gd name="connsiteX3" fmla="*/ 248096 w 6575592"/>
                <a:gd name="connsiteY3" fmla="*/ 19142390 h 21548337"/>
                <a:gd name="connsiteX4" fmla="*/ 490932 w 6575592"/>
                <a:gd name="connsiteY4" fmla="*/ 20479300 h 21548337"/>
                <a:gd name="connsiteX5" fmla="*/ 749365 w 6575592"/>
                <a:gd name="connsiteY5" fmla="*/ 19687049 h 21548337"/>
                <a:gd name="connsiteX6" fmla="*/ 964739 w 6575592"/>
                <a:gd name="connsiteY6" fmla="*/ 0 h 21548337"/>
                <a:gd name="connsiteX7" fmla="*/ 4695437 w 6575592"/>
                <a:gd name="connsiteY7" fmla="*/ 1042666 h 21548337"/>
                <a:gd name="connsiteX0" fmla="*/ 6327497 w 6327496"/>
                <a:gd name="connsiteY0" fmla="*/ 15511518 h 21878533"/>
                <a:gd name="connsiteX1" fmla="*/ 3423252 w 6327496"/>
                <a:gd name="connsiteY1" fmla="*/ 6848578 h 21878533"/>
                <a:gd name="connsiteX2" fmla="*/ 50320 w 6327496"/>
                <a:gd name="connsiteY2" fmla="*/ 6529817 h 21878533"/>
                <a:gd name="connsiteX3" fmla="*/ 0 w 6327496"/>
                <a:gd name="connsiteY3" fmla="*/ 19142390 h 21878533"/>
                <a:gd name="connsiteX4" fmla="*/ 242836 w 6327496"/>
                <a:gd name="connsiteY4" fmla="*/ 20479300 h 21878533"/>
                <a:gd name="connsiteX5" fmla="*/ 408120 w 6327496"/>
                <a:gd name="connsiteY5" fmla="*/ 21557656 h 21878533"/>
                <a:gd name="connsiteX6" fmla="*/ 501269 w 6327496"/>
                <a:gd name="connsiteY6" fmla="*/ 19687049 h 21878533"/>
                <a:gd name="connsiteX7" fmla="*/ 716643 w 6327496"/>
                <a:gd name="connsiteY7" fmla="*/ 0 h 21878533"/>
                <a:gd name="connsiteX8" fmla="*/ 4447341 w 6327496"/>
                <a:gd name="connsiteY8" fmla="*/ 1042666 h 21878533"/>
                <a:gd name="connsiteX0" fmla="*/ 6327497 w 6327496"/>
                <a:gd name="connsiteY0" fmla="*/ 15511518 h 21878533"/>
                <a:gd name="connsiteX1" fmla="*/ 3423252 w 6327496"/>
                <a:gd name="connsiteY1" fmla="*/ 6848578 h 21878533"/>
                <a:gd name="connsiteX2" fmla="*/ 50320 w 6327496"/>
                <a:gd name="connsiteY2" fmla="*/ 6529817 h 21878533"/>
                <a:gd name="connsiteX3" fmla="*/ 0 w 6327496"/>
                <a:gd name="connsiteY3" fmla="*/ 19142390 h 21878533"/>
                <a:gd name="connsiteX4" fmla="*/ 408120 w 6327496"/>
                <a:gd name="connsiteY4" fmla="*/ 21557656 h 21878533"/>
                <a:gd name="connsiteX5" fmla="*/ 501269 w 6327496"/>
                <a:gd name="connsiteY5" fmla="*/ 19687049 h 21878533"/>
                <a:gd name="connsiteX6" fmla="*/ 716643 w 6327496"/>
                <a:gd name="connsiteY6" fmla="*/ 0 h 21878533"/>
                <a:gd name="connsiteX7" fmla="*/ 4447341 w 6327496"/>
                <a:gd name="connsiteY7" fmla="*/ 1042666 h 21878533"/>
                <a:gd name="connsiteX0" fmla="*/ 6327497 w 6327496"/>
                <a:gd name="connsiteY0" fmla="*/ 15511518 h 21505931"/>
                <a:gd name="connsiteX1" fmla="*/ 3423252 w 6327496"/>
                <a:gd name="connsiteY1" fmla="*/ 6848578 h 21505931"/>
                <a:gd name="connsiteX2" fmla="*/ 50320 w 6327496"/>
                <a:gd name="connsiteY2" fmla="*/ 6529817 h 21505931"/>
                <a:gd name="connsiteX3" fmla="*/ 0 w 6327496"/>
                <a:gd name="connsiteY3" fmla="*/ 19142390 h 21505931"/>
                <a:gd name="connsiteX4" fmla="*/ 501269 w 6327496"/>
                <a:gd name="connsiteY4" fmla="*/ 19687049 h 21505931"/>
                <a:gd name="connsiteX5" fmla="*/ 716643 w 6327496"/>
                <a:gd name="connsiteY5" fmla="*/ 0 h 21505931"/>
                <a:gd name="connsiteX6" fmla="*/ 4447341 w 6327496"/>
                <a:gd name="connsiteY6" fmla="*/ 1042666 h 21505931"/>
                <a:gd name="connsiteX0" fmla="*/ 7767833 w 7767833"/>
                <a:gd name="connsiteY0" fmla="*/ 18409619 h 21505931"/>
                <a:gd name="connsiteX1" fmla="*/ 3423252 w 7767833"/>
                <a:gd name="connsiteY1" fmla="*/ 6848578 h 21505931"/>
                <a:gd name="connsiteX2" fmla="*/ 50320 w 7767833"/>
                <a:gd name="connsiteY2" fmla="*/ 6529817 h 21505931"/>
                <a:gd name="connsiteX3" fmla="*/ 0 w 7767833"/>
                <a:gd name="connsiteY3" fmla="*/ 19142390 h 21505931"/>
                <a:gd name="connsiteX4" fmla="*/ 501269 w 7767833"/>
                <a:gd name="connsiteY4" fmla="*/ 19687049 h 21505931"/>
                <a:gd name="connsiteX5" fmla="*/ 716643 w 7767833"/>
                <a:gd name="connsiteY5" fmla="*/ 0 h 21505931"/>
                <a:gd name="connsiteX6" fmla="*/ 4447341 w 7767833"/>
                <a:gd name="connsiteY6" fmla="*/ 1042666 h 21505931"/>
                <a:gd name="connsiteX0" fmla="*/ 7767833 w 7767833"/>
                <a:gd name="connsiteY0" fmla="*/ 18409619 h 21505931"/>
                <a:gd name="connsiteX1" fmla="*/ 7626195 w 7767833"/>
                <a:gd name="connsiteY1" fmla="*/ 8129135 h 21505931"/>
                <a:gd name="connsiteX2" fmla="*/ 50320 w 7767833"/>
                <a:gd name="connsiteY2" fmla="*/ 6529817 h 21505931"/>
                <a:gd name="connsiteX3" fmla="*/ 0 w 7767833"/>
                <a:gd name="connsiteY3" fmla="*/ 19142390 h 21505931"/>
                <a:gd name="connsiteX4" fmla="*/ 501269 w 7767833"/>
                <a:gd name="connsiteY4" fmla="*/ 19687049 h 21505931"/>
                <a:gd name="connsiteX5" fmla="*/ 716643 w 7767833"/>
                <a:gd name="connsiteY5" fmla="*/ 0 h 21505931"/>
                <a:gd name="connsiteX6" fmla="*/ 4447341 w 7767833"/>
                <a:gd name="connsiteY6" fmla="*/ 1042666 h 21505931"/>
                <a:gd name="connsiteX0" fmla="*/ 7578937 w 7626195"/>
                <a:gd name="connsiteY0" fmla="*/ 18948801 h 21505931"/>
                <a:gd name="connsiteX1" fmla="*/ 7626195 w 7626195"/>
                <a:gd name="connsiteY1" fmla="*/ 8129135 h 21505931"/>
                <a:gd name="connsiteX2" fmla="*/ 50320 w 7626195"/>
                <a:gd name="connsiteY2" fmla="*/ 6529817 h 21505931"/>
                <a:gd name="connsiteX3" fmla="*/ 0 w 7626195"/>
                <a:gd name="connsiteY3" fmla="*/ 19142390 h 21505931"/>
                <a:gd name="connsiteX4" fmla="*/ 501269 w 7626195"/>
                <a:gd name="connsiteY4" fmla="*/ 19687049 h 21505931"/>
                <a:gd name="connsiteX5" fmla="*/ 716643 w 7626195"/>
                <a:gd name="connsiteY5" fmla="*/ 0 h 21505931"/>
                <a:gd name="connsiteX6" fmla="*/ 4447341 w 7626195"/>
                <a:gd name="connsiteY6" fmla="*/ 1042666 h 21505931"/>
                <a:gd name="connsiteX0" fmla="*/ 7578937 w 7673419"/>
                <a:gd name="connsiteY0" fmla="*/ 18948801 h 21505931"/>
                <a:gd name="connsiteX1" fmla="*/ 7673419 w 7673419"/>
                <a:gd name="connsiteY1" fmla="*/ 8263930 h 21505931"/>
                <a:gd name="connsiteX2" fmla="*/ 50320 w 7673419"/>
                <a:gd name="connsiteY2" fmla="*/ 6529817 h 21505931"/>
                <a:gd name="connsiteX3" fmla="*/ 0 w 7673419"/>
                <a:gd name="connsiteY3" fmla="*/ 19142390 h 21505931"/>
                <a:gd name="connsiteX4" fmla="*/ 501269 w 7673419"/>
                <a:gd name="connsiteY4" fmla="*/ 19687049 h 21505931"/>
                <a:gd name="connsiteX5" fmla="*/ 716643 w 7673419"/>
                <a:gd name="connsiteY5" fmla="*/ 0 h 21505931"/>
                <a:gd name="connsiteX6" fmla="*/ 4447341 w 7673419"/>
                <a:gd name="connsiteY6" fmla="*/ 1042666 h 21505931"/>
                <a:gd name="connsiteX0" fmla="*/ 6210485 w 7673419"/>
                <a:gd name="connsiteY0" fmla="*/ 13556983 h 21505931"/>
                <a:gd name="connsiteX1" fmla="*/ 7673419 w 7673419"/>
                <a:gd name="connsiteY1" fmla="*/ 8263930 h 21505931"/>
                <a:gd name="connsiteX2" fmla="*/ 50320 w 7673419"/>
                <a:gd name="connsiteY2" fmla="*/ 6529817 h 21505931"/>
                <a:gd name="connsiteX3" fmla="*/ 0 w 7673419"/>
                <a:gd name="connsiteY3" fmla="*/ 19142390 h 21505931"/>
                <a:gd name="connsiteX4" fmla="*/ 501269 w 7673419"/>
                <a:gd name="connsiteY4" fmla="*/ 19687049 h 21505931"/>
                <a:gd name="connsiteX5" fmla="*/ 716643 w 7673419"/>
                <a:gd name="connsiteY5" fmla="*/ 0 h 21505931"/>
                <a:gd name="connsiteX6" fmla="*/ 4447341 w 7673419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50320 w 6210485"/>
                <a:gd name="connsiteY2" fmla="*/ 6529817 h 21505931"/>
                <a:gd name="connsiteX3" fmla="*/ 0 w 6210485"/>
                <a:gd name="connsiteY3" fmla="*/ 19142390 h 21505931"/>
                <a:gd name="connsiteX4" fmla="*/ 501269 w 6210485"/>
                <a:gd name="connsiteY4" fmla="*/ 19687049 h 21505931"/>
                <a:gd name="connsiteX5" fmla="*/ 716643 w 6210485"/>
                <a:gd name="connsiteY5" fmla="*/ 0 h 21505931"/>
                <a:gd name="connsiteX6" fmla="*/ 4447341 w 6210485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3471454 w 6210485"/>
                <a:gd name="connsiteY2" fmla="*/ 10101896 h 21505931"/>
                <a:gd name="connsiteX3" fmla="*/ 0 w 6210485"/>
                <a:gd name="connsiteY3" fmla="*/ 19142390 h 21505931"/>
                <a:gd name="connsiteX4" fmla="*/ 501269 w 6210485"/>
                <a:gd name="connsiteY4" fmla="*/ 19687049 h 21505931"/>
                <a:gd name="connsiteX5" fmla="*/ 716643 w 6210485"/>
                <a:gd name="connsiteY5" fmla="*/ 0 h 21505931"/>
                <a:gd name="connsiteX6" fmla="*/ 4447341 w 6210485"/>
                <a:gd name="connsiteY6" fmla="*/ 1042666 h 21505931"/>
                <a:gd name="connsiteX0" fmla="*/ 6210485 w 6210485"/>
                <a:gd name="connsiteY0" fmla="*/ 13556983 h 21505931"/>
                <a:gd name="connsiteX1" fmla="*/ 6199699 w 6210485"/>
                <a:gd name="connsiteY1" fmla="*/ 8331328 h 21505931"/>
                <a:gd name="connsiteX2" fmla="*/ 3471454 w 6210485"/>
                <a:gd name="connsiteY2" fmla="*/ 10101896 h 21505931"/>
                <a:gd name="connsiteX3" fmla="*/ 1767740 w 6210485"/>
                <a:gd name="connsiteY3" fmla="*/ 9781798 h 21505931"/>
                <a:gd name="connsiteX4" fmla="*/ 0 w 6210485"/>
                <a:gd name="connsiteY4" fmla="*/ 19142390 h 21505931"/>
                <a:gd name="connsiteX5" fmla="*/ 501269 w 6210485"/>
                <a:gd name="connsiteY5" fmla="*/ 19687049 h 21505931"/>
                <a:gd name="connsiteX6" fmla="*/ 716643 w 6210485"/>
                <a:gd name="connsiteY6" fmla="*/ 0 h 21505931"/>
                <a:gd name="connsiteX7" fmla="*/ 4447341 w 6210485"/>
                <a:gd name="connsiteY7" fmla="*/ 1042666 h 21505931"/>
                <a:gd name="connsiteX0" fmla="*/ 6792287 w 6792287"/>
                <a:gd name="connsiteY0" fmla="*/ 13556983 h 21505931"/>
                <a:gd name="connsiteX1" fmla="*/ 6781501 w 6792287"/>
                <a:gd name="connsiteY1" fmla="*/ 8331328 h 21505931"/>
                <a:gd name="connsiteX2" fmla="*/ 525 w 6792287"/>
                <a:gd name="connsiteY2" fmla="*/ 7877772 h 21505931"/>
                <a:gd name="connsiteX3" fmla="*/ 2349542 w 6792287"/>
                <a:gd name="connsiteY3" fmla="*/ 9781798 h 21505931"/>
                <a:gd name="connsiteX4" fmla="*/ 581802 w 6792287"/>
                <a:gd name="connsiteY4" fmla="*/ 19142390 h 21505931"/>
                <a:gd name="connsiteX5" fmla="*/ 1083071 w 6792287"/>
                <a:gd name="connsiteY5" fmla="*/ 19687049 h 21505931"/>
                <a:gd name="connsiteX6" fmla="*/ 1298445 w 6792287"/>
                <a:gd name="connsiteY6" fmla="*/ 0 h 21505931"/>
                <a:gd name="connsiteX7" fmla="*/ 5029143 w 6792287"/>
                <a:gd name="connsiteY7" fmla="*/ 1042666 h 21505931"/>
                <a:gd name="connsiteX0" fmla="*/ 6796067 w 6796067"/>
                <a:gd name="connsiteY0" fmla="*/ 13556983 h 21505931"/>
                <a:gd name="connsiteX1" fmla="*/ 6785281 w 6796067"/>
                <a:gd name="connsiteY1" fmla="*/ 8331328 h 21505931"/>
                <a:gd name="connsiteX2" fmla="*/ 4305 w 6796067"/>
                <a:gd name="connsiteY2" fmla="*/ 7877772 h 21505931"/>
                <a:gd name="connsiteX3" fmla="*/ 195375 w 6796067"/>
                <a:gd name="connsiteY3" fmla="*/ 21037218 h 21505931"/>
                <a:gd name="connsiteX4" fmla="*/ 585582 w 6796067"/>
                <a:gd name="connsiteY4" fmla="*/ 19142390 h 21505931"/>
                <a:gd name="connsiteX5" fmla="*/ 1086851 w 6796067"/>
                <a:gd name="connsiteY5" fmla="*/ 19687049 h 21505931"/>
                <a:gd name="connsiteX6" fmla="*/ 1302225 w 6796067"/>
                <a:gd name="connsiteY6" fmla="*/ 0 h 21505931"/>
                <a:gd name="connsiteX7" fmla="*/ 5032923 w 6796067"/>
                <a:gd name="connsiteY7" fmla="*/ 1042666 h 21505931"/>
                <a:gd name="connsiteX0" fmla="*/ 10157951 w 10157951"/>
                <a:gd name="connsiteY0" fmla="*/ 13556983 h 22385462"/>
                <a:gd name="connsiteX1" fmla="*/ 10147165 w 10157951"/>
                <a:gd name="connsiteY1" fmla="*/ 8331328 h 22385462"/>
                <a:gd name="connsiteX2" fmla="*/ 3366189 w 10157951"/>
                <a:gd name="connsiteY2" fmla="*/ 7877772 h 22385462"/>
                <a:gd name="connsiteX3" fmla="*/ 3557259 w 10157951"/>
                <a:gd name="connsiteY3" fmla="*/ 21037218 h 22385462"/>
                <a:gd name="connsiteX4" fmla="*/ 0 w 10157951"/>
                <a:gd name="connsiteY4" fmla="*/ 20962129 h 22385462"/>
                <a:gd name="connsiteX5" fmla="*/ 4448735 w 10157951"/>
                <a:gd name="connsiteY5" fmla="*/ 19687049 h 22385462"/>
                <a:gd name="connsiteX6" fmla="*/ 4664109 w 10157951"/>
                <a:gd name="connsiteY6" fmla="*/ 0 h 22385462"/>
                <a:gd name="connsiteX7" fmla="*/ 8394807 w 10157951"/>
                <a:gd name="connsiteY7" fmla="*/ 1042666 h 22385462"/>
                <a:gd name="connsiteX0" fmla="*/ 10157951 w 10157951"/>
                <a:gd name="connsiteY0" fmla="*/ 13556983 h 21303327"/>
                <a:gd name="connsiteX1" fmla="*/ 10147165 w 10157951"/>
                <a:gd name="connsiteY1" fmla="*/ 8331328 h 21303327"/>
                <a:gd name="connsiteX2" fmla="*/ 3366189 w 10157951"/>
                <a:gd name="connsiteY2" fmla="*/ 7877772 h 21303327"/>
                <a:gd name="connsiteX3" fmla="*/ 3557259 w 10157951"/>
                <a:gd name="connsiteY3" fmla="*/ 21037218 h 21303327"/>
                <a:gd name="connsiteX4" fmla="*/ 0 w 10157951"/>
                <a:gd name="connsiteY4" fmla="*/ 20962129 h 21303327"/>
                <a:gd name="connsiteX5" fmla="*/ 185472 w 10157951"/>
                <a:gd name="connsiteY5" fmla="*/ 10992742 h 21303327"/>
                <a:gd name="connsiteX6" fmla="*/ 4664109 w 10157951"/>
                <a:gd name="connsiteY6" fmla="*/ 0 h 21303327"/>
                <a:gd name="connsiteX7" fmla="*/ 8394807 w 10157951"/>
                <a:gd name="connsiteY7" fmla="*/ 1042666 h 21303327"/>
                <a:gd name="connsiteX0" fmla="*/ 10157951 w 10157951"/>
                <a:gd name="connsiteY0" fmla="*/ 12523544 h 20269888"/>
                <a:gd name="connsiteX1" fmla="*/ 10147165 w 10157951"/>
                <a:gd name="connsiteY1" fmla="*/ 7297889 h 20269888"/>
                <a:gd name="connsiteX2" fmla="*/ 3366189 w 10157951"/>
                <a:gd name="connsiteY2" fmla="*/ 6844333 h 20269888"/>
                <a:gd name="connsiteX3" fmla="*/ 3557259 w 10157951"/>
                <a:gd name="connsiteY3" fmla="*/ 20003779 h 20269888"/>
                <a:gd name="connsiteX4" fmla="*/ 0 w 10157951"/>
                <a:gd name="connsiteY4" fmla="*/ 19928690 h 20269888"/>
                <a:gd name="connsiteX5" fmla="*/ 185472 w 10157951"/>
                <a:gd name="connsiteY5" fmla="*/ 9959303 h 20269888"/>
                <a:gd name="connsiteX6" fmla="*/ 3085121 w 10157951"/>
                <a:gd name="connsiteY6" fmla="*/ 10154583 h 20269888"/>
                <a:gd name="connsiteX7" fmla="*/ 8394807 w 10157951"/>
                <a:gd name="connsiteY7" fmla="*/ 9227 h 20269888"/>
                <a:gd name="connsiteX0" fmla="*/ 10157951 w 10157951"/>
                <a:gd name="connsiteY0" fmla="*/ 12523544 h 20269888"/>
                <a:gd name="connsiteX1" fmla="*/ 10147165 w 10157951"/>
                <a:gd name="connsiteY1" fmla="*/ 7297889 h 20269888"/>
                <a:gd name="connsiteX2" fmla="*/ 4155682 w 10157951"/>
                <a:gd name="connsiteY2" fmla="*/ 6911730 h 20269888"/>
                <a:gd name="connsiteX3" fmla="*/ 3557259 w 10157951"/>
                <a:gd name="connsiteY3" fmla="*/ 20003779 h 20269888"/>
                <a:gd name="connsiteX4" fmla="*/ 0 w 10157951"/>
                <a:gd name="connsiteY4" fmla="*/ 19928690 h 20269888"/>
                <a:gd name="connsiteX5" fmla="*/ 185472 w 10157951"/>
                <a:gd name="connsiteY5" fmla="*/ 9959303 h 20269888"/>
                <a:gd name="connsiteX6" fmla="*/ 3085121 w 10157951"/>
                <a:gd name="connsiteY6" fmla="*/ 10154583 h 20269888"/>
                <a:gd name="connsiteX7" fmla="*/ 8394807 w 10157951"/>
                <a:gd name="connsiteY7" fmla="*/ 9227 h 20269888"/>
                <a:gd name="connsiteX0" fmla="*/ 10157951 w 10157951"/>
                <a:gd name="connsiteY0" fmla="*/ 12514317 h 20260661"/>
                <a:gd name="connsiteX1" fmla="*/ 10147165 w 10157951"/>
                <a:gd name="connsiteY1" fmla="*/ 7288662 h 20260661"/>
                <a:gd name="connsiteX2" fmla="*/ 4155682 w 10157951"/>
                <a:gd name="connsiteY2" fmla="*/ 6902503 h 20260661"/>
                <a:gd name="connsiteX3" fmla="*/ 3557259 w 10157951"/>
                <a:gd name="connsiteY3" fmla="*/ 19994552 h 20260661"/>
                <a:gd name="connsiteX4" fmla="*/ 0 w 10157951"/>
                <a:gd name="connsiteY4" fmla="*/ 19919463 h 20260661"/>
                <a:gd name="connsiteX5" fmla="*/ 185472 w 10157951"/>
                <a:gd name="connsiteY5" fmla="*/ 9950076 h 20260661"/>
                <a:gd name="connsiteX6" fmla="*/ 3085121 w 10157951"/>
                <a:gd name="connsiteY6" fmla="*/ 10145356 h 20260661"/>
                <a:gd name="connsiteX7" fmla="*/ 3873061 w 10157951"/>
                <a:gd name="connsiteY7" fmla="*/ 11704632 h 20260661"/>
                <a:gd name="connsiteX8" fmla="*/ 8394807 w 10157951"/>
                <a:gd name="connsiteY8" fmla="*/ 0 h 20260661"/>
                <a:gd name="connsiteX0" fmla="*/ 10157951 w 10157951"/>
                <a:gd name="connsiteY0" fmla="*/ 12514317 h 20260661"/>
                <a:gd name="connsiteX1" fmla="*/ 10147165 w 10157951"/>
                <a:gd name="connsiteY1" fmla="*/ 7288662 h 20260661"/>
                <a:gd name="connsiteX2" fmla="*/ 4155682 w 10157951"/>
                <a:gd name="connsiteY2" fmla="*/ 6902503 h 20260661"/>
                <a:gd name="connsiteX3" fmla="*/ 3557259 w 10157951"/>
                <a:gd name="connsiteY3" fmla="*/ 19994552 h 20260661"/>
                <a:gd name="connsiteX4" fmla="*/ 0 w 10157951"/>
                <a:gd name="connsiteY4" fmla="*/ 19919463 h 20260661"/>
                <a:gd name="connsiteX5" fmla="*/ 185472 w 10157951"/>
                <a:gd name="connsiteY5" fmla="*/ 9950076 h 20260661"/>
                <a:gd name="connsiteX6" fmla="*/ 3085121 w 10157951"/>
                <a:gd name="connsiteY6" fmla="*/ 10145356 h 20260661"/>
                <a:gd name="connsiteX7" fmla="*/ 8394807 w 10157951"/>
                <a:gd name="connsiteY7" fmla="*/ 0 h 20260661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557259 w 10157951"/>
                <a:gd name="connsiteY3" fmla="*/ 13092049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557259 w 10157951"/>
                <a:gd name="connsiteY3" fmla="*/ 13092049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085121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289419 w 10157951"/>
                <a:gd name="connsiteY7" fmla="*/ 6374848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078888 w 10157951"/>
                <a:gd name="connsiteY7" fmla="*/ 6442246 h 13358158"/>
                <a:gd name="connsiteX0" fmla="*/ 10157951 w 10157951"/>
                <a:gd name="connsiteY0" fmla="*/ 5611814 h 13358158"/>
                <a:gd name="connsiteX1" fmla="*/ 10147165 w 10157951"/>
                <a:gd name="connsiteY1" fmla="*/ 386159 h 13358158"/>
                <a:gd name="connsiteX2" fmla="*/ 4155682 w 10157951"/>
                <a:gd name="connsiteY2" fmla="*/ 0 h 13358158"/>
                <a:gd name="connsiteX3" fmla="*/ 3820423 w 10157951"/>
                <a:gd name="connsiteY3" fmla="*/ 13092048 h 13358158"/>
                <a:gd name="connsiteX4" fmla="*/ 0 w 10157951"/>
                <a:gd name="connsiteY4" fmla="*/ 13016960 h 13358158"/>
                <a:gd name="connsiteX5" fmla="*/ 185472 w 10157951"/>
                <a:gd name="connsiteY5" fmla="*/ 3047573 h 13358158"/>
                <a:gd name="connsiteX6" fmla="*/ 3295652 w 10157951"/>
                <a:gd name="connsiteY6" fmla="*/ 3242853 h 13358158"/>
                <a:gd name="connsiteX7" fmla="*/ 3184153 w 10157951"/>
                <a:gd name="connsiteY7" fmla="*/ 6509644 h 13358158"/>
                <a:gd name="connsiteX0" fmla="*/ 10157951 w 10515622"/>
                <a:gd name="connsiteY0" fmla="*/ 5611814 h 13358158"/>
                <a:gd name="connsiteX1" fmla="*/ 10515595 w 10515622"/>
                <a:gd name="connsiteY1" fmla="*/ 386159 h 13358158"/>
                <a:gd name="connsiteX2" fmla="*/ 4155682 w 10515622"/>
                <a:gd name="connsiteY2" fmla="*/ 0 h 13358158"/>
                <a:gd name="connsiteX3" fmla="*/ 3820423 w 10515622"/>
                <a:gd name="connsiteY3" fmla="*/ 13092048 h 13358158"/>
                <a:gd name="connsiteX4" fmla="*/ 0 w 10515622"/>
                <a:gd name="connsiteY4" fmla="*/ 13016960 h 13358158"/>
                <a:gd name="connsiteX5" fmla="*/ 185472 w 10515622"/>
                <a:gd name="connsiteY5" fmla="*/ 3047573 h 13358158"/>
                <a:gd name="connsiteX6" fmla="*/ 3295652 w 10515622"/>
                <a:gd name="connsiteY6" fmla="*/ 3242853 h 13358158"/>
                <a:gd name="connsiteX7" fmla="*/ 3184153 w 10515622"/>
                <a:gd name="connsiteY7" fmla="*/ 6509644 h 13358158"/>
                <a:gd name="connsiteX0" fmla="*/ 10421115 w 10515688"/>
                <a:gd name="connsiteY0" fmla="*/ 5611814 h 13358158"/>
                <a:gd name="connsiteX1" fmla="*/ 10515595 w 10515688"/>
                <a:gd name="connsiteY1" fmla="*/ 386159 h 13358158"/>
                <a:gd name="connsiteX2" fmla="*/ 4155682 w 10515688"/>
                <a:gd name="connsiteY2" fmla="*/ 0 h 13358158"/>
                <a:gd name="connsiteX3" fmla="*/ 3820423 w 10515688"/>
                <a:gd name="connsiteY3" fmla="*/ 13092048 h 13358158"/>
                <a:gd name="connsiteX4" fmla="*/ 0 w 10515688"/>
                <a:gd name="connsiteY4" fmla="*/ 13016960 h 13358158"/>
                <a:gd name="connsiteX5" fmla="*/ 185472 w 10515688"/>
                <a:gd name="connsiteY5" fmla="*/ 3047573 h 13358158"/>
                <a:gd name="connsiteX6" fmla="*/ 3295652 w 10515688"/>
                <a:gd name="connsiteY6" fmla="*/ 3242853 h 13358158"/>
                <a:gd name="connsiteX7" fmla="*/ 3184153 w 10515688"/>
                <a:gd name="connsiteY7" fmla="*/ 6509644 h 13358158"/>
                <a:gd name="connsiteX0" fmla="*/ 10421115 w 11004558"/>
                <a:gd name="connsiteY0" fmla="*/ 5611814 h 13358158"/>
                <a:gd name="connsiteX1" fmla="*/ 10557435 w 11004558"/>
                <a:gd name="connsiteY1" fmla="*/ 2173617 h 13358158"/>
                <a:gd name="connsiteX2" fmla="*/ 10515595 w 11004558"/>
                <a:gd name="connsiteY2" fmla="*/ 386159 h 13358158"/>
                <a:gd name="connsiteX3" fmla="*/ 4155682 w 11004558"/>
                <a:gd name="connsiteY3" fmla="*/ 0 h 13358158"/>
                <a:gd name="connsiteX4" fmla="*/ 3820423 w 11004558"/>
                <a:gd name="connsiteY4" fmla="*/ 13092048 h 13358158"/>
                <a:gd name="connsiteX5" fmla="*/ 0 w 11004558"/>
                <a:gd name="connsiteY5" fmla="*/ 13016960 h 13358158"/>
                <a:gd name="connsiteX6" fmla="*/ 185472 w 11004558"/>
                <a:gd name="connsiteY6" fmla="*/ 3047573 h 13358158"/>
                <a:gd name="connsiteX7" fmla="*/ 3295652 w 11004558"/>
                <a:gd name="connsiteY7" fmla="*/ 3242853 h 13358158"/>
                <a:gd name="connsiteX8" fmla="*/ 3184153 w 11004558"/>
                <a:gd name="connsiteY8" fmla="*/ 6509644 h 13358158"/>
                <a:gd name="connsiteX0" fmla="*/ 10421115 w 10960440"/>
                <a:gd name="connsiteY0" fmla="*/ 5611814 h 13358158"/>
                <a:gd name="connsiteX1" fmla="*/ 10515595 w 10960440"/>
                <a:gd name="connsiteY1" fmla="*/ 386159 h 13358158"/>
                <a:gd name="connsiteX2" fmla="*/ 4155682 w 10960440"/>
                <a:gd name="connsiteY2" fmla="*/ 0 h 13358158"/>
                <a:gd name="connsiteX3" fmla="*/ 3820423 w 10960440"/>
                <a:gd name="connsiteY3" fmla="*/ 13092048 h 13358158"/>
                <a:gd name="connsiteX4" fmla="*/ 0 w 10960440"/>
                <a:gd name="connsiteY4" fmla="*/ 13016960 h 13358158"/>
                <a:gd name="connsiteX5" fmla="*/ 185472 w 10960440"/>
                <a:gd name="connsiteY5" fmla="*/ 3047573 h 13358158"/>
                <a:gd name="connsiteX6" fmla="*/ 3295652 w 10960440"/>
                <a:gd name="connsiteY6" fmla="*/ 3242853 h 13358158"/>
                <a:gd name="connsiteX7" fmla="*/ 3184153 w 10960440"/>
                <a:gd name="connsiteY7" fmla="*/ 6509644 h 13358158"/>
                <a:gd name="connsiteX0" fmla="*/ 10421115 w 10515594"/>
                <a:gd name="connsiteY0" fmla="*/ 5611814 h 13358158"/>
                <a:gd name="connsiteX1" fmla="*/ 10515595 w 10515594"/>
                <a:gd name="connsiteY1" fmla="*/ 386159 h 13358158"/>
                <a:gd name="connsiteX2" fmla="*/ 4155682 w 10515594"/>
                <a:gd name="connsiteY2" fmla="*/ 0 h 13358158"/>
                <a:gd name="connsiteX3" fmla="*/ 3820423 w 10515594"/>
                <a:gd name="connsiteY3" fmla="*/ 13092048 h 13358158"/>
                <a:gd name="connsiteX4" fmla="*/ 0 w 10515594"/>
                <a:gd name="connsiteY4" fmla="*/ 13016960 h 13358158"/>
                <a:gd name="connsiteX5" fmla="*/ 185472 w 10515594"/>
                <a:gd name="connsiteY5" fmla="*/ 3047573 h 13358158"/>
                <a:gd name="connsiteX6" fmla="*/ 3295652 w 10515594"/>
                <a:gd name="connsiteY6" fmla="*/ 3242853 h 13358158"/>
                <a:gd name="connsiteX7" fmla="*/ 3184153 w 10515594"/>
                <a:gd name="connsiteY7" fmla="*/ 6509644 h 13358158"/>
                <a:gd name="connsiteX0" fmla="*/ 13094377 w 13094377"/>
                <a:gd name="connsiteY0" fmla="*/ 0 h 17602085"/>
                <a:gd name="connsiteX1" fmla="*/ 10515595 w 13094377"/>
                <a:gd name="connsiteY1" fmla="*/ 4630086 h 17602085"/>
                <a:gd name="connsiteX2" fmla="*/ 4155682 w 13094377"/>
                <a:gd name="connsiteY2" fmla="*/ 4243927 h 17602085"/>
                <a:gd name="connsiteX3" fmla="*/ 3820423 w 13094377"/>
                <a:gd name="connsiteY3" fmla="*/ 17335975 h 17602085"/>
                <a:gd name="connsiteX4" fmla="*/ 0 w 13094377"/>
                <a:gd name="connsiteY4" fmla="*/ 17260887 h 17602085"/>
                <a:gd name="connsiteX5" fmla="*/ 185472 w 13094377"/>
                <a:gd name="connsiteY5" fmla="*/ 7291500 h 17602085"/>
                <a:gd name="connsiteX6" fmla="*/ 3295652 w 13094377"/>
                <a:gd name="connsiteY6" fmla="*/ 7486780 h 17602085"/>
                <a:gd name="connsiteX7" fmla="*/ 3184153 w 13094377"/>
                <a:gd name="connsiteY7" fmla="*/ 10753571 h 17602085"/>
                <a:gd name="connsiteX0" fmla="*/ 13094377 w 13094377"/>
                <a:gd name="connsiteY0" fmla="*/ 0 h 17602085"/>
                <a:gd name="connsiteX1" fmla="*/ 8924367 w 13094377"/>
                <a:gd name="connsiteY1" fmla="*/ 2899694 h 17602085"/>
                <a:gd name="connsiteX2" fmla="*/ 4155682 w 13094377"/>
                <a:gd name="connsiteY2" fmla="*/ 4243927 h 17602085"/>
                <a:gd name="connsiteX3" fmla="*/ 3820423 w 13094377"/>
                <a:gd name="connsiteY3" fmla="*/ 17335975 h 17602085"/>
                <a:gd name="connsiteX4" fmla="*/ 0 w 13094377"/>
                <a:gd name="connsiteY4" fmla="*/ 17260887 h 17602085"/>
                <a:gd name="connsiteX5" fmla="*/ 185472 w 13094377"/>
                <a:gd name="connsiteY5" fmla="*/ 7291500 h 17602085"/>
                <a:gd name="connsiteX6" fmla="*/ 3295652 w 13094377"/>
                <a:gd name="connsiteY6" fmla="*/ 7486780 h 17602085"/>
                <a:gd name="connsiteX7" fmla="*/ 3184153 w 13094377"/>
                <a:gd name="connsiteY7" fmla="*/ 10753571 h 17602085"/>
                <a:gd name="connsiteX0" fmla="*/ 13285320 w 13285320"/>
                <a:gd name="connsiteY0" fmla="*/ 0 h 16548798"/>
                <a:gd name="connsiteX1" fmla="*/ 8924367 w 13285320"/>
                <a:gd name="connsiteY1" fmla="*/ 1846407 h 16548798"/>
                <a:gd name="connsiteX2" fmla="*/ 4155682 w 13285320"/>
                <a:gd name="connsiteY2" fmla="*/ 319064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3285320"/>
                <a:gd name="connsiteY0" fmla="*/ 0 h 16548798"/>
                <a:gd name="connsiteX1" fmla="*/ 8924367 w 13285320"/>
                <a:gd name="connsiteY1" fmla="*/ 1846407 h 16548798"/>
                <a:gd name="connsiteX2" fmla="*/ 12939255 w 13285320"/>
                <a:gd name="connsiteY2" fmla="*/ 559815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3285320"/>
                <a:gd name="connsiteY0" fmla="*/ 0 h 16548798"/>
                <a:gd name="connsiteX1" fmla="*/ 8733418 w 13285320"/>
                <a:gd name="connsiteY1" fmla="*/ 1620701 h 16548798"/>
                <a:gd name="connsiteX2" fmla="*/ 12939255 w 13285320"/>
                <a:gd name="connsiteY2" fmla="*/ 5598150 h 16548798"/>
                <a:gd name="connsiteX3" fmla="*/ 3820423 w 13285320"/>
                <a:gd name="connsiteY3" fmla="*/ 16282688 h 16548798"/>
                <a:gd name="connsiteX4" fmla="*/ 0 w 13285320"/>
                <a:gd name="connsiteY4" fmla="*/ 16207600 h 16548798"/>
                <a:gd name="connsiteX5" fmla="*/ 185472 w 13285320"/>
                <a:gd name="connsiteY5" fmla="*/ 6238213 h 16548798"/>
                <a:gd name="connsiteX6" fmla="*/ 3295652 w 13285320"/>
                <a:gd name="connsiteY6" fmla="*/ 6433493 h 16548798"/>
                <a:gd name="connsiteX7" fmla="*/ 3184153 w 13285320"/>
                <a:gd name="connsiteY7" fmla="*/ 9700284 h 16548798"/>
                <a:gd name="connsiteX0" fmla="*/ 13285320 w 17712936"/>
                <a:gd name="connsiteY0" fmla="*/ 0 h 16548798"/>
                <a:gd name="connsiteX1" fmla="*/ 8733418 w 17712936"/>
                <a:gd name="connsiteY1" fmla="*/ 1620701 h 16548798"/>
                <a:gd name="connsiteX2" fmla="*/ 17712936 w 17712936"/>
                <a:gd name="connsiteY2" fmla="*/ 10714108 h 16548798"/>
                <a:gd name="connsiteX3" fmla="*/ 3820423 w 17712936"/>
                <a:gd name="connsiteY3" fmla="*/ 16282688 h 16548798"/>
                <a:gd name="connsiteX4" fmla="*/ 0 w 17712936"/>
                <a:gd name="connsiteY4" fmla="*/ 16207600 h 16548798"/>
                <a:gd name="connsiteX5" fmla="*/ 185472 w 17712936"/>
                <a:gd name="connsiteY5" fmla="*/ 6238213 h 16548798"/>
                <a:gd name="connsiteX6" fmla="*/ 3295652 w 17712936"/>
                <a:gd name="connsiteY6" fmla="*/ 6433493 h 16548798"/>
                <a:gd name="connsiteX7" fmla="*/ 3184153 w 17712936"/>
                <a:gd name="connsiteY7" fmla="*/ 9700284 h 16548798"/>
                <a:gd name="connsiteX0" fmla="*/ 13285320 w 17712936"/>
                <a:gd name="connsiteY0" fmla="*/ 0 h 16548798"/>
                <a:gd name="connsiteX1" fmla="*/ 8733418 w 17712936"/>
                <a:gd name="connsiteY1" fmla="*/ 1620701 h 16548798"/>
                <a:gd name="connsiteX2" fmla="*/ 17712936 w 17712936"/>
                <a:gd name="connsiteY2" fmla="*/ 10714108 h 16548798"/>
                <a:gd name="connsiteX3" fmla="*/ 14067925 w 17712936"/>
                <a:gd name="connsiteY3" fmla="*/ 12370486 h 16548798"/>
                <a:gd name="connsiteX4" fmla="*/ 0 w 17712936"/>
                <a:gd name="connsiteY4" fmla="*/ 16207600 h 16548798"/>
                <a:gd name="connsiteX5" fmla="*/ 185472 w 17712936"/>
                <a:gd name="connsiteY5" fmla="*/ 6238213 h 16548798"/>
                <a:gd name="connsiteX6" fmla="*/ 3295652 w 17712936"/>
                <a:gd name="connsiteY6" fmla="*/ 6433493 h 16548798"/>
                <a:gd name="connsiteX7" fmla="*/ 3184153 w 17712936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295652 w 17521987"/>
                <a:gd name="connsiteY6" fmla="*/ 6433493 h 16548798"/>
                <a:gd name="connsiteX7" fmla="*/ 3184153 w 17521987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295654 w 17521987"/>
                <a:gd name="connsiteY6" fmla="*/ 6433493 h 16548798"/>
                <a:gd name="connsiteX7" fmla="*/ 3184153 w 17521987"/>
                <a:gd name="connsiteY7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6" fmla="*/ 3184153 w 17521987"/>
                <a:gd name="connsiteY6" fmla="*/ 9700284 h 16548798"/>
                <a:gd name="connsiteX0" fmla="*/ 13285320 w 17521987"/>
                <a:gd name="connsiteY0" fmla="*/ 0 h 16548798"/>
                <a:gd name="connsiteX1" fmla="*/ 8733418 w 17521987"/>
                <a:gd name="connsiteY1" fmla="*/ 1620701 h 16548798"/>
                <a:gd name="connsiteX2" fmla="*/ 17521987 w 17521987"/>
                <a:gd name="connsiteY2" fmla="*/ 10638877 h 16548798"/>
                <a:gd name="connsiteX3" fmla="*/ 14067925 w 17521987"/>
                <a:gd name="connsiteY3" fmla="*/ 12370486 h 16548798"/>
                <a:gd name="connsiteX4" fmla="*/ 0 w 17521987"/>
                <a:gd name="connsiteY4" fmla="*/ 16207600 h 16548798"/>
                <a:gd name="connsiteX5" fmla="*/ 185472 w 17521987"/>
                <a:gd name="connsiteY5" fmla="*/ 6238213 h 16548798"/>
                <a:gd name="connsiteX0" fmla="*/ 13285320 w 17521987"/>
                <a:gd name="connsiteY0" fmla="*/ 0 h 16207599"/>
                <a:gd name="connsiteX1" fmla="*/ 8733418 w 17521987"/>
                <a:gd name="connsiteY1" fmla="*/ 1620701 h 16207599"/>
                <a:gd name="connsiteX2" fmla="*/ 17521987 w 17521987"/>
                <a:gd name="connsiteY2" fmla="*/ 10638877 h 16207599"/>
                <a:gd name="connsiteX3" fmla="*/ 14067925 w 17521987"/>
                <a:gd name="connsiteY3" fmla="*/ 12370486 h 16207599"/>
                <a:gd name="connsiteX4" fmla="*/ 0 w 17521987"/>
                <a:gd name="connsiteY4" fmla="*/ 16207600 h 16207599"/>
                <a:gd name="connsiteX0" fmla="*/ 13285320 w 17521987"/>
                <a:gd name="connsiteY0" fmla="*/ 0 h 16207599"/>
                <a:gd name="connsiteX1" fmla="*/ 8733418 w 17521987"/>
                <a:gd name="connsiteY1" fmla="*/ 1620701 h 16207599"/>
                <a:gd name="connsiteX2" fmla="*/ 17521987 w 17521987"/>
                <a:gd name="connsiteY2" fmla="*/ 10638877 h 16207599"/>
                <a:gd name="connsiteX3" fmla="*/ 0 w 17521987"/>
                <a:gd name="connsiteY3" fmla="*/ 16207600 h 16207599"/>
                <a:gd name="connsiteX0" fmla="*/ 4551902 w 8788569"/>
                <a:gd name="connsiteY0" fmla="*/ 0 h 13047746"/>
                <a:gd name="connsiteX1" fmla="*/ 0 w 8788569"/>
                <a:gd name="connsiteY1" fmla="*/ 1620701 h 13047746"/>
                <a:gd name="connsiteX2" fmla="*/ 8788569 w 8788569"/>
                <a:gd name="connsiteY2" fmla="*/ 10638877 h 13047746"/>
                <a:gd name="connsiteX3" fmla="*/ 3614499 w 8788569"/>
                <a:gd name="connsiteY3" fmla="*/ 13047746 h 13047746"/>
                <a:gd name="connsiteX0" fmla="*/ 4551902 w 8788569"/>
                <a:gd name="connsiteY0" fmla="*/ 0 h 13047746"/>
                <a:gd name="connsiteX1" fmla="*/ 0 w 8788569"/>
                <a:gd name="connsiteY1" fmla="*/ 1620701 h 13047746"/>
                <a:gd name="connsiteX2" fmla="*/ 8788569 w 8788569"/>
                <a:gd name="connsiteY2" fmla="*/ 10638877 h 13047746"/>
                <a:gd name="connsiteX3" fmla="*/ 3614499 w 8788569"/>
                <a:gd name="connsiteY3" fmla="*/ 13047746 h 13047746"/>
                <a:gd name="connsiteX0" fmla="*/ 4551902 w 8788569"/>
                <a:gd name="connsiteY0" fmla="*/ 0 h 12746802"/>
                <a:gd name="connsiteX1" fmla="*/ 0 w 8788569"/>
                <a:gd name="connsiteY1" fmla="*/ 1620701 h 12746802"/>
                <a:gd name="connsiteX2" fmla="*/ 8788569 w 8788569"/>
                <a:gd name="connsiteY2" fmla="*/ 10638877 h 12746802"/>
                <a:gd name="connsiteX3" fmla="*/ 4823833 w 8788569"/>
                <a:gd name="connsiteY3" fmla="*/ 12746802 h 12746802"/>
                <a:gd name="connsiteX0" fmla="*/ 0 w 12596681"/>
                <a:gd name="connsiteY0" fmla="*/ 6535655 h 11126101"/>
                <a:gd name="connsiteX1" fmla="*/ 3808112 w 12596681"/>
                <a:gd name="connsiteY1" fmla="*/ 0 h 11126101"/>
                <a:gd name="connsiteX2" fmla="*/ 12596681 w 12596681"/>
                <a:gd name="connsiteY2" fmla="*/ 9018176 h 11126101"/>
                <a:gd name="connsiteX3" fmla="*/ 8631945 w 12596681"/>
                <a:gd name="connsiteY3" fmla="*/ 11126101 h 11126101"/>
                <a:gd name="connsiteX0" fmla="*/ 0 w 12596681"/>
                <a:gd name="connsiteY0" fmla="*/ 1 h 4590447"/>
                <a:gd name="connsiteX1" fmla="*/ 3907633 w 12596681"/>
                <a:gd name="connsiteY1" fmla="*/ 522731 h 4590447"/>
                <a:gd name="connsiteX2" fmla="*/ 12596681 w 12596681"/>
                <a:gd name="connsiteY2" fmla="*/ 2482522 h 4590447"/>
                <a:gd name="connsiteX3" fmla="*/ 8631945 w 12596681"/>
                <a:gd name="connsiteY3" fmla="*/ 4590447 h 4590447"/>
                <a:gd name="connsiteX0" fmla="*/ 0 w 12629851"/>
                <a:gd name="connsiteY0" fmla="*/ 0 h 4982578"/>
                <a:gd name="connsiteX1" fmla="*/ 3940803 w 12629851"/>
                <a:gd name="connsiteY1" fmla="*/ 914862 h 4982578"/>
                <a:gd name="connsiteX2" fmla="*/ 12629851 w 12629851"/>
                <a:gd name="connsiteY2" fmla="*/ 2874653 h 4982578"/>
                <a:gd name="connsiteX3" fmla="*/ 8665115 w 12629851"/>
                <a:gd name="connsiteY3" fmla="*/ 4982578 h 4982578"/>
                <a:gd name="connsiteX0" fmla="*/ 0 w 8665115"/>
                <a:gd name="connsiteY0" fmla="*/ 5203268 h 10185846"/>
                <a:gd name="connsiteX1" fmla="*/ 3940803 w 8665115"/>
                <a:gd name="connsiteY1" fmla="*/ 6118130 h 10185846"/>
                <a:gd name="connsiteX2" fmla="*/ 6492540 w 8665115"/>
                <a:gd name="connsiteY2" fmla="*/ 0 h 10185846"/>
                <a:gd name="connsiteX3" fmla="*/ 8665115 w 8665115"/>
                <a:gd name="connsiteY3" fmla="*/ 10185846 h 10185846"/>
                <a:gd name="connsiteX0" fmla="*/ 0 w 8665115"/>
                <a:gd name="connsiteY0" fmla="*/ 5203268 h 10185846"/>
                <a:gd name="connsiteX1" fmla="*/ 3907627 w 8665115"/>
                <a:gd name="connsiteY1" fmla="*/ 7529802 h 10185846"/>
                <a:gd name="connsiteX2" fmla="*/ 6492540 w 8665115"/>
                <a:gd name="connsiteY2" fmla="*/ 0 h 10185846"/>
                <a:gd name="connsiteX3" fmla="*/ 8665115 w 8665115"/>
                <a:gd name="connsiteY3" fmla="*/ 10185846 h 10185846"/>
                <a:gd name="connsiteX0" fmla="*/ 0 w 8267018"/>
                <a:gd name="connsiteY0" fmla="*/ 6693370 h 10185846"/>
                <a:gd name="connsiteX1" fmla="*/ 3509530 w 8267018"/>
                <a:gd name="connsiteY1" fmla="*/ 7529802 h 10185846"/>
                <a:gd name="connsiteX2" fmla="*/ 6094443 w 8267018"/>
                <a:gd name="connsiteY2" fmla="*/ 0 h 10185846"/>
                <a:gd name="connsiteX3" fmla="*/ 8267018 w 8267018"/>
                <a:gd name="connsiteY3" fmla="*/ 10185846 h 10185846"/>
                <a:gd name="connsiteX0" fmla="*/ 0 w 10357019"/>
                <a:gd name="connsiteY0" fmla="*/ 6693370 h 7529802"/>
                <a:gd name="connsiteX1" fmla="*/ 3509530 w 10357019"/>
                <a:gd name="connsiteY1" fmla="*/ 7529802 h 7529802"/>
                <a:gd name="connsiteX2" fmla="*/ 6094443 w 10357019"/>
                <a:gd name="connsiteY2" fmla="*/ 0 h 7529802"/>
                <a:gd name="connsiteX3" fmla="*/ 10357019 w 10357019"/>
                <a:gd name="connsiteY3" fmla="*/ 264900 h 7529802"/>
                <a:gd name="connsiteX0" fmla="*/ 0 w 10357019"/>
                <a:gd name="connsiteY0" fmla="*/ 7320781 h 8157213"/>
                <a:gd name="connsiteX1" fmla="*/ 3509530 w 10357019"/>
                <a:gd name="connsiteY1" fmla="*/ 8157213 h 8157213"/>
                <a:gd name="connsiteX2" fmla="*/ 5862219 w 10357019"/>
                <a:gd name="connsiteY2" fmla="*/ 0 h 8157213"/>
                <a:gd name="connsiteX3" fmla="*/ 10357019 w 10357019"/>
                <a:gd name="connsiteY3" fmla="*/ 892311 h 8157213"/>
                <a:gd name="connsiteX0" fmla="*/ 0 w 10357019"/>
                <a:gd name="connsiteY0" fmla="*/ 7320781 h 8039569"/>
                <a:gd name="connsiteX1" fmla="*/ 4040324 w 10357019"/>
                <a:gd name="connsiteY1" fmla="*/ 8039569 h 8039569"/>
                <a:gd name="connsiteX2" fmla="*/ 5862219 w 10357019"/>
                <a:gd name="connsiteY2" fmla="*/ 0 h 8039569"/>
                <a:gd name="connsiteX3" fmla="*/ 10357019 w 10357019"/>
                <a:gd name="connsiteY3" fmla="*/ 892311 h 8039569"/>
                <a:gd name="connsiteX0" fmla="*/ 0 w 10357019"/>
                <a:gd name="connsiteY0" fmla="*/ 7320781 h 8196427"/>
                <a:gd name="connsiteX1" fmla="*/ 4040324 w 10357019"/>
                <a:gd name="connsiteY1" fmla="*/ 8196427 h 8196427"/>
                <a:gd name="connsiteX2" fmla="*/ 5862219 w 10357019"/>
                <a:gd name="connsiteY2" fmla="*/ 0 h 8196427"/>
                <a:gd name="connsiteX3" fmla="*/ 10357019 w 10357019"/>
                <a:gd name="connsiteY3" fmla="*/ 892311 h 8196427"/>
                <a:gd name="connsiteX0" fmla="*/ 0 w 10357019"/>
                <a:gd name="connsiteY0" fmla="*/ 7359996 h 8235642"/>
                <a:gd name="connsiteX1" fmla="*/ 4040324 w 10357019"/>
                <a:gd name="connsiteY1" fmla="*/ 8235642 h 8235642"/>
                <a:gd name="connsiteX2" fmla="*/ 5729522 w 10357019"/>
                <a:gd name="connsiteY2" fmla="*/ 0 h 8235642"/>
                <a:gd name="connsiteX3" fmla="*/ 10357019 w 10357019"/>
                <a:gd name="connsiteY3" fmla="*/ 931526 h 8235642"/>
                <a:gd name="connsiteX0" fmla="*/ 0 w 9262255"/>
                <a:gd name="connsiteY0" fmla="*/ 7359996 h 8235642"/>
                <a:gd name="connsiteX1" fmla="*/ 4040324 w 9262255"/>
                <a:gd name="connsiteY1" fmla="*/ 8235642 h 8235642"/>
                <a:gd name="connsiteX2" fmla="*/ 5729522 w 9262255"/>
                <a:gd name="connsiteY2" fmla="*/ 0 h 8235642"/>
                <a:gd name="connsiteX3" fmla="*/ 9262255 w 9262255"/>
                <a:gd name="connsiteY3" fmla="*/ 696245 h 8235642"/>
                <a:gd name="connsiteX0" fmla="*/ 0 w 8897334"/>
                <a:gd name="connsiteY0" fmla="*/ 8614817 h 8614817"/>
                <a:gd name="connsiteX1" fmla="*/ 3675403 w 8897334"/>
                <a:gd name="connsiteY1" fmla="*/ 8235642 h 8614817"/>
                <a:gd name="connsiteX2" fmla="*/ 5364601 w 8897334"/>
                <a:gd name="connsiteY2" fmla="*/ 0 h 8614817"/>
                <a:gd name="connsiteX3" fmla="*/ 8897334 w 8897334"/>
                <a:gd name="connsiteY3" fmla="*/ 696245 h 8614817"/>
                <a:gd name="connsiteX0" fmla="*/ 0 w 8897334"/>
                <a:gd name="connsiteY0" fmla="*/ 8614817 h 8614817"/>
                <a:gd name="connsiteX1" fmla="*/ 3708579 w 8897334"/>
                <a:gd name="connsiteY1" fmla="*/ 7843511 h 8614817"/>
                <a:gd name="connsiteX2" fmla="*/ 5364601 w 8897334"/>
                <a:gd name="connsiteY2" fmla="*/ 0 h 8614817"/>
                <a:gd name="connsiteX3" fmla="*/ 8897334 w 8897334"/>
                <a:gd name="connsiteY3" fmla="*/ 696245 h 8614817"/>
                <a:gd name="connsiteX0" fmla="*/ 0 w 8897334"/>
                <a:gd name="connsiteY0" fmla="*/ 9203021 h 9203021"/>
                <a:gd name="connsiteX1" fmla="*/ 3708579 w 8897334"/>
                <a:gd name="connsiteY1" fmla="*/ 8431715 h 9203021"/>
                <a:gd name="connsiteX2" fmla="*/ 1781733 w 8897334"/>
                <a:gd name="connsiteY2" fmla="*/ 0 h 9203021"/>
                <a:gd name="connsiteX3" fmla="*/ 8897334 w 8897334"/>
                <a:gd name="connsiteY3" fmla="*/ 1284449 h 9203021"/>
                <a:gd name="connsiteX0" fmla="*/ 0 w 8897334"/>
                <a:gd name="connsiteY0" fmla="*/ 8850105 h 8850105"/>
                <a:gd name="connsiteX1" fmla="*/ 3708579 w 8897334"/>
                <a:gd name="connsiteY1" fmla="*/ 8078799 h 8850105"/>
                <a:gd name="connsiteX2" fmla="*/ 1914430 w 8897334"/>
                <a:gd name="connsiteY2" fmla="*/ 0 h 8850105"/>
                <a:gd name="connsiteX3" fmla="*/ 8897334 w 8897334"/>
                <a:gd name="connsiteY3" fmla="*/ 931533 h 8850105"/>
                <a:gd name="connsiteX0" fmla="*/ 0 w 4916369"/>
                <a:gd name="connsiteY0" fmla="*/ 9487104 h 9487104"/>
                <a:gd name="connsiteX1" fmla="*/ 3708579 w 4916369"/>
                <a:gd name="connsiteY1" fmla="*/ 8715798 h 9487104"/>
                <a:gd name="connsiteX2" fmla="*/ 1914430 w 4916369"/>
                <a:gd name="connsiteY2" fmla="*/ 636999 h 9487104"/>
                <a:gd name="connsiteX3" fmla="*/ 4916369 w 4916369"/>
                <a:gd name="connsiteY3" fmla="*/ 0 h 94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6369" h="9487104">
                  <a:moveTo>
                    <a:pt x="0" y="9487104"/>
                  </a:moveTo>
                  <a:lnTo>
                    <a:pt x="3708579" y="8715798"/>
                  </a:lnTo>
                  <a:lnTo>
                    <a:pt x="1914430" y="636999"/>
                  </a:lnTo>
                  <a:lnTo>
                    <a:pt x="491636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headEnd type="none" w="sm" len="sm"/>
              <a:tailEnd type="arrow" w="sm" len="sm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">
                  <a:latin typeface="Times New Roman"/>
                  <a:ea typeface="Times New Roman"/>
                </a:rPr>
                <a:t> </a:t>
              </a:r>
              <a:endParaRPr lang="fr-FR" sz="900"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21000000">
              <a:off x="5657885" y="3812103"/>
              <a:ext cx="1579146" cy="6995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spcBef>
                  <a:spcPts val="150"/>
                </a:spcBef>
              </a:pPr>
              <a:r>
                <a:rPr lang="fr-FR" sz="1500" dirty="0" err="1">
                  <a:solidFill>
                    <a:srgbClr val="0000FF"/>
                  </a:solidFill>
                </a:rPr>
                <a:t>Exp</a:t>
              </a:r>
              <a:r>
                <a:rPr lang="fr-FR" sz="1500" dirty="0">
                  <a:solidFill>
                    <a:srgbClr val="0000FF"/>
                  </a:solidFill>
                </a:rPr>
                <a:t> room SE10</a:t>
              </a:r>
              <a:endParaRPr lang="fr-FR" sz="15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1000000">
              <a:off x="6318502" y="1712933"/>
              <a:ext cx="1370979" cy="699560"/>
            </a:xfrm>
            <a:prstGeom prst="rect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150"/>
                </a:spcBef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</a:rPr>
                <a:t>Laser R&amp;D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4560000">
              <a:off x="3886765" y="5187185"/>
              <a:ext cx="1116972" cy="6995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spcBef>
                  <a:spcPts val="150"/>
                </a:spcBef>
              </a:pPr>
              <a:r>
                <a:rPr lang="fr-FR" sz="1500" dirty="0">
                  <a:solidFill>
                    <a:srgbClr val="0000FF"/>
                  </a:solidFill>
                </a:rPr>
                <a:t>workshop</a:t>
              </a:r>
              <a:endParaRPr lang="fr-FR" sz="15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1000000">
              <a:off x="2508122" y="2563165"/>
              <a:ext cx="1080611" cy="6995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spcBef>
                  <a:spcPts val="150"/>
                </a:spcBef>
              </a:pPr>
              <a:r>
                <a:rPr lang="fr-FR" sz="1500" dirty="0">
                  <a:solidFill>
                    <a:srgbClr val="0000FF"/>
                  </a:solidFill>
                </a:rPr>
                <a:t>Air </a:t>
              </a:r>
              <a:r>
                <a:rPr lang="fr-FR" sz="1500" dirty="0" err="1">
                  <a:solidFill>
                    <a:srgbClr val="0000FF"/>
                  </a:solidFill>
                </a:rPr>
                <a:t>cond</a:t>
              </a:r>
              <a:r>
                <a:rPr lang="fr-FR" sz="1500" dirty="0">
                  <a:solidFill>
                    <a:srgbClr val="0000FF"/>
                  </a:solidFill>
                </a:rPr>
                <a:t>.</a:t>
              </a:r>
              <a:endParaRPr lang="fr-FR" sz="1500" baseline="30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6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logo Amplitude Technolog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2" y="2368382"/>
            <a:ext cx="1895379" cy="633443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  <a:extLst/>
        </p:spPr>
      </p:pic>
      <p:cxnSp>
        <p:nvCxnSpPr>
          <p:cNvPr id="12" name="Connecteur droit 17"/>
          <p:cNvCxnSpPr/>
          <p:nvPr/>
        </p:nvCxnSpPr>
        <p:spPr>
          <a:xfrm flipV="1">
            <a:off x="3163400" y="4077994"/>
            <a:ext cx="86497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1"/>
          <p:cNvSpPr txBox="1"/>
          <p:nvPr/>
        </p:nvSpPr>
        <p:spPr>
          <a:xfrm>
            <a:off x="4204566" y="4903936"/>
            <a:ext cx="2391110" cy="715089"/>
          </a:xfrm>
          <a:prstGeom prst="flowChartAlternateProcess">
            <a:avLst/>
          </a:prstGeom>
          <a:ln w="57150" cmpd="sng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sz="1800" dirty="0">
                <a:solidFill>
                  <a:prstClr val="black"/>
                </a:solidFill>
              </a:rPr>
              <a:t>FAB10</a:t>
            </a:r>
          </a:p>
          <a:p>
            <a:r>
              <a:rPr lang="fr-FR" sz="1800" dirty="0">
                <a:solidFill>
                  <a:prstClr val="black"/>
                </a:solidFill>
              </a:rPr>
              <a:t>Ampli. 10kHz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3616" y="5593487"/>
            <a:ext cx="113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spcBef>
                <a:spcPts val="600"/>
              </a:spcBef>
              <a:defRPr sz="1600"/>
            </a:lvl1pPr>
          </a:lstStyle>
          <a:p>
            <a:r>
              <a:rPr lang="fr-FR" sz="1800" dirty="0">
                <a:sym typeface="Symbol"/>
              </a:rPr>
              <a:t></a:t>
            </a:r>
            <a:r>
              <a:rPr lang="fr-FR" sz="1800" dirty="0"/>
              <a:t>15fs; 2mJ</a:t>
            </a:r>
          </a:p>
        </p:txBody>
      </p:sp>
      <p:sp>
        <p:nvSpPr>
          <p:cNvPr id="15" name="ZoneTexte 9"/>
          <p:cNvSpPr txBox="1"/>
          <p:nvPr/>
        </p:nvSpPr>
        <p:spPr>
          <a:xfrm>
            <a:off x="4390276" y="2472483"/>
            <a:ext cx="201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fr-FR" dirty="0">
                <a:sym typeface="Symbol"/>
              </a:rPr>
              <a:t></a:t>
            </a:r>
            <a:r>
              <a:rPr lang="fr-FR" dirty="0"/>
              <a:t>15fs; 15mJ</a:t>
            </a:r>
          </a:p>
        </p:txBody>
      </p:sp>
      <p:sp>
        <p:nvSpPr>
          <p:cNvPr id="16" name="ZoneTexte 10"/>
          <p:cNvSpPr txBox="1"/>
          <p:nvPr/>
        </p:nvSpPr>
        <p:spPr>
          <a:xfrm>
            <a:off x="4204566" y="2857924"/>
            <a:ext cx="2391110" cy="715089"/>
          </a:xfrm>
          <a:prstGeom prst="flowChartAlternateProcess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sz="1800" dirty="0">
                <a:solidFill>
                  <a:prstClr val="black"/>
                </a:solidFill>
              </a:rPr>
              <a:t>FAB1</a:t>
            </a:r>
          </a:p>
          <a:p>
            <a:r>
              <a:rPr lang="fr-FR" sz="1800" dirty="0">
                <a:solidFill>
                  <a:prstClr val="black"/>
                </a:solidFill>
              </a:rPr>
              <a:t>Ampli. 1kHz</a:t>
            </a:r>
          </a:p>
        </p:txBody>
      </p:sp>
      <p:cxnSp>
        <p:nvCxnSpPr>
          <p:cNvPr id="17" name="Connecteur en angle 67"/>
          <p:cNvCxnSpPr>
            <a:stCxn id="16" idx="1"/>
            <a:endCxn id="13" idx="1"/>
          </p:cNvCxnSpPr>
          <p:nvPr/>
        </p:nvCxnSpPr>
        <p:spPr>
          <a:xfrm rot="10800000" flipV="1">
            <a:off x="4204566" y="3215469"/>
            <a:ext cx="12700" cy="2046012"/>
          </a:xfrm>
          <a:prstGeom prst="bentConnector3">
            <a:avLst>
              <a:gd name="adj1" fmla="val 1800000"/>
            </a:avLst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83"/>
          <p:cNvCxnSpPr>
            <a:stCxn id="16" idx="3"/>
          </p:cNvCxnSpPr>
          <p:nvPr/>
        </p:nvCxnSpPr>
        <p:spPr>
          <a:xfrm>
            <a:off x="6595676" y="3215469"/>
            <a:ext cx="831616" cy="1087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6"/>
          <p:cNvSpPr txBox="1"/>
          <p:nvPr/>
        </p:nvSpPr>
        <p:spPr>
          <a:xfrm>
            <a:off x="1114370" y="3299248"/>
            <a:ext cx="152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fr-FR" dirty="0"/>
              <a:t>800nm; 10kHz</a:t>
            </a:r>
          </a:p>
        </p:txBody>
      </p:sp>
      <p:sp>
        <p:nvSpPr>
          <p:cNvPr id="26" name="ZoneTexte 18"/>
          <p:cNvSpPr txBox="1"/>
          <p:nvPr/>
        </p:nvSpPr>
        <p:spPr>
          <a:xfrm>
            <a:off x="305942" y="3886451"/>
            <a:ext cx="3066522" cy="715089"/>
          </a:xfrm>
          <a:prstGeom prst="flowChartAlternateProcess">
            <a:avLst/>
          </a:prstGeom>
          <a:ln w="57150" cmpd="sng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Low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energy</a:t>
            </a:r>
            <a:r>
              <a:rPr lang="fr-FR" dirty="0">
                <a:solidFill>
                  <a:schemeClr val="bg1"/>
                </a:solidFill>
              </a:rPr>
              <a:t> part (Front end at 10 kHz)</a:t>
            </a:r>
          </a:p>
        </p:txBody>
      </p:sp>
      <p:sp>
        <p:nvSpPr>
          <p:cNvPr id="28" name="ZoneTexte 90"/>
          <p:cNvSpPr txBox="1"/>
          <p:nvPr/>
        </p:nvSpPr>
        <p:spPr>
          <a:xfrm>
            <a:off x="4390276" y="3984277"/>
            <a:ext cx="2019683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fr-FR" dirty="0"/>
              <a:t>CEP </a:t>
            </a:r>
            <a:r>
              <a:rPr lang="fr-FR" dirty="0" err="1"/>
              <a:t>stabilized</a:t>
            </a:r>
            <a:endParaRPr lang="fr-FR" dirty="0"/>
          </a:p>
          <a:p>
            <a:pPr algn="ctr">
              <a:spcBef>
                <a:spcPts val="450"/>
              </a:spcBef>
            </a:pPr>
            <a:r>
              <a:rPr lang="fr-CA" dirty="0"/>
              <a:t>Tunable (50 </a:t>
            </a:r>
            <a:r>
              <a:rPr lang="fr-CA" dirty="0" err="1"/>
              <a:t>fs</a:t>
            </a:r>
            <a:r>
              <a:rPr lang="fr-CA" dirty="0"/>
              <a:t>)</a:t>
            </a:r>
            <a:endParaRPr lang="fr-FR" dirty="0"/>
          </a:p>
        </p:txBody>
      </p:sp>
      <p:sp>
        <p:nvSpPr>
          <p:cNvPr id="36" name="ZoneTexte 19"/>
          <p:cNvSpPr txBox="1"/>
          <p:nvPr/>
        </p:nvSpPr>
        <p:spPr>
          <a:xfrm>
            <a:off x="196974" y="1670935"/>
            <a:ext cx="2686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Laser FAB1-10</a:t>
            </a:r>
          </a:p>
          <a:p>
            <a:r>
              <a:rPr lang="fr-CA" b="1" dirty="0">
                <a:solidFill>
                  <a:srgbClr val="00B050"/>
                </a:solidFill>
              </a:rPr>
              <a:t>Joint </a:t>
            </a:r>
            <a:r>
              <a:rPr lang="fr-CA" b="1" dirty="0" err="1">
                <a:solidFill>
                  <a:srgbClr val="00B050"/>
                </a:solidFill>
              </a:rPr>
              <a:t>development</a:t>
            </a:r>
            <a:r>
              <a:rPr lang="fr-CA" b="1" dirty="0">
                <a:solidFill>
                  <a:srgbClr val="00B050"/>
                </a:solidFill>
              </a:rPr>
              <a:t> </a:t>
            </a:r>
            <a:r>
              <a:rPr lang="fr-CA" b="1" dirty="0" err="1">
                <a:solidFill>
                  <a:srgbClr val="00B050"/>
                </a:solidFill>
              </a:rPr>
              <a:t>with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44" name="Picture 24"/>
          <p:cNvPicPr>
            <a:picLocks noChangeAspect="1"/>
          </p:cNvPicPr>
          <p:nvPr/>
        </p:nvPicPr>
        <p:blipFill rotWithShape="1">
          <a:blip r:embed="rId3"/>
          <a:srcRect b="9220"/>
          <a:stretch/>
        </p:blipFill>
        <p:spPr>
          <a:xfrm>
            <a:off x="3436587" y="965462"/>
            <a:ext cx="2270830" cy="705473"/>
          </a:xfrm>
          <a:prstGeom prst="rect">
            <a:avLst/>
          </a:prstGeom>
          <a:ln>
            <a:solidFill>
              <a:srgbClr val="0000FF"/>
            </a:solidFill>
          </a:ln>
        </p:spPr>
      </p:pic>
      <p:cxnSp>
        <p:nvCxnSpPr>
          <p:cNvPr id="48" name="Connecteur droit avec flèche 83"/>
          <p:cNvCxnSpPr/>
          <p:nvPr/>
        </p:nvCxnSpPr>
        <p:spPr>
          <a:xfrm>
            <a:off x="6595676" y="5187965"/>
            <a:ext cx="831616" cy="1214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8"/>
          <p:cNvSpPr/>
          <p:nvPr/>
        </p:nvSpPr>
        <p:spPr>
          <a:xfrm>
            <a:off x="7427292" y="2761288"/>
            <a:ext cx="1586083" cy="28321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Post compression and/or XUV </a:t>
            </a:r>
            <a:r>
              <a:rPr lang="fr-CA" dirty="0" err="1"/>
              <a:t>beamlines</a:t>
            </a:r>
            <a:endParaRPr lang="fr-CA" dirty="0"/>
          </a:p>
          <a:p>
            <a:pPr algn="ctr"/>
            <a:endParaRPr lang="fr-CA" dirty="0"/>
          </a:p>
          <a:p>
            <a:pPr algn="ctr"/>
            <a:r>
              <a:rPr lang="fr-CA" dirty="0"/>
              <a:t>TOPAS @ 1kHz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3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96552" y="-171400"/>
            <a:ext cx="8229600" cy="90519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Budget : ATTOLAB – </a:t>
            </a:r>
            <a:r>
              <a:rPr lang="fr-FR" sz="3200" dirty="0" err="1" smtClean="0"/>
              <a:t>cofunding</a:t>
            </a:r>
            <a:endParaRPr lang="fr-FR" sz="3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27/06/2017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Audition ANR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4161"/>
              </p:ext>
            </p:extLst>
          </p:nvPr>
        </p:nvGraphicFramePr>
        <p:xfrm>
          <a:off x="215515" y="2642097"/>
          <a:ext cx="8712969" cy="3752101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1198805"/>
                <a:gridCol w="2185572"/>
                <a:gridCol w="2087188"/>
                <a:gridCol w="2210048"/>
                <a:gridCol w="1031356"/>
              </a:tblGrid>
              <a:tr h="21011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 dirty="0" smtClean="0">
                          <a:effectLst/>
                        </a:rPr>
                        <a:t>Partner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Type </a:t>
                      </a:r>
                      <a:r>
                        <a:rPr lang="fr-FR" sz="1000" u="none" strike="noStrike" dirty="0" err="1" smtClean="0">
                          <a:effectLst/>
                        </a:rPr>
                        <a:t>cofinancing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err="1" smtClean="0">
                          <a:effectLst/>
                        </a:rPr>
                        <a:t>Cofinancing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 dirty="0">
                          <a:effectLst/>
                        </a:rPr>
                        <a:t>Objet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 dirty="0" smtClean="0">
                          <a:effectLst/>
                        </a:rPr>
                        <a:t>budget </a:t>
                      </a:r>
                      <a:r>
                        <a:rPr lang="fr-FR" sz="1000" u="none" strike="noStrike" dirty="0">
                          <a:effectLst/>
                        </a:rPr>
                        <a:t>(€)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LIDYL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PUBLIC-AUTRES-ORGANISMES</a:t>
                      </a:r>
                      <a:endParaRPr lang="fr-FR" sz="900" b="0" i="0" u="none" strike="noStrike" dirty="0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CEA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E1 : LIDYL Building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2000000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PUBLIC-ANR</a:t>
                      </a:r>
                      <a:endParaRPr lang="fr-FR" sz="900" b="0" i="0" u="none" strike="noStrike" dirty="0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 err="1">
                          <a:effectLst/>
                        </a:rPr>
                        <a:t>Labex</a:t>
                      </a:r>
                      <a:r>
                        <a:rPr lang="fr-FR" sz="900" u="none" strike="noStrike" dirty="0">
                          <a:effectLst/>
                        </a:rPr>
                        <a:t> PALM / IMAPS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E1 : pdoc-2year (A. Borot)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130000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INTERNATIONAL-COMMISSION-EUROP</a:t>
                      </a:r>
                      <a:endParaRPr lang="fr-FR" sz="900" b="0" i="0" u="none" strike="noStrike" dirty="0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ITN MEDEA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E1 : PhD (C. </a:t>
                      </a:r>
                      <a:r>
                        <a:rPr lang="fr-FR" sz="900" u="none" strike="noStrike" dirty="0" err="1">
                          <a:effectLst/>
                        </a:rPr>
                        <a:t>Alexandridi</a:t>
                      </a:r>
                      <a:r>
                        <a:rPr lang="fr-FR" sz="900" u="none" strike="noStrike" dirty="0">
                          <a:effectLst/>
                        </a:rPr>
                        <a:t>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145000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ANR16-défis / CIMBAAD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E1 </a:t>
                      </a:r>
                      <a:r>
                        <a:rPr lang="fr-FR" sz="900" u="none" strike="noStrike" dirty="0" smtClean="0">
                          <a:effectLst/>
                        </a:rPr>
                        <a:t>: HHG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270923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ANR14-JC / XSTASE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E2 : HHG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LIDYL, ISMO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PUBLIC-COLLECTIVITES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Région </a:t>
                      </a:r>
                      <a:r>
                        <a:rPr lang="fr-FR" sz="900" u="none" strike="noStrike" dirty="0" err="1">
                          <a:effectLst/>
                        </a:rPr>
                        <a:t>IdF</a:t>
                      </a:r>
                      <a:r>
                        <a:rPr lang="fr-FR" sz="900" u="none" strike="noStrike" dirty="0">
                          <a:effectLst/>
                        </a:rPr>
                        <a:t> 2015 / PULSE-X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E2 : HHG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390000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LIDYL, LCF, SOLEIL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FCS Paris-Saclay LIDEX OPT2X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E2 : HHG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700000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LOA, 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PUBLIC-COLLECTIVITES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Région IdF 2012 / ATTOLITE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E2 : laser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1000000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SOLEIL, LCF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PRIVE-ENTREPRISES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Synchrotron SOLEIL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E3 : permanent staff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130000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SOLEIL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Labex PALM / ULTRAFAST-X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>
                          <a:effectLst/>
                        </a:rPr>
                        <a:t>E3 : senior chair (Pr F. Gelmukhanov)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140000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LPS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PUBLIC-COLLECTIVITES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Région IdF 2013 / FASTMAP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E4 : </a:t>
                      </a:r>
                      <a:r>
                        <a:rPr lang="fr-FR" sz="900" u="none" strike="noStrike" dirty="0" err="1">
                          <a:effectLst/>
                        </a:rPr>
                        <a:t>elec</a:t>
                      </a:r>
                      <a:r>
                        <a:rPr lang="fr-FR" sz="900" u="none" strike="noStrike" dirty="0">
                          <a:effectLst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</a:rPr>
                        <a:t>spectro</a:t>
                      </a:r>
                      <a:r>
                        <a:rPr lang="fr-FR" sz="900" u="none" strike="noStrike" dirty="0">
                          <a:effectLst/>
                        </a:rPr>
                        <a:t> ARTOF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LPS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Labex PALM / FASTMAP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E4 : </a:t>
                      </a:r>
                      <a:r>
                        <a:rPr lang="fr-FR" sz="900" u="none" strike="noStrike" dirty="0" err="1">
                          <a:effectLst/>
                        </a:rPr>
                        <a:t>elec</a:t>
                      </a:r>
                      <a:r>
                        <a:rPr lang="fr-FR" sz="900" u="none" strike="noStrike" dirty="0">
                          <a:effectLst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</a:rPr>
                        <a:t>spectro</a:t>
                      </a:r>
                      <a:r>
                        <a:rPr lang="fr-FR" sz="900" u="none" strike="noStrike" dirty="0">
                          <a:effectLst/>
                        </a:rPr>
                        <a:t> FASTMAP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207000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07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LPS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 smtClean="0">
                          <a:effectLst/>
                        </a:rPr>
                        <a:t>Equipement CNRS </a:t>
                      </a:r>
                      <a:r>
                        <a:rPr lang="fr-FR" sz="900" u="none" strike="noStrike" dirty="0">
                          <a:effectLst/>
                        </a:rPr>
                        <a:t>/ FASTMAP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E4 : </a:t>
                      </a:r>
                      <a:r>
                        <a:rPr lang="fr-FR" sz="900" u="none" strike="noStrike" dirty="0" err="1">
                          <a:effectLst/>
                        </a:rPr>
                        <a:t>elec</a:t>
                      </a:r>
                      <a:r>
                        <a:rPr lang="fr-FR" sz="900" u="none" strike="noStrike" dirty="0">
                          <a:effectLst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</a:rPr>
                        <a:t>spectro</a:t>
                      </a:r>
                      <a:r>
                        <a:rPr lang="fr-FR" sz="900" u="none" strike="noStrike" dirty="0">
                          <a:effectLst/>
                        </a:rPr>
                        <a:t> FASTMAP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120000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LPMS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Equipex2011 PATRIMEX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E4 : </a:t>
                      </a:r>
                      <a:r>
                        <a:rPr lang="fr-FR" sz="900" u="none" strike="noStrike" dirty="0" err="1">
                          <a:effectLst/>
                        </a:rPr>
                        <a:t>elec</a:t>
                      </a:r>
                      <a:r>
                        <a:rPr lang="fr-FR" sz="900" u="none" strike="noStrike" dirty="0">
                          <a:effectLst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</a:rPr>
                        <a:t>spectro</a:t>
                      </a:r>
                      <a:r>
                        <a:rPr lang="fr-FR" sz="900" u="none" strike="noStrike" dirty="0">
                          <a:effectLst/>
                        </a:rPr>
                        <a:t> TOF-SPIN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305654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LPMS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UCP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E4 : </a:t>
                      </a:r>
                      <a:r>
                        <a:rPr lang="fr-FR" sz="900" u="none" strike="noStrike" dirty="0" err="1">
                          <a:effectLst/>
                        </a:rPr>
                        <a:t>elec</a:t>
                      </a:r>
                      <a:r>
                        <a:rPr lang="fr-FR" sz="900" u="none" strike="noStrike" dirty="0">
                          <a:effectLst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</a:rPr>
                        <a:t>spectro</a:t>
                      </a:r>
                      <a:r>
                        <a:rPr lang="fr-FR" sz="900" u="none" strike="noStrike" dirty="0">
                          <a:effectLst/>
                        </a:rPr>
                        <a:t> TOF-SPIN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60000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LOA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ANR14-défis / APERO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E5 : chamber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LOA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PUBLIC-COLLECTIVITES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ASTRE 2015 / CISSCO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E5 : chamber - solid target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LOA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INTERNATIONAL-AUTRES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ELI-ALPS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E5 : laser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530000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90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LOA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PUBLIC-AUTRES-ORGANISMES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ENSTA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E5 : laser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300000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5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LOA, LIDYL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Labex PALM / OPTIWAVE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E5 : laser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360000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5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LCF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PRIVE-ENTREPRISES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IOGS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114515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5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LCF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PUBLIC-ANR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Equipex 2011 MORPHOSCOPE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E6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150000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58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LCF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PUBLIC-COLLECTIVITES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Région IdF 2012 / CeMOX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 dirty="0">
                          <a:effectLst/>
                        </a:rPr>
                        <a:t>E6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259000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58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282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0926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 dirty="0">
                          <a:effectLst/>
                        </a:rPr>
                        <a:t>8112092</a:t>
                      </a:r>
                      <a:endParaRPr lang="fr-FR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15514" y="2152147"/>
            <a:ext cx="90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programs in 2012-2019 </a:t>
            </a:r>
            <a:r>
              <a:rPr lang="fr-FR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 8 M€): </a:t>
            </a:r>
            <a:r>
              <a:rPr lang="fr-FR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</a:t>
            </a:r>
            <a:r>
              <a:rPr lang="fr-F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515" y="799678"/>
            <a:ext cx="83187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ATTOLAB</a:t>
            </a:r>
          </a:p>
          <a:p>
            <a:pPr marL="541338" indent="-2746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Tranche 1 [01/10/2012 – 30/06/2016] : 3 M€ (total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spent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41338" indent="-2746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Tranche 2 [01/01/2014 – 31/12/2019] : 2 M€ (40%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engaged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80528" y="-124949"/>
            <a:ext cx="8229600" cy="905196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Operating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2017-2019 and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Audition ANR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6E1C1-E326-40C0-A574-95FD93054E88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27/06/2017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25191" y="1766780"/>
          <a:ext cx="9036495" cy="1259998"/>
        </p:xfrm>
        <a:graphic>
          <a:graphicData uri="http://schemas.openxmlformats.org/drawingml/2006/table">
            <a:tbl>
              <a:tblPr/>
              <a:tblGrid>
                <a:gridCol w="822165"/>
                <a:gridCol w="816332"/>
                <a:gridCol w="648072"/>
                <a:gridCol w="792088"/>
                <a:gridCol w="936104"/>
                <a:gridCol w="648072"/>
                <a:gridCol w="648072"/>
                <a:gridCol w="936104"/>
                <a:gridCol w="864096"/>
                <a:gridCol w="720080"/>
                <a:gridCol w="648072"/>
                <a:gridCol w="557238"/>
              </a:tblGrid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operating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costs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(k€ - </a:t>
                      </a:r>
                      <a:r>
                        <a:rPr lang="fr-FR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</a:t>
                      </a:r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 :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</a:t>
                      </a:r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(k€)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75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beamlines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endstations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Total/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[Institutions]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Paris-Saclay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[Access]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LIDYL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(k€)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fr-FR" sz="1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fr-FR" sz="1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85042" y="975307"/>
            <a:ext cx="887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2017-2019 :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~1300 k€ (infrastructure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covered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by ATTOLAB-T2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5042" y="3501008"/>
            <a:ext cx="81100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u="sng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:</a:t>
            </a:r>
            <a:r>
              <a:rPr lang="fr-F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k€ / </a:t>
            </a:r>
            <a:r>
              <a:rPr lang="fr-FR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(infrastructure </a:t>
            </a:r>
            <a:r>
              <a:rPr lang="fr-FR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FR" sz="2000" u="sng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research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contracts (local, national, European)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contracts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research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 (ELI-ALPS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industrials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Paris-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Saclay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contribution : ATTOLAB shared platform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67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Fees for access (external users, industrials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7" t="31355" r="17967" b="14642"/>
          <a:stretch/>
        </p:blipFill>
        <p:spPr>
          <a:xfrm>
            <a:off x="474050" y="1241155"/>
            <a:ext cx="7768858" cy="49859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11305" y="81752"/>
            <a:ext cx="8281743" cy="90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Plan 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initial </a:t>
            </a:r>
            <a:r>
              <a:rPr kumimoji="1" lang="en-US" altLang="ja-JP" dirty="0" smtClean="0"/>
              <a:t>(et final)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14607" y="3858980"/>
            <a:ext cx="843501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Laser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515132" y="2037925"/>
            <a:ext cx="1953099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Compresseurs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 rot="20671159">
            <a:off x="4396658" y="2138559"/>
            <a:ext cx="464977" cy="1009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4880142" y="2225805"/>
            <a:ext cx="703902" cy="532411"/>
          </a:xfrm>
          <a:prstGeom prst="straightConnector1">
            <a:avLst/>
          </a:prstGeom>
          <a:ln w="38100">
            <a:solidFill>
              <a:srgbClr val="C00000">
                <a:alpha val="8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20671159">
            <a:off x="5020902" y="4290105"/>
            <a:ext cx="464977" cy="83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5428464" y="2474029"/>
            <a:ext cx="292097" cy="1937827"/>
          </a:xfrm>
          <a:prstGeom prst="straightConnector1">
            <a:avLst/>
          </a:prstGeom>
          <a:ln w="38100">
            <a:solidFill>
              <a:srgbClr val="C00000">
                <a:alpha val="8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44706" y="4856001"/>
            <a:ext cx="631903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247144" y="2296551"/>
            <a:ext cx="787395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SE10</a:t>
            </a:r>
            <a:endParaRPr lang="fr-FR" sz="2400" dirty="0"/>
          </a:p>
        </p:txBody>
      </p:sp>
      <p:sp>
        <p:nvSpPr>
          <p:cNvPr id="15" name="Forme libre 14"/>
          <p:cNvSpPr/>
          <p:nvPr/>
        </p:nvSpPr>
        <p:spPr>
          <a:xfrm>
            <a:off x="3843137" y="2329580"/>
            <a:ext cx="2053356" cy="1256151"/>
          </a:xfrm>
          <a:custGeom>
            <a:avLst/>
            <a:gdLst>
              <a:gd name="connsiteX0" fmla="*/ 1457864 w 1457864"/>
              <a:gd name="connsiteY0" fmla="*/ 1039028 h 1039028"/>
              <a:gd name="connsiteX1" fmla="*/ 1250830 w 1457864"/>
              <a:gd name="connsiteY1" fmla="*/ 737104 h 1039028"/>
              <a:gd name="connsiteX2" fmla="*/ 802257 w 1457864"/>
              <a:gd name="connsiteY2" fmla="*/ 831994 h 1039028"/>
              <a:gd name="connsiteX3" fmla="*/ 655608 w 1457864"/>
              <a:gd name="connsiteY3" fmla="*/ 435179 h 1039028"/>
              <a:gd name="connsiteX4" fmla="*/ 569343 w 1457864"/>
              <a:gd name="connsiteY4" fmla="*/ 443806 h 1039028"/>
              <a:gd name="connsiteX5" fmla="*/ 483079 w 1457864"/>
              <a:gd name="connsiteY5" fmla="*/ 12485 h 1039028"/>
              <a:gd name="connsiteX6" fmla="*/ 0 w 1457864"/>
              <a:gd name="connsiteY6" fmla="*/ 107375 h 1039028"/>
              <a:gd name="connsiteX7" fmla="*/ 0 w 1457864"/>
              <a:gd name="connsiteY7" fmla="*/ 107375 h 1039028"/>
              <a:gd name="connsiteX8" fmla="*/ 0 w 1457864"/>
              <a:gd name="connsiteY8" fmla="*/ 116002 h 1039028"/>
              <a:gd name="connsiteX0" fmla="*/ 1397834 w 1397834"/>
              <a:gd name="connsiteY0" fmla="*/ 958946 h 958946"/>
              <a:gd name="connsiteX1" fmla="*/ 1250830 w 1397834"/>
              <a:gd name="connsiteY1" fmla="*/ 737104 h 958946"/>
              <a:gd name="connsiteX2" fmla="*/ 802257 w 1397834"/>
              <a:gd name="connsiteY2" fmla="*/ 831994 h 958946"/>
              <a:gd name="connsiteX3" fmla="*/ 655608 w 1397834"/>
              <a:gd name="connsiteY3" fmla="*/ 435179 h 958946"/>
              <a:gd name="connsiteX4" fmla="*/ 569343 w 1397834"/>
              <a:gd name="connsiteY4" fmla="*/ 443806 h 958946"/>
              <a:gd name="connsiteX5" fmla="*/ 483079 w 1397834"/>
              <a:gd name="connsiteY5" fmla="*/ 12485 h 958946"/>
              <a:gd name="connsiteX6" fmla="*/ 0 w 1397834"/>
              <a:gd name="connsiteY6" fmla="*/ 107375 h 958946"/>
              <a:gd name="connsiteX7" fmla="*/ 0 w 1397834"/>
              <a:gd name="connsiteY7" fmla="*/ 107375 h 958946"/>
              <a:gd name="connsiteX8" fmla="*/ 0 w 1397834"/>
              <a:gd name="connsiteY8" fmla="*/ 116002 h 958946"/>
              <a:gd name="connsiteX0" fmla="*/ 1475014 w 1475014"/>
              <a:gd name="connsiteY0" fmla="*/ 950048 h 950048"/>
              <a:gd name="connsiteX1" fmla="*/ 1250830 w 1475014"/>
              <a:gd name="connsiteY1" fmla="*/ 737104 h 950048"/>
              <a:gd name="connsiteX2" fmla="*/ 802257 w 1475014"/>
              <a:gd name="connsiteY2" fmla="*/ 831994 h 950048"/>
              <a:gd name="connsiteX3" fmla="*/ 655608 w 1475014"/>
              <a:gd name="connsiteY3" fmla="*/ 435179 h 950048"/>
              <a:gd name="connsiteX4" fmla="*/ 569343 w 1475014"/>
              <a:gd name="connsiteY4" fmla="*/ 443806 h 950048"/>
              <a:gd name="connsiteX5" fmla="*/ 483079 w 1475014"/>
              <a:gd name="connsiteY5" fmla="*/ 12485 h 950048"/>
              <a:gd name="connsiteX6" fmla="*/ 0 w 1475014"/>
              <a:gd name="connsiteY6" fmla="*/ 107375 h 950048"/>
              <a:gd name="connsiteX7" fmla="*/ 0 w 1475014"/>
              <a:gd name="connsiteY7" fmla="*/ 107375 h 950048"/>
              <a:gd name="connsiteX8" fmla="*/ 0 w 1475014"/>
              <a:gd name="connsiteY8" fmla="*/ 116002 h 950048"/>
              <a:gd name="connsiteX0" fmla="*/ 1406409 w 1406409"/>
              <a:gd name="connsiteY0" fmla="*/ 950048 h 950048"/>
              <a:gd name="connsiteX1" fmla="*/ 1250830 w 1406409"/>
              <a:gd name="connsiteY1" fmla="*/ 737104 h 950048"/>
              <a:gd name="connsiteX2" fmla="*/ 802257 w 1406409"/>
              <a:gd name="connsiteY2" fmla="*/ 831994 h 950048"/>
              <a:gd name="connsiteX3" fmla="*/ 655608 w 1406409"/>
              <a:gd name="connsiteY3" fmla="*/ 435179 h 950048"/>
              <a:gd name="connsiteX4" fmla="*/ 569343 w 1406409"/>
              <a:gd name="connsiteY4" fmla="*/ 443806 h 950048"/>
              <a:gd name="connsiteX5" fmla="*/ 483079 w 1406409"/>
              <a:gd name="connsiteY5" fmla="*/ 12485 h 950048"/>
              <a:gd name="connsiteX6" fmla="*/ 0 w 1406409"/>
              <a:gd name="connsiteY6" fmla="*/ 107375 h 950048"/>
              <a:gd name="connsiteX7" fmla="*/ 0 w 1406409"/>
              <a:gd name="connsiteY7" fmla="*/ 107375 h 950048"/>
              <a:gd name="connsiteX8" fmla="*/ 0 w 1406409"/>
              <a:gd name="connsiteY8" fmla="*/ 116002 h 950048"/>
              <a:gd name="connsiteX0" fmla="*/ 1457863 w 1457863"/>
              <a:gd name="connsiteY0" fmla="*/ 896661 h 896661"/>
              <a:gd name="connsiteX1" fmla="*/ 1250830 w 1457863"/>
              <a:gd name="connsiteY1" fmla="*/ 737104 h 896661"/>
              <a:gd name="connsiteX2" fmla="*/ 802257 w 1457863"/>
              <a:gd name="connsiteY2" fmla="*/ 831994 h 896661"/>
              <a:gd name="connsiteX3" fmla="*/ 655608 w 1457863"/>
              <a:gd name="connsiteY3" fmla="*/ 435179 h 896661"/>
              <a:gd name="connsiteX4" fmla="*/ 569343 w 1457863"/>
              <a:gd name="connsiteY4" fmla="*/ 443806 h 896661"/>
              <a:gd name="connsiteX5" fmla="*/ 483079 w 1457863"/>
              <a:gd name="connsiteY5" fmla="*/ 12485 h 896661"/>
              <a:gd name="connsiteX6" fmla="*/ 0 w 1457863"/>
              <a:gd name="connsiteY6" fmla="*/ 107375 h 896661"/>
              <a:gd name="connsiteX7" fmla="*/ 0 w 1457863"/>
              <a:gd name="connsiteY7" fmla="*/ 107375 h 896661"/>
              <a:gd name="connsiteX8" fmla="*/ 0 w 1457863"/>
              <a:gd name="connsiteY8" fmla="*/ 116002 h 896661"/>
              <a:gd name="connsiteX0" fmla="*/ 1457863 w 1457863"/>
              <a:gd name="connsiteY0" fmla="*/ 896661 h 936864"/>
              <a:gd name="connsiteX1" fmla="*/ 1250830 w 1457863"/>
              <a:gd name="connsiteY1" fmla="*/ 737104 h 936864"/>
              <a:gd name="connsiteX2" fmla="*/ 793681 w 1457863"/>
              <a:gd name="connsiteY2" fmla="*/ 929871 h 936864"/>
              <a:gd name="connsiteX3" fmla="*/ 655608 w 1457863"/>
              <a:gd name="connsiteY3" fmla="*/ 435179 h 936864"/>
              <a:gd name="connsiteX4" fmla="*/ 569343 w 1457863"/>
              <a:gd name="connsiteY4" fmla="*/ 443806 h 936864"/>
              <a:gd name="connsiteX5" fmla="*/ 483079 w 1457863"/>
              <a:gd name="connsiteY5" fmla="*/ 12485 h 936864"/>
              <a:gd name="connsiteX6" fmla="*/ 0 w 1457863"/>
              <a:gd name="connsiteY6" fmla="*/ 107375 h 936864"/>
              <a:gd name="connsiteX7" fmla="*/ 0 w 1457863"/>
              <a:gd name="connsiteY7" fmla="*/ 107375 h 936864"/>
              <a:gd name="connsiteX8" fmla="*/ 0 w 1457863"/>
              <a:gd name="connsiteY8" fmla="*/ 116002 h 936864"/>
              <a:gd name="connsiteX0" fmla="*/ 1457863 w 1457863"/>
              <a:gd name="connsiteY0" fmla="*/ 896661 h 940303"/>
              <a:gd name="connsiteX1" fmla="*/ 1130771 w 1457863"/>
              <a:gd name="connsiteY1" fmla="*/ 781594 h 940303"/>
              <a:gd name="connsiteX2" fmla="*/ 793681 w 1457863"/>
              <a:gd name="connsiteY2" fmla="*/ 929871 h 940303"/>
              <a:gd name="connsiteX3" fmla="*/ 655608 w 1457863"/>
              <a:gd name="connsiteY3" fmla="*/ 435179 h 940303"/>
              <a:gd name="connsiteX4" fmla="*/ 569343 w 1457863"/>
              <a:gd name="connsiteY4" fmla="*/ 443806 h 940303"/>
              <a:gd name="connsiteX5" fmla="*/ 483079 w 1457863"/>
              <a:gd name="connsiteY5" fmla="*/ 12485 h 940303"/>
              <a:gd name="connsiteX6" fmla="*/ 0 w 1457863"/>
              <a:gd name="connsiteY6" fmla="*/ 107375 h 940303"/>
              <a:gd name="connsiteX7" fmla="*/ 0 w 1457863"/>
              <a:gd name="connsiteY7" fmla="*/ 107375 h 940303"/>
              <a:gd name="connsiteX8" fmla="*/ 0 w 1457863"/>
              <a:gd name="connsiteY8" fmla="*/ 116002 h 940303"/>
              <a:gd name="connsiteX0" fmla="*/ 1320652 w 1320652"/>
              <a:gd name="connsiteY0" fmla="*/ 905559 h 940242"/>
              <a:gd name="connsiteX1" fmla="*/ 1130771 w 1320652"/>
              <a:gd name="connsiteY1" fmla="*/ 781594 h 940242"/>
              <a:gd name="connsiteX2" fmla="*/ 793681 w 1320652"/>
              <a:gd name="connsiteY2" fmla="*/ 929871 h 940242"/>
              <a:gd name="connsiteX3" fmla="*/ 655608 w 1320652"/>
              <a:gd name="connsiteY3" fmla="*/ 435179 h 940242"/>
              <a:gd name="connsiteX4" fmla="*/ 569343 w 1320652"/>
              <a:gd name="connsiteY4" fmla="*/ 443806 h 940242"/>
              <a:gd name="connsiteX5" fmla="*/ 483079 w 1320652"/>
              <a:gd name="connsiteY5" fmla="*/ 12485 h 940242"/>
              <a:gd name="connsiteX6" fmla="*/ 0 w 1320652"/>
              <a:gd name="connsiteY6" fmla="*/ 107375 h 940242"/>
              <a:gd name="connsiteX7" fmla="*/ 0 w 1320652"/>
              <a:gd name="connsiteY7" fmla="*/ 107375 h 940242"/>
              <a:gd name="connsiteX8" fmla="*/ 0 w 1320652"/>
              <a:gd name="connsiteY8" fmla="*/ 116002 h 94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52" h="940242">
                <a:moveTo>
                  <a:pt x="1320652" y="905559"/>
                </a:moveTo>
                <a:cubicBezTo>
                  <a:pt x="1271769" y="771850"/>
                  <a:pt x="1218600" y="777542"/>
                  <a:pt x="1130771" y="781594"/>
                </a:cubicBezTo>
                <a:cubicBezTo>
                  <a:pt x="1042943" y="785646"/>
                  <a:pt x="872875" y="987607"/>
                  <a:pt x="793681" y="929871"/>
                </a:cubicBezTo>
                <a:cubicBezTo>
                  <a:pt x="714487" y="872135"/>
                  <a:pt x="692998" y="516190"/>
                  <a:pt x="655608" y="435179"/>
                </a:cubicBezTo>
                <a:cubicBezTo>
                  <a:pt x="618218" y="354168"/>
                  <a:pt x="598098" y="514255"/>
                  <a:pt x="569343" y="443806"/>
                </a:cubicBezTo>
                <a:cubicBezTo>
                  <a:pt x="540588" y="373357"/>
                  <a:pt x="577970" y="68557"/>
                  <a:pt x="483079" y="12485"/>
                </a:cubicBezTo>
                <a:cubicBezTo>
                  <a:pt x="388188" y="-43587"/>
                  <a:pt x="0" y="107375"/>
                  <a:pt x="0" y="107375"/>
                </a:cubicBezTo>
                <a:lnTo>
                  <a:pt x="0" y="107375"/>
                </a:lnTo>
                <a:lnTo>
                  <a:pt x="0" y="116002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4880142" y="3723129"/>
            <a:ext cx="1401891" cy="1365458"/>
          </a:xfrm>
          <a:custGeom>
            <a:avLst/>
            <a:gdLst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07034 w 871268"/>
              <a:gd name="connsiteY6" fmla="*/ 543464 h 957532"/>
              <a:gd name="connsiteX7" fmla="*/ 241540 w 871268"/>
              <a:gd name="connsiteY7" fmla="*/ 802256 h 957532"/>
              <a:gd name="connsiteX8" fmla="*/ 181155 w 871268"/>
              <a:gd name="connsiteY8" fmla="*/ 595222 h 957532"/>
              <a:gd name="connsiteX9" fmla="*/ 163902 w 871268"/>
              <a:gd name="connsiteY9" fmla="*/ 854015 h 957532"/>
              <a:gd name="connsiteX10" fmla="*/ 353683 w 871268"/>
              <a:gd name="connsiteY10" fmla="*/ 845388 h 957532"/>
              <a:gd name="connsiteX11" fmla="*/ 336430 w 871268"/>
              <a:gd name="connsiteY11" fmla="*/ 897147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14" fmla="*/ 0 w 871268"/>
              <a:gd name="connsiteY14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324884 w 871268"/>
              <a:gd name="connsiteY6" fmla="*/ 766537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163902 w 871268"/>
              <a:gd name="connsiteY7" fmla="*/ 854015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45436 w 871268"/>
              <a:gd name="connsiteY6" fmla="*/ 514260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906987 w 906987"/>
              <a:gd name="connsiteY0" fmla="*/ 69011 h 990870"/>
              <a:gd name="connsiteX1" fmla="*/ 630942 w 906987"/>
              <a:gd name="connsiteY1" fmla="*/ 0 h 990870"/>
              <a:gd name="connsiteX2" fmla="*/ 630942 w 906987"/>
              <a:gd name="connsiteY2" fmla="*/ 0 h 990870"/>
              <a:gd name="connsiteX3" fmla="*/ 216874 w 906987"/>
              <a:gd name="connsiteY3" fmla="*/ 112143 h 990870"/>
              <a:gd name="connsiteX4" fmla="*/ 268632 w 906987"/>
              <a:gd name="connsiteY4" fmla="*/ 422694 h 990870"/>
              <a:gd name="connsiteX5" fmla="*/ 360603 w 906987"/>
              <a:gd name="connsiteY5" fmla="*/ 766537 h 990870"/>
              <a:gd name="connsiteX6" fmla="*/ 181155 w 906987"/>
              <a:gd name="connsiteY6" fmla="*/ 514260 h 990870"/>
              <a:gd name="connsiteX7" fmla="*/ 240102 w 906987"/>
              <a:gd name="connsiteY7" fmla="*/ 830203 h 990870"/>
              <a:gd name="connsiteX8" fmla="*/ 389402 w 906987"/>
              <a:gd name="connsiteY8" fmla="*/ 845388 h 990870"/>
              <a:gd name="connsiteX9" fmla="*/ 372149 w 906987"/>
              <a:gd name="connsiteY9" fmla="*/ 897147 h 990870"/>
              <a:gd name="connsiteX10" fmla="*/ 35719 w 906987"/>
              <a:gd name="connsiteY10" fmla="*/ 957532 h 990870"/>
              <a:gd name="connsiteX11" fmla="*/ 35719 w 906987"/>
              <a:gd name="connsiteY11" fmla="*/ 957532 h 990870"/>
              <a:gd name="connsiteX12" fmla="*/ 0 w 906987"/>
              <a:gd name="connsiteY12" fmla="*/ 990870 h 99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6987" h="990870">
                <a:moveTo>
                  <a:pt x="906987" y="69011"/>
                </a:moveTo>
                <a:lnTo>
                  <a:pt x="630942" y="0"/>
                </a:lnTo>
                <a:lnTo>
                  <a:pt x="630942" y="0"/>
                </a:lnTo>
                <a:cubicBezTo>
                  <a:pt x="561931" y="18690"/>
                  <a:pt x="277259" y="41694"/>
                  <a:pt x="216874" y="112143"/>
                </a:cubicBezTo>
                <a:cubicBezTo>
                  <a:pt x="156489" y="182592"/>
                  <a:pt x="244677" y="313628"/>
                  <a:pt x="268632" y="422694"/>
                </a:cubicBezTo>
                <a:cubicBezTo>
                  <a:pt x="292587" y="531760"/>
                  <a:pt x="375182" y="751276"/>
                  <a:pt x="360603" y="766537"/>
                </a:cubicBezTo>
                <a:cubicBezTo>
                  <a:pt x="346024" y="781798"/>
                  <a:pt x="201239" y="503649"/>
                  <a:pt x="181155" y="514260"/>
                </a:cubicBezTo>
                <a:cubicBezTo>
                  <a:pt x="161072" y="524871"/>
                  <a:pt x="205394" y="775015"/>
                  <a:pt x="240102" y="830203"/>
                </a:cubicBezTo>
                <a:cubicBezTo>
                  <a:pt x="274810" y="885391"/>
                  <a:pt x="367394" y="834231"/>
                  <a:pt x="389402" y="845388"/>
                </a:cubicBezTo>
                <a:cubicBezTo>
                  <a:pt x="411410" y="856545"/>
                  <a:pt x="431096" y="878456"/>
                  <a:pt x="372149" y="897147"/>
                </a:cubicBezTo>
                <a:cubicBezTo>
                  <a:pt x="313202" y="915838"/>
                  <a:pt x="35719" y="957532"/>
                  <a:pt x="35719" y="957532"/>
                </a:cubicBezTo>
                <a:lnTo>
                  <a:pt x="35719" y="957532"/>
                </a:lnTo>
                <a:lnTo>
                  <a:pt x="0" y="990870"/>
                </a:lnTo>
              </a:path>
            </a:pathLst>
          </a:custGeom>
          <a:noFill/>
          <a:ln w="28575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0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6" grpId="0" animBg="1"/>
      <p:bldP spid="15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689" y="-171400"/>
            <a:ext cx="8229600" cy="905196"/>
          </a:xfrm>
        </p:spPr>
        <p:txBody>
          <a:bodyPr>
            <a:normAutofit/>
          </a:bodyPr>
          <a:lstStyle/>
          <a:p>
            <a:pPr lvl="0"/>
            <a:r>
              <a:rPr lang="fr-FR" sz="3200" kern="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fr-FR" sz="3200" kern="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kern="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fr-FR" sz="3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27/06/2017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Audition ANR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1784" y="2871326"/>
            <a:ext cx="846043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ATTOLAB combines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lines:</a:t>
            </a: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on synergy [light sources – optics - interdisciplinary users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successful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effort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users’ requests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limited compromise on performance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300"/>
              </a:spcAft>
              <a:buFont typeface="+mj-lt"/>
              <a:buAutoNum type="arabicPeriod" startAt="2"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unique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expertise/techniques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amplitude &amp; phase nonlinear spectroscopy (RABBIT)</a:t>
            </a:r>
            <a:endParaRPr lang="fr-FR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 of isolated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atto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pulses (2-color synthesis,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atto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lighthouse)</a:t>
            </a:r>
            <a:endParaRPr lang="fr-FR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of light angular momentum </a:t>
            </a:r>
            <a:endParaRPr lang="fr-FR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 pulse for plasma physics in relativistic regime</a:t>
            </a:r>
            <a:endParaRPr lang="fr-FR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XUV optics and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metrology</a:t>
            </a:r>
          </a:p>
          <a:p>
            <a:pPr marL="342900" lvl="0" indent="-342900"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 in mid- to long term operation and evolution </a:t>
            </a: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218012" y="733796"/>
          <a:ext cx="6802260" cy="2016000"/>
        </p:xfrm>
        <a:graphic>
          <a:graphicData uri="http://schemas.openxmlformats.org/drawingml/2006/table">
            <a:tbl>
              <a:tblPr/>
              <a:tblGrid>
                <a:gridCol w="288032"/>
                <a:gridCol w="1800200"/>
                <a:gridCol w="257480"/>
                <a:gridCol w="181371"/>
                <a:gridCol w="181371"/>
                <a:gridCol w="181371"/>
                <a:gridCol w="181371"/>
                <a:gridCol w="181371"/>
                <a:gridCol w="181371"/>
                <a:gridCol w="181371"/>
                <a:gridCol w="181371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90008"/>
                <a:gridCol w="181371"/>
                <a:gridCol w="181371"/>
                <a:gridCol w="181371"/>
                <a:gridCol w="181371"/>
              </a:tblGrid>
              <a:tr h="14400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LIDYL : hall development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FAB1-FAB10 development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A969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program on FAB1-FAB10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: test workstations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ABF8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: scientifc programm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: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workstations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2D05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: scientifc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 : development of SN2.0 laser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 : development of SN3.0 laser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8DB4E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 : SN2.0 - scientific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LCF : CeMOX development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LCF :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CeMOX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exploitation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88" y="1271162"/>
            <a:ext cx="3209212" cy="19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2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/>
          </p:cNvPicPr>
          <p:nvPr/>
        </p:nvPicPr>
        <p:blipFill rotWithShape="1">
          <a:blip r:embed="rId2"/>
          <a:srcRect b="9220"/>
          <a:stretch/>
        </p:blipFill>
        <p:spPr>
          <a:xfrm>
            <a:off x="3436587" y="965462"/>
            <a:ext cx="2270830" cy="7054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057937"/>
            <a:ext cx="8255475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45" y="2101741"/>
            <a:ext cx="4875959" cy="205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119764" y="5492111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Laser </a:t>
            </a:r>
            <a:r>
              <a:rPr lang="fr-CA" dirty="0" err="1">
                <a:solidFill>
                  <a:schemeClr val="accent1">
                    <a:lumMod val="50000"/>
                  </a:schemeClr>
                </a:solidFill>
              </a:rPr>
              <a:t>commissionned</a:t>
            </a:r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A" dirty="0" err="1">
                <a:solidFill>
                  <a:schemeClr val="accent1">
                    <a:lumMod val="50000"/>
                  </a:schemeClr>
                </a:solidFill>
              </a:rPr>
              <a:t>june</a:t>
            </a:r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 2016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/>
          </p:cNvPicPr>
          <p:nvPr/>
        </p:nvPicPr>
        <p:blipFill rotWithShape="1">
          <a:blip r:embed="rId2"/>
          <a:srcRect b="9220"/>
          <a:stretch/>
        </p:blipFill>
        <p:spPr>
          <a:xfrm>
            <a:off x="3436587" y="965462"/>
            <a:ext cx="2270830" cy="7054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1145"/>
            <a:ext cx="4574078" cy="25733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" y="4048698"/>
            <a:ext cx="3574256" cy="1648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1831143"/>
            <a:ext cx="4559319" cy="2565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73528" y="4723383"/>
            <a:ext cx="4171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</a:rPr>
              <a:t>experimental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</a:rPr>
              <a:t>rooms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</a:rPr>
              <a:t> (100 m2)</a:t>
            </a:r>
          </a:p>
          <a:p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</a:rPr>
              <a:t>Opened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</a:rPr>
              <a:t>users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</a:rPr>
              <a:t>: end 2016</a:t>
            </a:r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9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55" y="1498921"/>
            <a:ext cx="6419850" cy="4358198"/>
          </a:xfrm>
          <a:prstGeom prst="rect">
            <a:avLst/>
          </a:prstGeom>
        </p:spPr>
      </p:pic>
      <p:pic>
        <p:nvPicPr>
          <p:cNvPr id="6" name="Picture 24"/>
          <p:cNvPicPr>
            <a:picLocks noChangeAspect="1"/>
          </p:cNvPicPr>
          <p:nvPr/>
        </p:nvPicPr>
        <p:blipFill rotWithShape="1">
          <a:blip r:embed="rId3"/>
          <a:srcRect b="9220"/>
          <a:stretch/>
        </p:blipFill>
        <p:spPr>
          <a:xfrm>
            <a:off x="3781919" y="933647"/>
            <a:ext cx="1703123" cy="65942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441202" y="5510873"/>
            <a:ext cx="441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New </a:t>
            </a:r>
            <a:r>
              <a:rPr lang="fr-CA" dirty="0" err="1"/>
              <a:t>premises</a:t>
            </a:r>
            <a:r>
              <a:rPr lang="fr-CA" dirty="0"/>
              <a:t> at l’Orme les merisiers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423559" y="1153385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100" dirty="0"/>
              <a:t>2013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0590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Un </a:t>
            </a:r>
            <a:r>
              <a:rPr lang="en-US" altLang="ja-JP" dirty="0" err="1" smtClean="0"/>
              <a:t>Spe</a:t>
            </a:r>
            <a:r>
              <a:rPr lang="en-US" altLang="ja-JP" dirty="0" err="1" smtClean="0">
                <a:solidFill>
                  <a:schemeClr val="accent1"/>
                </a:solidFill>
              </a:rPr>
              <a:t>c</a:t>
            </a:r>
            <a:r>
              <a:rPr lang="en-US" altLang="ja-JP" dirty="0" err="1" smtClean="0"/>
              <a:t>tre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typique</a:t>
            </a:r>
            <a:r>
              <a:rPr lang="en-US" altLang="ja-JP" dirty="0" smtClean="0"/>
              <a:t> @ 1500 nm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idx="4294967295"/>
          </p:nvPr>
        </p:nvSpPr>
        <p:spPr>
          <a:xfrm>
            <a:off x="1627471" y="5624514"/>
            <a:ext cx="5915025" cy="4626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err="1" smtClean="0"/>
              <a:t>Une</a:t>
            </a:r>
            <a:r>
              <a:rPr lang="en-US" altLang="ja-JP" dirty="0" smtClean="0"/>
              <a:t> source XUV femtoseconde </a:t>
            </a:r>
            <a:r>
              <a:rPr lang="en-US" altLang="ja-JP" dirty="0" err="1" smtClean="0"/>
              <a:t>ultracompacte</a:t>
            </a:r>
            <a:endParaRPr lang="en-US" altLang="ja-JP" dirty="0"/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ja-JP" smtClean="0"/>
              <a:t>13</a:t>
            </a:r>
            <a:endParaRPr lang="ja-JP" altLang="en-US" dirty="0"/>
          </a:p>
        </p:txBody>
      </p:sp>
      <p:pic>
        <p:nvPicPr>
          <p:cNvPr id="12" name="Picture 2" descr="D:\AIGA_Post\CLEO2017\Spectrum_95eV_fina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1906341"/>
            <a:ext cx="4824536" cy="3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1" t="13909" r="30439" b="20218"/>
          <a:stretch/>
        </p:blipFill>
        <p:spPr bwMode="auto">
          <a:xfrm>
            <a:off x="5112064" y="1906344"/>
            <a:ext cx="2430434" cy="122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9220"/>
          <a:stretch/>
        </p:blipFill>
        <p:spPr>
          <a:xfrm>
            <a:off x="2849731" y="614109"/>
            <a:ext cx="3153591" cy="1177637"/>
          </a:xfrm>
          <a:prstGeom prst="rect">
            <a:avLst/>
          </a:prstGeom>
          <a:ln>
            <a:noFill/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32558" y="2586922"/>
            <a:ext cx="7886700" cy="859809"/>
          </a:xfrm>
        </p:spPr>
        <p:txBody>
          <a:bodyPr vert="horz">
            <a:normAutofit/>
          </a:bodyPr>
          <a:lstStyle/>
          <a:p>
            <a:pPr algn="ctr"/>
            <a:r>
              <a:rPr kumimoji="1" lang="en-US" altLang="ja-JP" dirty="0">
                <a:solidFill>
                  <a:schemeClr val="accent1"/>
                </a:solidFill>
              </a:rPr>
              <a:t>A</a:t>
            </a:r>
            <a:r>
              <a:rPr lang="en-US" altLang="ja-JP" dirty="0"/>
              <a:t> </a:t>
            </a:r>
            <a:r>
              <a:rPr kumimoji="1" lang="en-US" altLang="ja-JP" dirty="0"/>
              <a:t>consortium of 9 labs in </a:t>
            </a:r>
            <a:r>
              <a:rPr kumimoji="1" lang="en-US" altLang="ja-JP" dirty="0" smtClean="0"/>
              <a:t>Saclay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03588" y="4121987"/>
            <a:ext cx="73446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400" dirty="0">
                <a:solidFill>
                  <a:schemeClr val="accent1"/>
                </a:solidFill>
                <a:latin typeface="+mj-lt"/>
              </a:rPr>
              <a:t>F</a:t>
            </a:r>
            <a:r>
              <a:rPr lang="fr-CA" sz="4400" dirty="0">
                <a:latin typeface="+mj-lt"/>
              </a:rPr>
              <a:t>ull vertical </a:t>
            </a:r>
            <a:r>
              <a:rPr lang="fr-CA" sz="4400" dirty="0" err="1">
                <a:latin typeface="+mj-lt"/>
              </a:rPr>
              <a:t>integration</a:t>
            </a:r>
            <a:r>
              <a:rPr lang="fr-CA" sz="4400" dirty="0">
                <a:latin typeface="+mj-lt"/>
              </a:rPr>
              <a:t> </a:t>
            </a:r>
            <a:r>
              <a:rPr lang="fr-CA" sz="4400" dirty="0" err="1">
                <a:latin typeface="+mj-lt"/>
              </a:rPr>
              <a:t>from</a:t>
            </a:r>
            <a:r>
              <a:rPr lang="fr-CA" sz="4400" dirty="0">
                <a:latin typeface="+mj-lt"/>
              </a:rPr>
              <a:t> </a:t>
            </a:r>
            <a:r>
              <a:rPr lang="fr-CA" sz="4400" dirty="0" smtClean="0">
                <a:latin typeface="+mj-lt"/>
              </a:rPr>
              <a:t>femtosecond lasers </a:t>
            </a:r>
            <a:r>
              <a:rPr lang="fr-CA" sz="4400" dirty="0">
                <a:latin typeface="+mj-lt"/>
              </a:rPr>
              <a:t>to </a:t>
            </a:r>
            <a:endParaRPr lang="fr-CA" sz="4400" dirty="0" smtClean="0">
              <a:latin typeface="+mj-lt"/>
            </a:endParaRPr>
          </a:p>
          <a:p>
            <a:pPr algn="ctr"/>
            <a:r>
              <a:rPr lang="fr-CA" sz="4400" dirty="0" smtClean="0">
                <a:latin typeface="+mj-lt"/>
              </a:rPr>
              <a:t>XUV attosecond pulses </a:t>
            </a:r>
            <a:r>
              <a:rPr lang="fr-CA" sz="4400" dirty="0" err="1" smtClean="0">
                <a:latin typeface="+mj-lt"/>
              </a:rPr>
              <a:t>users</a:t>
            </a:r>
            <a:endParaRPr lang="fr-F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4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646013"/>
            <a:ext cx="5018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dirty="0" smtClean="0">
                <a:latin typeface="+mj-lt"/>
              </a:rPr>
              <a:t>Budget </a:t>
            </a:r>
            <a:r>
              <a:rPr lang="fr-CA" sz="2800" dirty="0" err="1">
                <a:latin typeface="+mj-lt"/>
              </a:rPr>
              <a:t>with</a:t>
            </a:r>
            <a:r>
              <a:rPr lang="fr-CA" sz="2800" dirty="0">
                <a:latin typeface="+mj-lt"/>
              </a:rPr>
              <a:t> </a:t>
            </a:r>
            <a:r>
              <a:rPr lang="fr-CA" sz="2800" dirty="0" err="1">
                <a:latin typeface="+mj-lt"/>
              </a:rPr>
              <a:t>associated</a:t>
            </a:r>
            <a:r>
              <a:rPr lang="fr-CA" sz="2800" dirty="0">
                <a:latin typeface="+mj-lt"/>
              </a:rPr>
              <a:t> </a:t>
            </a:r>
            <a:r>
              <a:rPr lang="fr-CA" sz="2800" dirty="0" err="1" smtClean="0">
                <a:latin typeface="+mj-lt"/>
              </a:rPr>
              <a:t>projects</a:t>
            </a:r>
            <a:r>
              <a:rPr lang="fr-CA" sz="2800" dirty="0" smtClean="0">
                <a:latin typeface="+mj-lt"/>
              </a:rPr>
              <a:t>: </a:t>
            </a:r>
            <a:endParaRPr lang="fr-CA" sz="2800" dirty="0">
              <a:latin typeface="+mj-lt"/>
            </a:endParaRPr>
          </a:p>
          <a:p>
            <a:pPr algn="ctr"/>
            <a:r>
              <a:rPr lang="fr-CA" sz="2800" dirty="0">
                <a:latin typeface="+mj-lt"/>
              </a:rPr>
              <a:t>10 M€</a:t>
            </a:r>
            <a:endParaRPr lang="fr-FR" sz="28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398" y="4933946"/>
            <a:ext cx="4051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u="sng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http://attolab.fr/</a:t>
            </a:r>
            <a:endParaRPr lang="fr-FR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903259540"/>
              </p:ext>
            </p:extLst>
          </p:nvPr>
        </p:nvGraphicFramePr>
        <p:xfrm>
          <a:off x="2558390" y="1282787"/>
          <a:ext cx="8282975" cy="540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b="9220"/>
          <a:stretch/>
        </p:blipFill>
        <p:spPr>
          <a:xfrm>
            <a:off x="981595" y="2036618"/>
            <a:ext cx="3153591" cy="117763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A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consortium of 9 labs in Saclay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accent1"/>
                </a:solidFill>
              </a:rPr>
              <a:t>X</a:t>
            </a:r>
            <a:r>
              <a:rPr lang="fr-CA" dirty="0" smtClean="0"/>
              <a:t>UV </a:t>
            </a:r>
            <a:r>
              <a:rPr lang="fr-CA" dirty="0" err="1" smtClean="0"/>
              <a:t>optics</a:t>
            </a:r>
            <a:r>
              <a:rPr lang="fr-CA" dirty="0" smtClean="0"/>
              <a:t> design on </a:t>
            </a:r>
            <a:r>
              <a:rPr lang="fr-CA" dirty="0" err="1" smtClean="0"/>
              <a:t>demand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512758" y="5637984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 err="1">
                <a:solidFill>
                  <a:schemeClr val="accent1"/>
                </a:solidFill>
              </a:rPr>
              <a:t>CeMOX</a:t>
            </a:r>
            <a:r>
              <a:rPr lang="fr-FR" sz="2800" dirty="0">
                <a:solidFill>
                  <a:schemeClr val="accent1"/>
                </a:solidFill>
              </a:rPr>
              <a:t> : </a:t>
            </a:r>
            <a:r>
              <a:rPr lang="fr-FR" sz="2800" dirty="0" err="1">
                <a:solidFill>
                  <a:schemeClr val="accent1"/>
                </a:solidFill>
              </a:rPr>
              <a:t>platform</a:t>
            </a:r>
            <a:r>
              <a:rPr lang="fr-FR" sz="2800" dirty="0">
                <a:solidFill>
                  <a:schemeClr val="accent1"/>
                </a:solidFill>
              </a:rPr>
              <a:t> for X-ray </a:t>
            </a:r>
            <a:r>
              <a:rPr lang="fr-FR" sz="2800" dirty="0" err="1">
                <a:solidFill>
                  <a:schemeClr val="accent1"/>
                </a:solidFill>
              </a:rPr>
              <a:t>optics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35602" y="6438126"/>
            <a:ext cx="298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F. Delmotte, S. </a:t>
            </a:r>
            <a:r>
              <a:rPr lang="fr-FR" dirty="0" err="1" smtClean="0"/>
              <a:t>deRossi</a:t>
            </a:r>
            <a:r>
              <a:rPr lang="fr-FR" dirty="0" smtClean="0"/>
              <a:t> </a:t>
            </a:r>
            <a:r>
              <a:rPr lang="fr-FR" i="1" dirty="0" smtClean="0"/>
              <a:t> et al.</a:t>
            </a:r>
            <a:endParaRPr lang="fr-FR" i="1" dirty="0"/>
          </a:p>
        </p:txBody>
      </p:sp>
      <p:pic>
        <p:nvPicPr>
          <p:cNvPr id="21" name="Espace réservé pour une image  20" descr="P1020362mc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" b="2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73248" y="5239384"/>
            <a:ext cx="365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magnetron sputtering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Plassys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MP800S</a:t>
            </a:r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8" descr="Institut d'Optique Graduation Schoo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7582" b="7037"/>
          <a:stretch/>
        </p:blipFill>
        <p:spPr bwMode="auto">
          <a:xfrm>
            <a:off x="7084918" y="1287677"/>
            <a:ext cx="1934386" cy="10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084919" y="2326905"/>
            <a:ext cx="1934385" cy="7368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6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X</a:t>
            </a:r>
            <a:r>
              <a:rPr lang="fr-CA" dirty="0"/>
              <a:t>UV </a:t>
            </a:r>
            <a:r>
              <a:rPr lang="fr-CA" dirty="0" err="1"/>
              <a:t>optics</a:t>
            </a:r>
            <a:r>
              <a:rPr lang="fr-CA" dirty="0"/>
              <a:t> design on </a:t>
            </a:r>
            <a:r>
              <a:rPr lang="fr-CA" dirty="0" err="1" smtClean="0"/>
              <a:t>demand</a:t>
            </a:r>
            <a:endParaRPr lang="fr-FR" dirty="0"/>
          </a:p>
        </p:txBody>
      </p:sp>
      <p:pic>
        <p:nvPicPr>
          <p:cNvPr id="10" name="Picture 8" descr="Institut d'Optique Graduation Scho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7582" b="7037"/>
          <a:stretch/>
        </p:blipFill>
        <p:spPr bwMode="auto">
          <a:xfrm>
            <a:off x="7076363" y="1203097"/>
            <a:ext cx="1934386" cy="10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076364" y="2211381"/>
            <a:ext cx="1934385" cy="736891"/>
          </a:xfrm>
          <a:prstGeom prst="rect">
            <a:avLst/>
          </a:prstGeom>
          <a:ln>
            <a:noFill/>
          </a:ln>
        </p:spPr>
      </p:pic>
      <p:sp>
        <p:nvSpPr>
          <p:cNvPr id="112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 err="1">
                <a:solidFill>
                  <a:schemeClr val="accent1"/>
                </a:solidFill>
              </a:rPr>
              <a:t>CeMOX</a:t>
            </a:r>
            <a:r>
              <a:rPr lang="fr-FR" sz="2800" dirty="0">
                <a:solidFill>
                  <a:schemeClr val="accent1"/>
                </a:solidFill>
              </a:rPr>
              <a:t> : </a:t>
            </a:r>
            <a:r>
              <a:rPr lang="fr-FR" sz="2800" dirty="0" err="1">
                <a:solidFill>
                  <a:schemeClr val="accent1"/>
                </a:solidFill>
              </a:rPr>
              <a:t>platform</a:t>
            </a:r>
            <a:r>
              <a:rPr lang="fr-FR" sz="2800" dirty="0">
                <a:solidFill>
                  <a:schemeClr val="accent1"/>
                </a:solidFill>
              </a:rPr>
              <a:t> for X-ray </a:t>
            </a:r>
            <a:r>
              <a:rPr lang="fr-FR" sz="2800" dirty="0" err="1">
                <a:solidFill>
                  <a:schemeClr val="accent1"/>
                </a:solidFill>
              </a:rPr>
              <a:t>optics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035602" y="6438126"/>
            <a:ext cx="298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F. Delmotte, S. </a:t>
            </a:r>
            <a:r>
              <a:rPr lang="fr-FR" dirty="0" err="1" smtClean="0"/>
              <a:t>deRossi</a:t>
            </a:r>
            <a:r>
              <a:rPr lang="fr-FR" dirty="0" smtClean="0"/>
              <a:t> </a:t>
            </a:r>
            <a:r>
              <a:rPr lang="fr-FR" i="1" dirty="0" smtClean="0"/>
              <a:t> et al.</a:t>
            </a:r>
            <a:endParaRPr lang="fr-FR" i="1" dirty="0"/>
          </a:p>
        </p:txBody>
      </p:sp>
      <p:grpSp>
        <p:nvGrpSpPr>
          <p:cNvPr id="114" name="Groupe 113"/>
          <p:cNvGrpSpPr/>
          <p:nvPr/>
        </p:nvGrpSpPr>
        <p:grpSpPr>
          <a:xfrm>
            <a:off x="1324209" y="1197577"/>
            <a:ext cx="5752154" cy="4366206"/>
            <a:chOff x="1695922" y="1423987"/>
            <a:chExt cx="5752154" cy="4366206"/>
          </a:xfrm>
        </p:grpSpPr>
        <p:sp>
          <p:nvSpPr>
            <p:cNvPr id="115" name="Rectangle 114"/>
            <p:cNvSpPr/>
            <p:nvPr/>
          </p:nvSpPr>
          <p:spPr>
            <a:xfrm>
              <a:off x="1695922" y="1423987"/>
              <a:ext cx="5752154" cy="43041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6" name="Groupe 115"/>
            <p:cNvGrpSpPr/>
            <p:nvPr/>
          </p:nvGrpSpPr>
          <p:grpSpPr>
            <a:xfrm>
              <a:off x="1796254" y="1457875"/>
              <a:ext cx="2480402" cy="2600790"/>
              <a:chOff x="-1171756" y="2802483"/>
              <a:chExt cx="2480402" cy="2600790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-1171756" y="2802483"/>
                <a:ext cx="2480401" cy="260079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0" name="Image 17" descr="Pulse_matto21.pd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1755" y="2802483"/>
                <a:ext cx="2480401" cy="2411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Image 150" descr="lidyl-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969" y="3050508"/>
                <a:ext cx="663627" cy="405295"/>
              </a:xfrm>
              <a:prstGeom prst="rect">
                <a:avLst/>
              </a:prstGeom>
            </p:spPr>
          </p:pic>
          <p:pic>
            <p:nvPicPr>
              <p:cNvPr id="152" name="Picture 80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80" r="2992"/>
              <a:stretch>
                <a:fillRect/>
              </a:stretch>
            </p:blipFill>
            <p:spPr bwMode="auto">
              <a:xfrm>
                <a:off x="-712425" y="3774755"/>
                <a:ext cx="487469" cy="492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7" name="ZoneTexte 116"/>
            <p:cNvSpPr txBox="1"/>
            <p:nvPr/>
          </p:nvSpPr>
          <p:spPr>
            <a:xfrm>
              <a:off x="1695922" y="4959196"/>
              <a:ext cx="34525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i="1" dirty="0" smtClean="0">
                  <a:solidFill>
                    <a:schemeClr val="bg1"/>
                  </a:solidFill>
                </a:rPr>
                <a:t>Post-compression</a:t>
              </a:r>
              <a:endParaRPr lang="fr-FR" sz="2400" i="1" dirty="0">
                <a:solidFill>
                  <a:schemeClr val="bg1"/>
                </a:solidFill>
              </a:endParaRPr>
            </a:p>
            <a:p>
              <a:pPr algn="ctr"/>
              <a:r>
                <a:rPr lang="fr-CA" sz="2400" i="1" dirty="0" err="1" smtClean="0">
                  <a:solidFill>
                    <a:schemeClr val="bg1"/>
                  </a:solidFill>
                </a:rPr>
                <a:t>Spatio-temporal</a:t>
              </a:r>
              <a:r>
                <a:rPr lang="fr-CA" sz="2400" i="1" dirty="0" smtClean="0">
                  <a:solidFill>
                    <a:schemeClr val="bg1"/>
                  </a:solidFill>
                </a:rPr>
                <a:t> </a:t>
              </a:r>
              <a:r>
                <a:rPr lang="fr-CA" sz="2400" i="1" dirty="0" err="1" smtClean="0">
                  <a:solidFill>
                    <a:schemeClr val="bg1"/>
                  </a:solidFill>
                </a:rPr>
                <a:t>couplings</a:t>
              </a:r>
              <a:endParaRPr lang="fr-FR" sz="2400" i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18" name="Image 1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2317" y="3275043"/>
              <a:ext cx="3191036" cy="2393277"/>
            </a:xfrm>
            <a:prstGeom prst="rect">
              <a:avLst/>
            </a:prstGeom>
          </p:spPr>
        </p:pic>
        <p:grpSp>
          <p:nvGrpSpPr>
            <p:cNvPr id="119" name="Grouper 51"/>
            <p:cNvGrpSpPr/>
            <p:nvPr/>
          </p:nvGrpSpPr>
          <p:grpSpPr>
            <a:xfrm>
              <a:off x="5720299" y="1576391"/>
              <a:ext cx="1353403" cy="1785609"/>
              <a:chOff x="2931871" y="1569120"/>
              <a:chExt cx="1915419" cy="2527103"/>
            </a:xfrm>
          </p:grpSpPr>
          <p:grpSp>
            <p:nvGrpSpPr>
              <p:cNvPr id="120" name="Group 1"/>
              <p:cNvGrpSpPr>
                <a:grpSpLocks/>
              </p:cNvGrpSpPr>
              <p:nvPr/>
            </p:nvGrpSpPr>
            <p:grpSpPr bwMode="auto">
              <a:xfrm>
                <a:off x="3306920" y="1573585"/>
                <a:ext cx="397370" cy="1451074"/>
                <a:chOff x="0" y="0"/>
                <a:chExt cx="356" cy="1300"/>
              </a:xfrm>
            </p:grpSpPr>
            <p:grpSp>
              <p:nvGrpSpPr>
                <p:cNvPr id="145" name="Group 2"/>
                <p:cNvGrpSpPr>
                  <a:grpSpLocks/>
                </p:cNvGrpSpPr>
                <p:nvPr/>
              </p:nvGrpSpPr>
              <p:grpSpPr bwMode="auto">
                <a:xfrm>
                  <a:off x="235" y="0"/>
                  <a:ext cx="120" cy="1031"/>
                  <a:chOff x="0" y="0"/>
                  <a:chExt cx="120" cy="1031"/>
                </a:xfrm>
              </p:grpSpPr>
              <p:sp>
                <p:nvSpPr>
                  <p:cNvPr id="147" name="Line 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0" y="0"/>
                    <a:ext cx="0" cy="1031"/>
                  </a:xfrm>
                  <a:prstGeom prst="line">
                    <a:avLst/>
                  </a:prstGeom>
                  <a:noFill/>
                  <a:ln w="381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8" name="Line 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20" y="184"/>
                    <a:ext cx="0" cy="552"/>
                  </a:xfrm>
                  <a:prstGeom prst="line">
                    <a:avLst/>
                  </a:prstGeom>
                  <a:noFill/>
                  <a:ln w="254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46" name="Freeform 5"/>
                <p:cNvSpPr>
                  <a:spLocks/>
                </p:cNvSpPr>
                <p:nvPr/>
              </p:nvSpPr>
              <p:spPr bwMode="auto">
                <a:xfrm rot="16200000" flipH="1">
                  <a:off x="-512" y="548"/>
                  <a:ext cx="1263" cy="240"/>
                </a:xfrm>
                <a:custGeom>
                  <a:avLst/>
                  <a:gdLst/>
                  <a:ahLst/>
                  <a:cxnLst>
                    <a:cxn ang="0">
                      <a:pos x="0" y="21330"/>
                    </a:cxn>
                    <a:cxn ang="0">
                      <a:pos x="4561" y="18857"/>
                    </a:cxn>
                    <a:cxn ang="0">
                      <a:pos x="6311" y="10394"/>
                    </a:cxn>
                    <a:cxn ang="0">
                      <a:pos x="8663" y="0"/>
                    </a:cxn>
                    <a:cxn ang="0">
                      <a:pos x="10929" y="10356"/>
                    </a:cxn>
                    <a:cxn ang="0">
                      <a:pos x="12822" y="18895"/>
                    </a:cxn>
                    <a:cxn ang="0">
                      <a:pos x="17527" y="21368"/>
                    </a:cxn>
                    <a:cxn ang="0">
                      <a:pos x="21600" y="21368"/>
                    </a:cxn>
                    <a:cxn ang="0">
                      <a:pos x="0" y="21330"/>
                    </a:cxn>
                    <a:cxn ang="0">
                      <a:pos x="0" y="21330"/>
                    </a:cxn>
                  </a:cxnLst>
                  <a:rect l="0" t="0" r="r" b="b"/>
                  <a:pathLst>
                    <a:path w="21600" h="21385">
                      <a:moveTo>
                        <a:pt x="0" y="21330"/>
                      </a:moveTo>
                      <a:cubicBezTo>
                        <a:pt x="0" y="21330"/>
                        <a:pt x="3815" y="21600"/>
                        <a:pt x="4561" y="18857"/>
                      </a:cubicBezTo>
                      <a:cubicBezTo>
                        <a:pt x="5307" y="16113"/>
                        <a:pt x="6053" y="12404"/>
                        <a:pt x="6311" y="10394"/>
                      </a:cubicBezTo>
                      <a:cubicBezTo>
                        <a:pt x="6569" y="8385"/>
                        <a:pt x="7716" y="0"/>
                        <a:pt x="8663" y="0"/>
                      </a:cubicBezTo>
                      <a:cubicBezTo>
                        <a:pt x="9610" y="0"/>
                        <a:pt x="10757" y="9274"/>
                        <a:pt x="10929" y="10356"/>
                      </a:cubicBezTo>
                      <a:cubicBezTo>
                        <a:pt x="11101" y="11438"/>
                        <a:pt x="12277" y="18006"/>
                        <a:pt x="12822" y="18895"/>
                      </a:cubicBezTo>
                      <a:cubicBezTo>
                        <a:pt x="13367" y="19784"/>
                        <a:pt x="13626" y="21330"/>
                        <a:pt x="17527" y="21368"/>
                      </a:cubicBezTo>
                      <a:cubicBezTo>
                        <a:pt x="21428" y="21407"/>
                        <a:pt x="21600" y="21368"/>
                        <a:pt x="21600" y="21368"/>
                      </a:cubicBezTo>
                      <a:lnTo>
                        <a:pt x="0" y="21330"/>
                      </a:lnTo>
                      <a:close/>
                      <a:moveTo>
                        <a:pt x="0" y="21330"/>
                      </a:moveTo>
                    </a:path>
                  </a:pathLst>
                </a:custGeom>
                <a:gradFill rotWithShape="0">
                  <a:gsLst>
                    <a:gs pos="0">
                      <a:srgbClr val="8000FF"/>
                    </a:gs>
                    <a:gs pos="15027">
                      <a:srgbClr val="8000FF"/>
                    </a:gs>
                    <a:gs pos="21658">
                      <a:srgbClr val="4000FF"/>
                    </a:gs>
                    <a:gs pos="23317">
                      <a:srgbClr val="0000FF"/>
                    </a:gs>
                    <a:gs pos="30571">
                      <a:srgbClr val="0080FF"/>
                    </a:gs>
                    <a:gs pos="37825">
                      <a:srgbClr val="00FF00"/>
                    </a:gs>
                    <a:gs pos="46115">
                      <a:srgbClr val="FFFF00"/>
                    </a:gs>
                    <a:gs pos="54922">
                      <a:srgbClr val="FF8000"/>
                    </a:gs>
                    <a:gs pos="56151">
                      <a:srgbClr val="FF4000"/>
                    </a:gs>
                    <a:gs pos="62695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25400" cap="flat">
                  <a:solidFill>
                    <a:sysClr val="windowText" lastClr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1" name="Group 7"/>
              <p:cNvGrpSpPr>
                <a:grpSpLocks/>
              </p:cNvGrpSpPr>
              <p:nvPr/>
            </p:nvGrpSpPr>
            <p:grpSpPr bwMode="auto">
              <a:xfrm>
                <a:off x="2931871" y="2721051"/>
                <a:ext cx="1857375" cy="1375172"/>
                <a:chOff x="0" y="0"/>
                <a:chExt cx="1664" cy="1232"/>
              </a:xfrm>
            </p:grpSpPr>
            <p:grpSp>
              <p:nvGrpSpPr>
                <p:cNvPr id="131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664" cy="803"/>
                  <a:chOff x="0" y="0"/>
                  <a:chExt cx="1663" cy="803"/>
                </a:xfrm>
              </p:grpSpPr>
              <p:sp>
                <p:nvSpPr>
                  <p:cNvPr id="133" name="Rectangle 9"/>
                  <p:cNvSpPr>
                    <a:spLocks/>
                  </p:cNvSpPr>
                  <p:nvPr/>
                </p:nvSpPr>
                <p:spPr bwMode="auto">
                  <a:xfrm>
                    <a:off x="0" y="669"/>
                    <a:ext cx="1663" cy="134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4" name="Rectangle 10"/>
                  <p:cNvSpPr>
                    <a:spLocks/>
                  </p:cNvSpPr>
                  <p:nvPr/>
                </p:nvSpPr>
                <p:spPr bwMode="auto">
                  <a:xfrm>
                    <a:off x="0" y="535"/>
                    <a:ext cx="1663" cy="134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5" name="Rectangle 11"/>
                  <p:cNvSpPr>
                    <a:spLocks/>
                  </p:cNvSpPr>
                  <p:nvPr/>
                </p:nvSpPr>
                <p:spPr bwMode="auto">
                  <a:xfrm>
                    <a:off x="0" y="439"/>
                    <a:ext cx="1663" cy="96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6" name="Rectangle 12"/>
                  <p:cNvSpPr>
                    <a:spLocks/>
                  </p:cNvSpPr>
                  <p:nvPr/>
                </p:nvSpPr>
                <p:spPr bwMode="auto">
                  <a:xfrm>
                    <a:off x="0" y="342"/>
                    <a:ext cx="1663" cy="97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" name="Rectangle 13"/>
                  <p:cNvSpPr>
                    <a:spLocks/>
                  </p:cNvSpPr>
                  <p:nvPr/>
                </p:nvSpPr>
                <p:spPr bwMode="auto">
                  <a:xfrm>
                    <a:off x="0" y="273"/>
                    <a:ext cx="1663" cy="69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" name="Rectangle 14"/>
                  <p:cNvSpPr>
                    <a:spLocks/>
                  </p:cNvSpPr>
                  <p:nvPr/>
                </p:nvSpPr>
                <p:spPr bwMode="auto">
                  <a:xfrm>
                    <a:off x="0" y="203"/>
                    <a:ext cx="1663" cy="70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" name="Rectangle 15"/>
                  <p:cNvSpPr>
                    <a:spLocks/>
                  </p:cNvSpPr>
                  <p:nvPr/>
                </p:nvSpPr>
                <p:spPr bwMode="auto">
                  <a:xfrm>
                    <a:off x="0" y="155"/>
                    <a:ext cx="1663" cy="48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" name="Rectangle 16"/>
                  <p:cNvSpPr>
                    <a:spLocks/>
                  </p:cNvSpPr>
                  <p:nvPr/>
                </p:nvSpPr>
                <p:spPr bwMode="auto">
                  <a:xfrm>
                    <a:off x="0" y="107"/>
                    <a:ext cx="1663" cy="48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" name="Rectangle 17"/>
                  <p:cNvSpPr>
                    <a:spLocks/>
                  </p:cNvSpPr>
                  <p:nvPr/>
                </p:nvSpPr>
                <p:spPr bwMode="auto">
                  <a:xfrm>
                    <a:off x="0" y="75"/>
                    <a:ext cx="1663" cy="32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" name="Rectangle 18"/>
                  <p:cNvSpPr>
                    <a:spLocks/>
                  </p:cNvSpPr>
                  <p:nvPr/>
                </p:nvSpPr>
                <p:spPr bwMode="auto">
                  <a:xfrm>
                    <a:off x="0" y="42"/>
                    <a:ext cx="1663" cy="33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3" name="Rectangle 19"/>
                  <p:cNvSpPr>
                    <a:spLocks/>
                  </p:cNvSpPr>
                  <p:nvPr/>
                </p:nvSpPr>
                <p:spPr bwMode="auto">
                  <a:xfrm>
                    <a:off x="0" y="21"/>
                    <a:ext cx="1663" cy="21"/>
                  </a:xfrm>
                  <a:prstGeom prst="rect">
                    <a:avLst/>
                  </a:prstGeom>
                  <a:solidFill>
                    <a:srgbClr val="33333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4" name="Rectangle 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663" cy="21"/>
                  </a:xfrm>
                  <a:prstGeom prst="rect">
                    <a:avLst/>
                  </a:prstGeom>
                  <a:solidFill>
                    <a:srgbClr val="B3B3B3"/>
                  </a:solidFill>
                  <a:ln w="12700" cap="flat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32" name="Rectangle 21"/>
                <p:cNvSpPr>
                  <a:spLocks/>
                </p:cNvSpPr>
                <p:nvPr/>
              </p:nvSpPr>
              <p:spPr bwMode="auto">
                <a:xfrm>
                  <a:off x="0" y="796"/>
                  <a:ext cx="1663" cy="436"/>
                </a:xfrm>
                <a:prstGeom prst="rect">
                  <a:avLst/>
                </a:prstGeom>
                <a:gradFill rotWithShape="0">
                  <a:gsLst>
                    <a:gs pos="0">
                      <a:srgbClr val="6293FE"/>
                    </a:gs>
                    <a:gs pos="100000">
                      <a:srgbClr val="DAD5DA"/>
                    </a:gs>
                  </a:gsLst>
                  <a:lin ang="18360000" scaled="1"/>
                </a:gra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3578159" y="2732213"/>
                <a:ext cx="505643" cy="311423"/>
              </a:xfrm>
              <a:custGeom>
                <a:avLst/>
                <a:gdLst/>
                <a:ahLst/>
                <a:cxnLst>
                  <a:cxn ang="0">
                    <a:pos x="21411" y="0"/>
                  </a:cxn>
                  <a:cxn ang="0">
                    <a:pos x="1" y="682"/>
                  </a:cxn>
                </a:cxnLst>
                <a:rect l="0" t="0" r="r" b="b"/>
                <a:pathLst>
                  <a:path w="21411" h="15902">
                    <a:moveTo>
                      <a:pt x="21411" y="0"/>
                    </a:moveTo>
                    <a:cubicBezTo>
                      <a:pt x="21506" y="21600"/>
                      <a:pt x="-94" y="20577"/>
                      <a:pt x="1" y="682"/>
                    </a:cubicBezTo>
                  </a:path>
                </a:pathLst>
              </a:custGeom>
              <a:noFill/>
              <a:ln w="50800" cap="flat">
                <a:solidFill>
                  <a:srgbClr val="17CF1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3572577" y="2709889"/>
                <a:ext cx="513457" cy="110505"/>
              </a:xfrm>
              <a:custGeom>
                <a:avLst/>
                <a:gdLst/>
                <a:ahLst/>
                <a:cxnLst>
                  <a:cxn ang="0">
                    <a:pos x="20484" y="0"/>
                  </a:cxn>
                  <a:cxn ang="0">
                    <a:pos x="45" y="967"/>
                  </a:cxn>
                </a:cxnLst>
                <a:rect l="0" t="0" r="r" b="b"/>
                <a:pathLst>
                  <a:path w="20484" h="16079">
                    <a:moveTo>
                      <a:pt x="20484" y="0"/>
                    </a:moveTo>
                    <a:cubicBezTo>
                      <a:pt x="20484" y="21600"/>
                      <a:pt x="-1116" y="20955"/>
                      <a:pt x="45" y="967"/>
                    </a:cubicBezTo>
                  </a:path>
                </a:pathLst>
              </a:custGeom>
              <a:noFill/>
              <a:ln w="50800" cap="flat">
                <a:solidFill>
                  <a:srgbClr val="6666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3571460" y="2726632"/>
                <a:ext cx="514574" cy="636240"/>
              </a:xfrm>
              <a:custGeom>
                <a:avLst/>
                <a:gdLst/>
                <a:ahLst/>
                <a:cxnLst>
                  <a:cxn ang="0">
                    <a:pos x="0" y="373"/>
                  </a:cxn>
                  <a:cxn ang="0">
                    <a:pos x="21600" y="0"/>
                  </a:cxn>
                </a:cxnLst>
                <a:rect l="0" t="0" r="r" b="b"/>
                <a:pathLst>
                  <a:path w="21600" h="11401">
                    <a:moveTo>
                      <a:pt x="0" y="373"/>
                    </a:moveTo>
                    <a:cubicBezTo>
                      <a:pt x="125" y="7093"/>
                      <a:pt x="13110" y="21600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EAB52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575926" y="2712120"/>
                <a:ext cx="511224" cy="858367"/>
              </a:xfrm>
              <a:custGeom>
                <a:avLst/>
                <a:gdLst/>
                <a:ahLst/>
                <a:cxnLst>
                  <a:cxn ang="0">
                    <a:pos x="21600" y="0"/>
                  </a:cxn>
                  <a:cxn ang="0">
                    <a:pos x="0" y="116"/>
                  </a:cxn>
                </a:cxnLst>
                <a:rect l="0" t="0" r="r" b="b"/>
                <a:pathLst>
                  <a:path w="21600" h="14868">
                    <a:moveTo>
                      <a:pt x="21600" y="0"/>
                    </a:moveTo>
                    <a:cubicBezTo>
                      <a:pt x="18911" y="21600"/>
                      <a:pt x="141" y="17929"/>
                      <a:pt x="0" y="116"/>
                    </a:cubicBezTo>
                  </a:path>
                </a:pathLst>
              </a:custGeom>
              <a:noFill/>
              <a:ln w="50800" cap="flat">
                <a:solidFill>
                  <a:srgbClr val="BE020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26" name="Group 112"/>
              <p:cNvGrpSpPr>
                <a:grpSpLocks/>
              </p:cNvGrpSpPr>
              <p:nvPr/>
            </p:nvGrpSpPr>
            <p:grpSpPr bwMode="auto">
              <a:xfrm>
                <a:off x="3985575" y="1569120"/>
                <a:ext cx="861715" cy="1151930"/>
                <a:chOff x="0" y="0"/>
                <a:chExt cx="772" cy="1031"/>
              </a:xfrm>
            </p:grpSpPr>
            <p:grpSp>
              <p:nvGrpSpPr>
                <p:cNvPr id="127" name="Group 11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7" cy="1031"/>
                  <a:chOff x="0" y="0"/>
                  <a:chExt cx="87" cy="1031"/>
                </a:xfrm>
              </p:grpSpPr>
              <p:sp>
                <p:nvSpPr>
                  <p:cNvPr id="129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87" y="0"/>
                    <a:ext cx="0" cy="1031"/>
                  </a:xfrm>
                  <a:prstGeom prst="line">
                    <a:avLst/>
                  </a:prstGeom>
                  <a:noFill/>
                  <a:ln w="381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0" y="176"/>
                    <a:ext cx="0" cy="552"/>
                  </a:xfrm>
                  <a:prstGeom prst="line">
                    <a:avLst/>
                  </a:prstGeom>
                  <a:noFill/>
                  <a:ln w="254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28" name="Freeform 116"/>
                <p:cNvSpPr>
                  <a:spLocks/>
                </p:cNvSpPr>
                <p:nvPr/>
              </p:nvSpPr>
              <p:spPr bwMode="auto">
                <a:xfrm rot="5400000" flipH="1">
                  <a:off x="224" y="160"/>
                  <a:ext cx="416" cy="680"/>
                </a:xfrm>
                <a:custGeom>
                  <a:avLst/>
                  <a:gdLst/>
                  <a:ahLst/>
                  <a:cxnLst>
                    <a:cxn ang="0">
                      <a:pos x="0" y="21330"/>
                    </a:cxn>
                    <a:cxn ang="0">
                      <a:pos x="4561" y="18857"/>
                    </a:cxn>
                    <a:cxn ang="0">
                      <a:pos x="6311" y="10394"/>
                    </a:cxn>
                    <a:cxn ang="0">
                      <a:pos x="8663" y="0"/>
                    </a:cxn>
                    <a:cxn ang="0">
                      <a:pos x="10929" y="10356"/>
                    </a:cxn>
                    <a:cxn ang="0">
                      <a:pos x="12822" y="18895"/>
                    </a:cxn>
                    <a:cxn ang="0">
                      <a:pos x="17527" y="21368"/>
                    </a:cxn>
                    <a:cxn ang="0">
                      <a:pos x="21600" y="21368"/>
                    </a:cxn>
                    <a:cxn ang="0">
                      <a:pos x="0" y="21330"/>
                    </a:cxn>
                    <a:cxn ang="0">
                      <a:pos x="0" y="21330"/>
                    </a:cxn>
                  </a:cxnLst>
                  <a:rect l="0" t="0" r="r" b="b"/>
                  <a:pathLst>
                    <a:path w="21600" h="21385">
                      <a:moveTo>
                        <a:pt x="0" y="21330"/>
                      </a:moveTo>
                      <a:cubicBezTo>
                        <a:pt x="0" y="21330"/>
                        <a:pt x="3815" y="21600"/>
                        <a:pt x="4561" y="18857"/>
                      </a:cubicBezTo>
                      <a:cubicBezTo>
                        <a:pt x="5307" y="16113"/>
                        <a:pt x="6053" y="12404"/>
                        <a:pt x="6311" y="10394"/>
                      </a:cubicBezTo>
                      <a:cubicBezTo>
                        <a:pt x="6569" y="8385"/>
                        <a:pt x="7716" y="0"/>
                        <a:pt x="8663" y="0"/>
                      </a:cubicBezTo>
                      <a:cubicBezTo>
                        <a:pt x="9610" y="0"/>
                        <a:pt x="10757" y="9274"/>
                        <a:pt x="10929" y="10356"/>
                      </a:cubicBezTo>
                      <a:cubicBezTo>
                        <a:pt x="11101" y="11438"/>
                        <a:pt x="12277" y="18006"/>
                        <a:pt x="12822" y="18895"/>
                      </a:cubicBezTo>
                      <a:cubicBezTo>
                        <a:pt x="13367" y="19784"/>
                        <a:pt x="13626" y="21330"/>
                        <a:pt x="17527" y="21368"/>
                      </a:cubicBezTo>
                      <a:cubicBezTo>
                        <a:pt x="21428" y="21407"/>
                        <a:pt x="21600" y="21368"/>
                        <a:pt x="21600" y="21368"/>
                      </a:cubicBezTo>
                      <a:lnTo>
                        <a:pt x="0" y="21330"/>
                      </a:lnTo>
                      <a:close/>
                      <a:moveTo>
                        <a:pt x="0" y="21330"/>
                      </a:moveTo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17616">
                      <a:srgbClr val="FF8000"/>
                    </a:gs>
                    <a:gs pos="28497">
                      <a:srgbClr val="FFFF00"/>
                    </a:gs>
                    <a:gs pos="45078">
                      <a:srgbClr val="00FF00"/>
                    </a:gs>
                    <a:gs pos="60622">
                      <a:srgbClr val="0080FF"/>
                    </a:gs>
                    <a:gs pos="75128">
                      <a:srgbClr val="0000FF"/>
                    </a:gs>
                    <a:gs pos="100000">
                      <a:srgbClr val="8000FF"/>
                    </a:gs>
                  </a:gsLst>
                  <a:lin ang="0" scaled="1"/>
                </a:gradFill>
                <a:ln w="25400" cap="flat">
                  <a:solidFill>
                    <a:sysClr val="windowText" lastClr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868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accent1"/>
                </a:solidFill>
              </a:rPr>
              <a:t>H</a:t>
            </a:r>
            <a:r>
              <a:rPr lang="fr-CA" dirty="0" smtClean="0"/>
              <a:t>igh performance </a:t>
            </a:r>
            <a:r>
              <a:rPr lang="fr-CA" dirty="0" err="1" smtClean="0">
                <a:solidFill>
                  <a:schemeClr val="accent1"/>
                </a:solidFill>
              </a:rPr>
              <a:t>o</a:t>
            </a:r>
            <a:r>
              <a:rPr lang="fr-CA" dirty="0" err="1" smtClean="0"/>
              <a:t>ptomechanics</a:t>
            </a:r>
            <a:endParaRPr lang="fr-FR" dirty="0"/>
          </a:p>
        </p:txBody>
      </p:sp>
      <p:pic>
        <p:nvPicPr>
          <p:cNvPr id="4" name="Espace réservé pour une image 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7" b="22287"/>
          <a:stretch>
            <a:fillRect/>
          </a:stretch>
        </p:blipFill>
        <p:spPr>
          <a:xfrm>
            <a:off x="567976" y="1423987"/>
            <a:ext cx="8036712" cy="3891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1423987"/>
            <a:ext cx="1934385" cy="939497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96783" y="5688070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1"/>
                </a:solidFill>
              </a:rPr>
              <a:t>Optics</a:t>
            </a:r>
            <a:r>
              <a:rPr lang="fr-CA" sz="2800" dirty="0" smtClean="0">
                <a:solidFill>
                  <a:schemeClr val="accent1"/>
                </a:solidFill>
              </a:rPr>
              <a:t> &amp; </a:t>
            </a:r>
            <a:r>
              <a:rPr lang="fr-CA" sz="2800" dirty="0" err="1" smtClean="0">
                <a:solidFill>
                  <a:schemeClr val="accent1"/>
                </a:solidFill>
              </a:rPr>
              <a:t>Alignment</a:t>
            </a:r>
            <a:r>
              <a:rPr lang="fr-CA" sz="2800" dirty="0" smtClean="0">
                <a:solidFill>
                  <a:schemeClr val="accent1"/>
                </a:solidFill>
              </a:rPr>
              <a:t> groups @ SOLEIL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551" y="5969856"/>
            <a:ext cx="291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F. Polack, D. </a:t>
            </a:r>
            <a:r>
              <a:rPr lang="fr-FR" dirty="0" err="1" smtClean="0"/>
              <a:t>Dennetiere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2347428"/>
            <a:ext cx="1934385" cy="106479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Design office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812" y="6397528"/>
            <a:ext cx="4063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M. </a:t>
            </a:r>
            <a:r>
              <a:rPr lang="fr-FR" dirty="0" err="1" smtClean="0"/>
              <a:t>Bougeard</a:t>
            </a:r>
            <a:r>
              <a:rPr lang="fr-FR" dirty="0" smtClean="0"/>
              <a:t>,</a:t>
            </a:r>
            <a:r>
              <a:rPr lang="fr-FR" dirty="0" smtClean="0">
                <a:solidFill>
                  <a:srgbClr val="1FB346"/>
                </a:solidFill>
              </a:rPr>
              <a:t> J. </a:t>
            </a:r>
            <a:r>
              <a:rPr lang="fr-FR" dirty="0" err="1" smtClean="0">
                <a:solidFill>
                  <a:srgbClr val="1FB346"/>
                </a:solidFill>
              </a:rPr>
              <a:t>Lenfant</a:t>
            </a:r>
            <a:r>
              <a:rPr lang="fr-FR" dirty="0" smtClean="0">
                <a:solidFill>
                  <a:srgbClr val="1FB346"/>
                </a:solidFill>
              </a:rPr>
              <a:t>, C. </a:t>
            </a:r>
            <a:r>
              <a:rPr lang="fr-FR" dirty="0" err="1" smtClean="0">
                <a:solidFill>
                  <a:srgbClr val="1FB346"/>
                </a:solidFill>
              </a:rPr>
              <a:t>Spezzani</a:t>
            </a:r>
            <a:r>
              <a:rPr lang="fr-FR" dirty="0" smtClean="0">
                <a:solidFill>
                  <a:srgbClr val="1FB346"/>
                </a:solidFill>
              </a:rPr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6915334" y="3385496"/>
            <a:ext cx="1934385" cy="7368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1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7" t="31355" r="17967" b="14642"/>
          <a:stretch/>
        </p:blipFill>
        <p:spPr>
          <a:xfrm>
            <a:off x="474050" y="1241155"/>
            <a:ext cx="7768858" cy="49859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11305" y="81752"/>
            <a:ext cx="8281743" cy="90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Plan </a:t>
            </a:r>
            <a:r>
              <a:rPr kumimoji="1" lang="en-US" altLang="ja-JP" dirty="0" err="1" smtClean="0">
                <a:solidFill>
                  <a:schemeClr val="accent1"/>
                </a:solidFill>
              </a:rPr>
              <a:t>intermédiaire</a:t>
            </a:r>
            <a:r>
              <a:rPr kumimoji="1" lang="en-US" altLang="ja-JP" dirty="0" smtClean="0"/>
              <a:t> (1er semester)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14607" y="3858980"/>
            <a:ext cx="843501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Laser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515132" y="2037925"/>
            <a:ext cx="1953099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Compresseurs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 rot="20671159">
            <a:off x="4396658" y="2138559"/>
            <a:ext cx="464977" cy="1009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20671159">
            <a:off x="5020902" y="4290105"/>
            <a:ext cx="464977" cy="83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5428464" y="2474029"/>
            <a:ext cx="292097" cy="1937827"/>
          </a:xfrm>
          <a:prstGeom prst="straightConnector1">
            <a:avLst/>
          </a:prstGeom>
          <a:ln w="38100">
            <a:solidFill>
              <a:srgbClr val="C00000">
                <a:alpha val="8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44706" y="4856001"/>
            <a:ext cx="631903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247144" y="2296551"/>
            <a:ext cx="787395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SE10</a:t>
            </a:r>
            <a:endParaRPr lang="fr-FR" sz="2400" dirty="0"/>
          </a:p>
        </p:txBody>
      </p:sp>
      <p:sp>
        <p:nvSpPr>
          <p:cNvPr id="22" name="Forme libre 21"/>
          <p:cNvSpPr/>
          <p:nvPr/>
        </p:nvSpPr>
        <p:spPr>
          <a:xfrm>
            <a:off x="4880142" y="3723129"/>
            <a:ext cx="1401891" cy="1365458"/>
          </a:xfrm>
          <a:custGeom>
            <a:avLst/>
            <a:gdLst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07034 w 871268"/>
              <a:gd name="connsiteY6" fmla="*/ 543464 h 957532"/>
              <a:gd name="connsiteX7" fmla="*/ 241540 w 871268"/>
              <a:gd name="connsiteY7" fmla="*/ 802256 h 957532"/>
              <a:gd name="connsiteX8" fmla="*/ 181155 w 871268"/>
              <a:gd name="connsiteY8" fmla="*/ 595222 h 957532"/>
              <a:gd name="connsiteX9" fmla="*/ 163902 w 871268"/>
              <a:gd name="connsiteY9" fmla="*/ 854015 h 957532"/>
              <a:gd name="connsiteX10" fmla="*/ 353683 w 871268"/>
              <a:gd name="connsiteY10" fmla="*/ 845388 h 957532"/>
              <a:gd name="connsiteX11" fmla="*/ 336430 w 871268"/>
              <a:gd name="connsiteY11" fmla="*/ 897147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14" fmla="*/ 0 w 871268"/>
              <a:gd name="connsiteY14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324884 w 871268"/>
              <a:gd name="connsiteY6" fmla="*/ 766537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163902 w 871268"/>
              <a:gd name="connsiteY7" fmla="*/ 854015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45436 w 871268"/>
              <a:gd name="connsiteY6" fmla="*/ 514260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906987 w 906987"/>
              <a:gd name="connsiteY0" fmla="*/ 69011 h 990870"/>
              <a:gd name="connsiteX1" fmla="*/ 630942 w 906987"/>
              <a:gd name="connsiteY1" fmla="*/ 0 h 990870"/>
              <a:gd name="connsiteX2" fmla="*/ 630942 w 906987"/>
              <a:gd name="connsiteY2" fmla="*/ 0 h 990870"/>
              <a:gd name="connsiteX3" fmla="*/ 216874 w 906987"/>
              <a:gd name="connsiteY3" fmla="*/ 112143 h 990870"/>
              <a:gd name="connsiteX4" fmla="*/ 268632 w 906987"/>
              <a:gd name="connsiteY4" fmla="*/ 422694 h 990870"/>
              <a:gd name="connsiteX5" fmla="*/ 360603 w 906987"/>
              <a:gd name="connsiteY5" fmla="*/ 766537 h 990870"/>
              <a:gd name="connsiteX6" fmla="*/ 181155 w 906987"/>
              <a:gd name="connsiteY6" fmla="*/ 514260 h 990870"/>
              <a:gd name="connsiteX7" fmla="*/ 240102 w 906987"/>
              <a:gd name="connsiteY7" fmla="*/ 830203 h 990870"/>
              <a:gd name="connsiteX8" fmla="*/ 389402 w 906987"/>
              <a:gd name="connsiteY8" fmla="*/ 845388 h 990870"/>
              <a:gd name="connsiteX9" fmla="*/ 372149 w 906987"/>
              <a:gd name="connsiteY9" fmla="*/ 897147 h 990870"/>
              <a:gd name="connsiteX10" fmla="*/ 35719 w 906987"/>
              <a:gd name="connsiteY10" fmla="*/ 957532 h 990870"/>
              <a:gd name="connsiteX11" fmla="*/ 35719 w 906987"/>
              <a:gd name="connsiteY11" fmla="*/ 957532 h 990870"/>
              <a:gd name="connsiteX12" fmla="*/ 0 w 906987"/>
              <a:gd name="connsiteY12" fmla="*/ 990870 h 99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6987" h="990870">
                <a:moveTo>
                  <a:pt x="906987" y="69011"/>
                </a:moveTo>
                <a:lnTo>
                  <a:pt x="630942" y="0"/>
                </a:lnTo>
                <a:lnTo>
                  <a:pt x="630942" y="0"/>
                </a:lnTo>
                <a:cubicBezTo>
                  <a:pt x="561931" y="18690"/>
                  <a:pt x="277259" y="41694"/>
                  <a:pt x="216874" y="112143"/>
                </a:cubicBezTo>
                <a:cubicBezTo>
                  <a:pt x="156489" y="182592"/>
                  <a:pt x="244677" y="313628"/>
                  <a:pt x="268632" y="422694"/>
                </a:cubicBezTo>
                <a:cubicBezTo>
                  <a:pt x="292587" y="531760"/>
                  <a:pt x="375182" y="751276"/>
                  <a:pt x="360603" y="766537"/>
                </a:cubicBezTo>
                <a:cubicBezTo>
                  <a:pt x="346024" y="781798"/>
                  <a:pt x="201239" y="503649"/>
                  <a:pt x="181155" y="514260"/>
                </a:cubicBezTo>
                <a:cubicBezTo>
                  <a:pt x="161072" y="524871"/>
                  <a:pt x="205394" y="775015"/>
                  <a:pt x="240102" y="830203"/>
                </a:cubicBezTo>
                <a:cubicBezTo>
                  <a:pt x="274810" y="885391"/>
                  <a:pt x="367394" y="834231"/>
                  <a:pt x="389402" y="845388"/>
                </a:cubicBezTo>
                <a:cubicBezTo>
                  <a:pt x="411410" y="856545"/>
                  <a:pt x="431096" y="878456"/>
                  <a:pt x="372149" y="897147"/>
                </a:cubicBezTo>
                <a:cubicBezTo>
                  <a:pt x="313202" y="915838"/>
                  <a:pt x="35719" y="957532"/>
                  <a:pt x="35719" y="957532"/>
                </a:cubicBezTo>
                <a:lnTo>
                  <a:pt x="35719" y="957532"/>
                </a:lnTo>
                <a:lnTo>
                  <a:pt x="0" y="990870"/>
                </a:lnTo>
              </a:path>
            </a:pathLst>
          </a:custGeom>
          <a:noFill/>
          <a:ln w="28575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3922005" y="2247570"/>
            <a:ext cx="1233889" cy="2192228"/>
          </a:xfrm>
          <a:custGeom>
            <a:avLst/>
            <a:gdLst>
              <a:gd name="connsiteX0" fmla="*/ 1233889 w 1236965"/>
              <a:gd name="connsiteY0" fmla="*/ 2136848 h 2136848"/>
              <a:gd name="connsiteX1" fmla="*/ 1222872 w 1236965"/>
              <a:gd name="connsiteY1" fmla="*/ 2004645 h 2136848"/>
              <a:gd name="connsiteX2" fmla="*/ 1211855 w 1236965"/>
              <a:gd name="connsiteY2" fmla="*/ 1541937 h 2136848"/>
              <a:gd name="connsiteX3" fmla="*/ 914400 w 1236965"/>
              <a:gd name="connsiteY3" fmla="*/ 638554 h 2136848"/>
              <a:gd name="connsiteX4" fmla="*/ 694062 w 1236965"/>
              <a:gd name="connsiteY4" fmla="*/ 32626 h 2136848"/>
              <a:gd name="connsiteX5" fmla="*/ 0 w 1236965"/>
              <a:gd name="connsiteY5" fmla="*/ 76693 h 2136848"/>
              <a:gd name="connsiteX6" fmla="*/ 0 w 1236965"/>
              <a:gd name="connsiteY6" fmla="*/ 76693 h 2136848"/>
              <a:gd name="connsiteX0" fmla="*/ 1233889 w 1233889"/>
              <a:gd name="connsiteY0" fmla="*/ 2136848 h 2136848"/>
              <a:gd name="connsiteX1" fmla="*/ 1222872 w 1233889"/>
              <a:gd name="connsiteY1" fmla="*/ 2004645 h 2136848"/>
              <a:gd name="connsiteX2" fmla="*/ 1145753 w 1233889"/>
              <a:gd name="connsiteY2" fmla="*/ 1552954 h 2136848"/>
              <a:gd name="connsiteX3" fmla="*/ 914400 w 1233889"/>
              <a:gd name="connsiteY3" fmla="*/ 638554 h 2136848"/>
              <a:gd name="connsiteX4" fmla="*/ 694062 w 1233889"/>
              <a:gd name="connsiteY4" fmla="*/ 32626 h 2136848"/>
              <a:gd name="connsiteX5" fmla="*/ 0 w 1233889"/>
              <a:gd name="connsiteY5" fmla="*/ 76693 h 2136848"/>
              <a:gd name="connsiteX6" fmla="*/ 0 w 1233889"/>
              <a:gd name="connsiteY6" fmla="*/ 76693 h 2136848"/>
              <a:gd name="connsiteX0" fmla="*/ 1233889 w 1233889"/>
              <a:gd name="connsiteY0" fmla="*/ 2118353 h 2118353"/>
              <a:gd name="connsiteX1" fmla="*/ 1222872 w 1233889"/>
              <a:gd name="connsiteY1" fmla="*/ 1986150 h 2118353"/>
              <a:gd name="connsiteX2" fmla="*/ 1145753 w 1233889"/>
              <a:gd name="connsiteY2" fmla="*/ 1534459 h 2118353"/>
              <a:gd name="connsiteX3" fmla="*/ 914400 w 1233889"/>
              <a:gd name="connsiteY3" fmla="*/ 620059 h 2118353"/>
              <a:gd name="connsiteX4" fmla="*/ 850020 w 1233889"/>
              <a:gd name="connsiteY4" fmla="*/ 350318 h 2118353"/>
              <a:gd name="connsiteX5" fmla="*/ 694062 w 1233889"/>
              <a:gd name="connsiteY5" fmla="*/ 14131 h 2118353"/>
              <a:gd name="connsiteX6" fmla="*/ 0 w 1233889"/>
              <a:gd name="connsiteY6" fmla="*/ 58198 h 2118353"/>
              <a:gd name="connsiteX7" fmla="*/ 0 w 1233889"/>
              <a:gd name="connsiteY7" fmla="*/ 58198 h 2118353"/>
              <a:gd name="connsiteX0" fmla="*/ 1233889 w 1233889"/>
              <a:gd name="connsiteY0" fmla="*/ 2118353 h 2118353"/>
              <a:gd name="connsiteX1" fmla="*/ 1222872 w 1233889"/>
              <a:gd name="connsiteY1" fmla="*/ 1986150 h 2118353"/>
              <a:gd name="connsiteX2" fmla="*/ 1145753 w 1233889"/>
              <a:gd name="connsiteY2" fmla="*/ 1534459 h 2118353"/>
              <a:gd name="connsiteX3" fmla="*/ 940508 w 1233889"/>
              <a:gd name="connsiteY3" fmla="*/ 736080 h 2118353"/>
              <a:gd name="connsiteX4" fmla="*/ 914400 w 1233889"/>
              <a:gd name="connsiteY4" fmla="*/ 620059 h 2118353"/>
              <a:gd name="connsiteX5" fmla="*/ 850020 w 1233889"/>
              <a:gd name="connsiteY5" fmla="*/ 350318 h 2118353"/>
              <a:gd name="connsiteX6" fmla="*/ 694062 w 1233889"/>
              <a:gd name="connsiteY6" fmla="*/ 14131 h 2118353"/>
              <a:gd name="connsiteX7" fmla="*/ 0 w 1233889"/>
              <a:gd name="connsiteY7" fmla="*/ 58198 h 2118353"/>
              <a:gd name="connsiteX8" fmla="*/ 0 w 1233889"/>
              <a:gd name="connsiteY8" fmla="*/ 58198 h 2118353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914400 w 1233889"/>
              <a:gd name="connsiteY4" fmla="*/ 615521 h 2113815"/>
              <a:gd name="connsiteX5" fmla="*/ 850020 w 1233889"/>
              <a:gd name="connsiteY5" fmla="*/ 345780 h 2113815"/>
              <a:gd name="connsiteX6" fmla="*/ 835733 w 1233889"/>
              <a:gd name="connsiteY6" fmla="*/ 274342 h 2113815"/>
              <a:gd name="connsiteX7" fmla="*/ 694062 w 1233889"/>
              <a:gd name="connsiteY7" fmla="*/ 9593 h 2113815"/>
              <a:gd name="connsiteX8" fmla="*/ 0 w 1233889"/>
              <a:gd name="connsiteY8" fmla="*/ 53660 h 2113815"/>
              <a:gd name="connsiteX9" fmla="*/ 0 w 1233889"/>
              <a:gd name="connsiteY9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50020 w 1233889"/>
              <a:gd name="connsiteY5" fmla="*/ 345780 h 2113815"/>
              <a:gd name="connsiteX6" fmla="*/ 835733 w 1233889"/>
              <a:gd name="connsiteY6" fmla="*/ 274342 h 2113815"/>
              <a:gd name="connsiteX7" fmla="*/ 694062 w 1233889"/>
              <a:gd name="connsiteY7" fmla="*/ 9593 h 2113815"/>
              <a:gd name="connsiteX8" fmla="*/ 0 w 1233889"/>
              <a:gd name="connsiteY8" fmla="*/ 53660 h 2113815"/>
              <a:gd name="connsiteX9" fmla="*/ 0 w 1233889"/>
              <a:gd name="connsiteY9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835733 w 1233889"/>
              <a:gd name="connsiteY6" fmla="*/ 274342 h 2113815"/>
              <a:gd name="connsiteX7" fmla="*/ 694062 w 1233889"/>
              <a:gd name="connsiteY7" fmla="*/ 9593 h 2113815"/>
              <a:gd name="connsiteX8" fmla="*/ 0 w 1233889"/>
              <a:gd name="connsiteY8" fmla="*/ 53660 h 2113815"/>
              <a:gd name="connsiteX9" fmla="*/ 0 w 1233889"/>
              <a:gd name="connsiteY9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11908 w 1233889"/>
              <a:gd name="connsiteY6" fmla="*/ 274342 h 2113815"/>
              <a:gd name="connsiteX7" fmla="*/ 694062 w 1233889"/>
              <a:gd name="connsiteY7" fmla="*/ 9593 h 2113815"/>
              <a:gd name="connsiteX8" fmla="*/ 0 w 1233889"/>
              <a:gd name="connsiteY8" fmla="*/ 53660 h 2113815"/>
              <a:gd name="connsiteX9" fmla="*/ 0 w 1233889"/>
              <a:gd name="connsiteY9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59533 w 1233889"/>
              <a:gd name="connsiteY6" fmla="*/ 426742 h 2113815"/>
              <a:gd name="connsiteX7" fmla="*/ 711908 w 1233889"/>
              <a:gd name="connsiteY7" fmla="*/ 274342 h 2113815"/>
              <a:gd name="connsiteX8" fmla="*/ 694062 w 1233889"/>
              <a:gd name="connsiteY8" fmla="*/ 9593 h 2113815"/>
              <a:gd name="connsiteX9" fmla="*/ 0 w 1233889"/>
              <a:gd name="connsiteY9" fmla="*/ 53660 h 2113815"/>
              <a:gd name="connsiteX10" fmla="*/ 0 w 1233889"/>
              <a:gd name="connsiteY10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59533 w 1233889"/>
              <a:gd name="connsiteY6" fmla="*/ 426742 h 2113815"/>
              <a:gd name="connsiteX7" fmla="*/ 769058 w 1233889"/>
              <a:gd name="connsiteY7" fmla="*/ 507705 h 2113815"/>
              <a:gd name="connsiteX8" fmla="*/ 711908 w 1233889"/>
              <a:gd name="connsiteY8" fmla="*/ 274342 h 2113815"/>
              <a:gd name="connsiteX9" fmla="*/ 694062 w 1233889"/>
              <a:gd name="connsiteY9" fmla="*/ 9593 h 2113815"/>
              <a:gd name="connsiteX10" fmla="*/ 0 w 1233889"/>
              <a:gd name="connsiteY10" fmla="*/ 53660 h 2113815"/>
              <a:gd name="connsiteX11" fmla="*/ 0 w 1233889"/>
              <a:gd name="connsiteY11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07146 w 1233889"/>
              <a:gd name="connsiteY6" fmla="*/ 731542 h 2113815"/>
              <a:gd name="connsiteX7" fmla="*/ 769058 w 1233889"/>
              <a:gd name="connsiteY7" fmla="*/ 507705 h 2113815"/>
              <a:gd name="connsiteX8" fmla="*/ 711908 w 1233889"/>
              <a:gd name="connsiteY8" fmla="*/ 274342 h 2113815"/>
              <a:gd name="connsiteX9" fmla="*/ 694062 w 1233889"/>
              <a:gd name="connsiteY9" fmla="*/ 9593 h 2113815"/>
              <a:gd name="connsiteX10" fmla="*/ 0 w 1233889"/>
              <a:gd name="connsiteY10" fmla="*/ 53660 h 2113815"/>
              <a:gd name="connsiteX11" fmla="*/ 0 w 1233889"/>
              <a:gd name="connsiteY11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73821 w 1233889"/>
              <a:gd name="connsiteY6" fmla="*/ 398167 h 2113815"/>
              <a:gd name="connsiteX7" fmla="*/ 769058 w 1233889"/>
              <a:gd name="connsiteY7" fmla="*/ 507705 h 2113815"/>
              <a:gd name="connsiteX8" fmla="*/ 711908 w 1233889"/>
              <a:gd name="connsiteY8" fmla="*/ 274342 h 2113815"/>
              <a:gd name="connsiteX9" fmla="*/ 694062 w 1233889"/>
              <a:gd name="connsiteY9" fmla="*/ 9593 h 2113815"/>
              <a:gd name="connsiteX10" fmla="*/ 0 w 1233889"/>
              <a:gd name="connsiteY10" fmla="*/ 53660 h 2113815"/>
              <a:gd name="connsiteX11" fmla="*/ 0 w 1233889"/>
              <a:gd name="connsiteY11" fmla="*/ 53660 h 2113815"/>
              <a:gd name="connsiteX0" fmla="*/ 1233889 w 1233889"/>
              <a:gd name="connsiteY0" fmla="*/ 2113815 h 2113815"/>
              <a:gd name="connsiteX1" fmla="*/ 1222872 w 1233889"/>
              <a:gd name="connsiteY1" fmla="*/ 1981612 h 2113815"/>
              <a:gd name="connsiteX2" fmla="*/ 1145753 w 1233889"/>
              <a:gd name="connsiteY2" fmla="*/ 1529921 h 2113815"/>
              <a:gd name="connsiteX3" fmla="*/ 940508 w 1233889"/>
              <a:gd name="connsiteY3" fmla="*/ 731542 h 2113815"/>
              <a:gd name="connsiteX4" fmla="*/ 876300 w 1233889"/>
              <a:gd name="connsiteY4" fmla="*/ 448833 h 2113815"/>
              <a:gd name="connsiteX5" fmla="*/ 816683 w 1233889"/>
              <a:gd name="connsiteY5" fmla="*/ 722018 h 2113815"/>
              <a:gd name="connsiteX6" fmla="*/ 773821 w 1233889"/>
              <a:gd name="connsiteY6" fmla="*/ 398167 h 2113815"/>
              <a:gd name="connsiteX7" fmla="*/ 702383 w 1233889"/>
              <a:gd name="connsiteY7" fmla="*/ 702967 h 2113815"/>
              <a:gd name="connsiteX8" fmla="*/ 711908 w 1233889"/>
              <a:gd name="connsiteY8" fmla="*/ 274342 h 2113815"/>
              <a:gd name="connsiteX9" fmla="*/ 694062 w 1233889"/>
              <a:gd name="connsiteY9" fmla="*/ 9593 h 2113815"/>
              <a:gd name="connsiteX10" fmla="*/ 0 w 1233889"/>
              <a:gd name="connsiteY10" fmla="*/ 53660 h 2113815"/>
              <a:gd name="connsiteX11" fmla="*/ 0 w 1233889"/>
              <a:gd name="connsiteY11" fmla="*/ 53660 h 2113815"/>
              <a:gd name="connsiteX0" fmla="*/ 1233889 w 1233889"/>
              <a:gd name="connsiteY0" fmla="*/ 2108367 h 2108367"/>
              <a:gd name="connsiteX1" fmla="*/ 1222872 w 1233889"/>
              <a:gd name="connsiteY1" fmla="*/ 1976164 h 2108367"/>
              <a:gd name="connsiteX2" fmla="*/ 1145753 w 1233889"/>
              <a:gd name="connsiteY2" fmla="*/ 1524473 h 2108367"/>
              <a:gd name="connsiteX3" fmla="*/ 940508 w 1233889"/>
              <a:gd name="connsiteY3" fmla="*/ 726094 h 2108367"/>
              <a:gd name="connsiteX4" fmla="*/ 876300 w 1233889"/>
              <a:gd name="connsiteY4" fmla="*/ 443385 h 2108367"/>
              <a:gd name="connsiteX5" fmla="*/ 816683 w 1233889"/>
              <a:gd name="connsiteY5" fmla="*/ 716570 h 2108367"/>
              <a:gd name="connsiteX6" fmla="*/ 773821 w 1233889"/>
              <a:gd name="connsiteY6" fmla="*/ 392719 h 2108367"/>
              <a:gd name="connsiteX7" fmla="*/ 702383 w 1233889"/>
              <a:gd name="connsiteY7" fmla="*/ 697519 h 2108367"/>
              <a:gd name="connsiteX8" fmla="*/ 630946 w 1233889"/>
              <a:gd name="connsiteY8" fmla="*/ 173644 h 2108367"/>
              <a:gd name="connsiteX9" fmla="*/ 694062 w 1233889"/>
              <a:gd name="connsiteY9" fmla="*/ 4145 h 2108367"/>
              <a:gd name="connsiteX10" fmla="*/ 0 w 1233889"/>
              <a:gd name="connsiteY10" fmla="*/ 48212 h 2108367"/>
              <a:gd name="connsiteX11" fmla="*/ 0 w 1233889"/>
              <a:gd name="connsiteY11" fmla="*/ 48212 h 2108367"/>
              <a:gd name="connsiteX0" fmla="*/ 1233889 w 1233889"/>
              <a:gd name="connsiteY0" fmla="*/ 2192228 h 2192228"/>
              <a:gd name="connsiteX1" fmla="*/ 1222872 w 1233889"/>
              <a:gd name="connsiteY1" fmla="*/ 2060025 h 2192228"/>
              <a:gd name="connsiteX2" fmla="*/ 1145753 w 1233889"/>
              <a:gd name="connsiteY2" fmla="*/ 1608334 h 2192228"/>
              <a:gd name="connsiteX3" fmla="*/ 940508 w 1233889"/>
              <a:gd name="connsiteY3" fmla="*/ 809955 h 2192228"/>
              <a:gd name="connsiteX4" fmla="*/ 876300 w 1233889"/>
              <a:gd name="connsiteY4" fmla="*/ 527246 h 2192228"/>
              <a:gd name="connsiteX5" fmla="*/ 816683 w 1233889"/>
              <a:gd name="connsiteY5" fmla="*/ 800431 h 2192228"/>
              <a:gd name="connsiteX6" fmla="*/ 773821 w 1233889"/>
              <a:gd name="connsiteY6" fmla="*/ 476580 h 2192228"/>
              <a:gd name="connsiteX7" fmla="*/ 702383 w 1233889"/>
              <a:gd name="connsiteY7" fmla="*/ 781380 h 2192228"/>
              <a:gd name="connsiteX8" fmla="*/ 630946 w 1233889"/>
              <a:gd name="connsiteY8" fmla="*/ 257505 h 2192228"/>
              <a:gd name="connsiteX9" fmla="*/ 703587 w 1233889"/>
              <a:gd name="connsiteY9" fmla="*/ 2281 h 2192228"/>
              <a:gd name="connsiteX10" fmla="*/ 0 w 1233889"/>
              <a:gd name="connsiteY10" fmla="*/ 132073 h 2192228"/>
              <a:gd name="connsiteX11" fmla="*/ 0 w 1233889"/>
              <a:gd name="connsiteY11" fmla="*/ 132073 h 219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3889" h="2192228">
                <a:moveTo>
                  <a:pt x="1233889" y="2192228"/>
                </a:moveTo>
                <a:cubicBezTo>
                  <a:pt x="1230216" y="2175702"/>
                  <a:pt x="1237561" y="2157341"/>
                  <a:pt x="1222872" y="2060025"/>
                </a:cubicBezTo>
                <a:cubicBezTo>
                  <a:pt x="1208183" y="1962709"/>
                  <a:pt x="1192814" y="1816679"/>
                  <a:pt x="1145753" y="1608334"/>
                </a:cubicBezTo>
                <a:cubicBezTo>
                  <a:pt x="1098692" y="1399989"/>
                  <a:pt x="979067" y="962355"/>
                  <a:pt x="940508" y="809955"/>
                </a:cubicBezTo>
                <a:cubicBezTo>
                  <a:pt x="901949" y="657555"/>
                  <a:pt x="896937" y="528833"/>
                  <a:pt x="876300" y="527246"/>
                </a:cubicBezTo>
                <a:cubicBezTo>
                  <a:pt x="855663" y="525659"/>
                  <a:pt x="836144" y="804113"/>
                  <a:pt x="816683" y="800431"/>
                </a:cubicBezTo>
                <a:cubicBezTo>
                  <a:pt x="797222" y="796749"/>
                  <a:pt x="781758" y="512299"/>
                  <a:pt x="773821" y="476580"/>
                </a:cubicBezTo>
                <a:cubicBezTo>
                  <a:pt x="765884" y="440861"/>
                  <a:pt x="710320" y="806780"/>
                  <a:pt x="702383" y="781380"/>
                </a:cubicBezTo>
                <a:cubicBezTo>
                  <a:pt x="694446" y="755980"/>
                  <a:pt x="643445" y="340524"/>
                  <a:pt x="630946" y="257505"/>
                </a:cubicBezTo>
                <a:cubicBezTo>
                  <a:pt x="618447" y="174486"/>
                  <a:pt x="808745" y="23186"/>
                  <a:pt x="703587" y="2281"/>
                </a:cubicBezTo>
                <a:cubicBezTo>
                  <a:pt x="598429" y="-18624"/>
                  <a:pt x="117264" y="110441"/>
                  <a:pt x="0" y="132073"/>
                </a:cubicBezTo>
                <a:lnTo>
                  <a:pt x="0" y="132073"/>
                </a:lnTo>
              </a:path>
            </a:pathLst>
          </a:custGeom>
          <a:noFill/>
          <a:ln w="38100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96783" y="5688070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1"/>
                </a:solidFill>
              </a:rPr>
              <a:t>Optics</a:t>
            </a:r>
            <a:r>
              <a:rPr lang="fr-CA" sz="2800" dirty="0" smtClean="0">
                <a:solidFill>
                  <a:schemeClr val="accent1"/>
                </a:solidFill>
              </a:rPr>
              <a:t> &amp; </a:t>
            </a:r>
            <a:r>
              <a:rPr lang="fr-CA" sz="2800" dirty="0" err="1" smtClean="0">
                <a:solidFill>
                  <a:schemeClr val="accent1"/>
                </a:solidFill>
              </a:rPr>
              <a:t>Alignment</a:t>
            </a:r>
            <a:r>
              <a:rPr lang="fr-CA" sz="2800" dirty="0" smtClean="0">
                <a:solidFill>
                  <a:schemeClr val="accent1"/>
                </a:solidFill>
              </a:rPr>
              <a:t> groups @ SOLEIL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551" y="5969856"/>
            <a:ext cx="291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F. Polack, D. </a:t>
            </a:r>
            <a:r>
              <a:rPr lang="fr-FR" dirty="0" err="1" smtClean="0"/>
              <a:t>Dennetiere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Design office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812" y="6397528"/>
            <a:ext cx="4063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M. </a:t>
            </a:r>
            <a:r>
              <a:rPr lang="fr-FR" dirty="0" err="1" smtClean="0"/>
              <a:t>Bougeard</a:t>
            </a:r>
            <a:r>
              <a:rPr lang="fr-FR" dirty="0" smtClean="0"/>
              <a:t>,</a:t>
            </a:r>
            <a:r>
              <a:rPr lang="fr-FR" dirty="0" smtClean="0">
                <a:solidFill>
                  <a:srgbClr val="1FB346"/>
                </a:solidFill>
              </a:rPr>
              <a:t> J. </a:t>
            </a:r>
            <a:r>
              <a:rPr lang="fr-FR" dirty="0" err="1" smtClean="0">
                <a:solidFill>
                  <a:srgbClr val="1FB346"/>
                </a:solidFill>
              </a:rPr>
              <a:t>Lenfant</a:t>
            </a:r>
            <a:r>
              <a:rPr lang="fr-FR" dirty="0" smtClean="0">
                <a:solidFill>
                  <a:srgbClr val="1FB346"/>
                </a:solidFill>
              </a:rPr>
              <a:t>, C. </a:t>
            </a:r>
            <a:r>
              <a:rPr lang="fr-FR" dirty="0" err="1" smtClean="0">
                <a:solidFill>
                  <a:srgbClr val="1FB346"/>
                </a:solidFill>
              </a:rPr>
              <a:t>Spezzani</a:t>
            </a:r>
            <a:r>
              <a:rPr lang="fr-FR" dirty="0" smtClean="0">
                <a:solidFill>
                  <a:srgbClr val="1FB346"/>
                </a:solidFill>
              </a:rPr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5959"/>
          <a:stretch/>
        </p:blipFill>
        <p:spPr>
          <a:xfrm rot="5400000">
            <a:off x="2289237" y="2038195"/>
            <a:ext cx="4257894" cy="3327924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accent1"/>
                </a:solidFill>
              </a:rPr>
              <a:t>H</a:t>
            </a:r>
            <a:r>
              <a:rPr lang="fr-CA" dirty="0" smtClean="0"/>
              <a:t>igh performance </a:t>
            </a:r>
            <a:r>
              <a:rPr lang="fr-CA" dirty="0" err="1" smtClean="0">
                <a:solidFill>
                  <a:schemeClr val="accent1"/>
                </a:solidFill>
              </a:rPr>
              <a:t>o</a:t>
            </a:r>
            <a:r>
              <a:rPr lang="fr-CA" dirty="0" err="1" smtClean="0"/>
              <a:t>ptomechanics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1423987"/>
            <a:ext cx="1934385" cy="93949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2347428"/>
            <a:ext cx="1934385" cy="106479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6915334" y="3385496"/>
            <a:ext cx="1934385" cy="7368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3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chemeClr val="accent1"/>
                </a:solidFill>
              </a:rPr>
              <a:t>S</a:t>
            </a:r>
            <a:r>
              <a:rPr lang="fr-CA" dirty="0"/>
              <a:t>tate of the art laser </a:t>
            </a:r>
            <a:r>
              <a:rPr lang="fr-CA" dirty="0" err="1" smtClean="0"/>
              <a:t>systems</a:t>
            </a:r>
            <a:endParaRPr lang="fr-FR" dirty="0"/>
          </a:p>
        </p:txBody>
      </p:sp>
      <p:pic>
        <p:nvPicPr>
          <p:cNvPr id="4" name="Espace réservé pour une image  2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3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113138" y="2352475"/>
            <a:ext cx="1934385" cy="736891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38" y="1287677"/>
            <a:ext cx="1934385" cy="1064798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SLIC group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0595" y="6464818"/>
            <a:ext cx="4501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P. D’Oliveira, J.-F. </a:t>
            </a:r>
            <a:r>
              <a:rPr lang="fr-FR" dirty="0" err="1" smtClean="0"/>
              <a:t>Hergott</a:t>
            </a:r>
            <a:r>
              <a:rPr lang="fr-FR" dirty="0" smtClean="0"/>
              <a:t>, O. </a:t>
            </a:r>
            <a:r>
              <a:rPr lang="fr-FR" dirty="0" err="1" smtClean="0"/>
              <a:t>Tcherbakoff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896608" y="5599927"/>
            <a:ext cx="724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solidFill>
                  <a:srgbClr val="FFFF00"/>
                </a:solidFill>
              </a:rPr>
              <a:t>FAB 1: 15 W (15 </a:t>
            </a:r>
            <a:r>
              <a:rPr lang="fr-CA" dirty="0" err="1" smtClean="0">
                <a:solidFill>
                  <a:srgbClr val="FFFF00"/>
                </a:solidFill>
              </a:rPr>
              <a:t>mJ</a:t>
            </a:r>
            <a:r>
              <a:rPr lang="fr-CA" dirty="0" smtClean="0">
                <a:solidFill>
                  <a:srgbClr val="FFFF00"/>
                </a:solidFill>
              </a:rPr>
              <a:t>/1 kHz), 24 </a:t>
            </a:r>
            <a:r>
              <a:rPr lang="fr-CA" dirty="0" err="1" smtClean="0">
                <a:solidFill>
                  <a:srgbClr val="FFFF00"/>
                </a:solidFill>
              </a:rPr>
              <a:t>fs</a:t>
            </a:r>
            <a:r>
              <a:rPr lang="fr-CA" dirty="0" smtClean="0">
                <a:solidFill>
                  <a:srgbClr val="FFFF00"/>
                </a:solidFill>
              </a:rPr>
              <a:t> (15 </a:t>
            </a:r>
            <a:r>
              <a:rPr lang="fr-CA" dirty="0" err="1" smtClean="0">
                <a:solidFill>
                  <a:srgbClr val="FFFF00"/>
                </a:solidFill>
              </a:rPr>
              <a:t>fs</a:t>
            </a:r>
            <a:r>
              <a:rPr lang="fr-CA" dirty="0" smtClean="0">
                <a:solidFill>
                  <a:srgbClr val="FFFF00"/>
                </a:solidFill>
              </a:rPr>
              <a:t> in 2018), CEP </a:t>
            </a:r>
            <a:r>
              <a:rPr lang="fr-CA" dirty="0" err="1" smtClean="0">
                <a:solidFill>
                  <a:srgbClr val="FFFF00"/>
                </a:solidFill>
              </a:rPr>
              <a:t>shot</a:t>
            </a:r>
            <a:r>
              <a:rPr lang="fr-CA" dirty="0" smtClean="0">
                <a:solidFill>
                  <a:srgbClr val="FFFF00"/>
                </a:solidFill>
              </a:rPr>
              <a:t> to </a:t>
            </a:r>
            <a:r>
              <a:rPr lang="fr-CA" dirty="0" err="1" smtClean="0">
                <a:solidFill>
                  <a:srgbClr val="FFFF00"/>
                </a:solidFill>
              </a:rPr>
              <a:t>shot</a:t>
            </a:r>
            <a:r>
              <a:rPr lang="fr-CA" dirty="0" smtClean="0">
                <a:solidFill>
                  <a:srgbClr val="FFFF00"/>
                </a:solidFill>
              </a:rPr>
              <a:t>: 350 </a:t>
            </a:r>
            <a:r>
              <a:rPr lang="fr-CA" dirty="0" err="1" smtClean="0">
                <a:solidFill>
                  <a:srgbClr val="FFFF00"/>
                </a:solidFill>
              </a:rPr>
              <a:t>mrad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6608" y="6000982"/>
            <a:ext cx="736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solidFill>
                  <a:srgbClr val="FFFF00"/>
                </a:solidFill>
              </a:rPr>
              <a:t>FAB 10: 20 W (2 </a:t>
            </a:r>
            <a:r>
              <a:rPr lang="fr-CA" dirty="0" err="1" smtClean="0">
                <a:solidFill>
                  <a:srgbClr val="FFFF00"/>
                </a:solidFill>
              </a:rPr>
              <a:t>mJ</a:t>
            </a:r>
            <a:r>
              <a:rPr lang="fr-CA" dirty="0" smtClean="0">
                <a:solidFill>
                  <a:srgbClr val="FFFF00"/>
                </a:solidFill>
              </a:rPr>
              <a:t>/10 kHz), 24 </a:t>
            </a:r>
            <a:r>
              <a:rPr lang="fr-CA" dirty="0" err="1" smtClean="0">
                <a:solidFill>
                  <a:srgbClr val="FFFF00"/>
                </a:solidFill>
              </a:rPr>
              <a:t>fs</a:t>
            </a:r>
            <a:r>
              <a:rPr lang="fr-CA" dirty="0" smtClean="0">
                <a:solidFill>
                  <a:srgbClr val="FFFF00"/>
                </a:solidFill>
              </a:rPr>
              <a:t> (15 </a:t>
            </a:r>
            <a:r>
              <a:rPr lang="fr-CA" dirty="0" err="1" smtClean="0">
                <a:solidFill>
                  <a:srgbClr val="FFFF00"/>
                </a:solidFill>
              </a:rPr>
              <a:t>fs</a:t>
            </a:r>
            <a:r>
              <a:rPr lang="fr-CA" dirty="0" smtClean="0">
                <a:solidFill>
                  <a:srgbClr val="FFFF00"/>
                </a:solidFill>
              </a:rPr>
              <a:t> in 2018), CEP </a:t>
            </a:r>
            <a:r>
              <a:rPr lang="fr-CA" dirty="0" err="1" smtClean="0">
                <a:solidFill>
                  <a:srgbClr val="FFFF00"/>
                </a:solidFill>
              </a:rPr>
              <a:t>shot</a:t>
            </a:r>
            <a:r>
              <a:rPr lang="fr-CA" dirty="0" smtClean="0">
                <a:solidFill>
                  <a:srgbClr val="FFFF00"/>
                </a:solidFill>
              </a:rPr>
              <a:t> to </a:t>
            </a:r>
            <a:r>
              <a:rPr lang="fr-CA" dirty="0" err="1" smtClean="0">
                <a:solidFill>
                  <a:srgbClr val="FFFF00"/>
                </a:solidFill>
              </a:rPr>
              <a:t>shot</a:t>
            </a:r>
            <a:r>
              <a:rPr lang="fr-CA" dirty="0" smtClean="0">
                <a:solidFill>
                  <a:srgbClr val="FFFF00"/>
                </a:solidFill>
              </a:rPr>
              <a:t>: 250 </a:t>
            </a:r>
            <a:r>
              <a:rPr lang="fr-CA" dirty="0" err="1" smtClean="0">
                <a:solidFill>
                  <a:srgbClr val="FFFF00"/>
                </a:solidFill>
              </a:rPr>
              <a:t>mrad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chemeClr val="accent1"/>
                </a:solidFill>
              </a:rPr>
              <a:t>S</a:t>
            </a:r>
            <a:r>
              <a:rPr lang="fr-CA" dirty="0"/>
              <a:t>tate of the art laser </a:t>
            </a:r>
            <a:r>
              <a:rPr lang="fr-CA" dirty="0" err="1" smtClean="0"/>
              <a:t>systems</a:t>
            </a:r>
            <a:endParaRPr lang="fr-FR" dirty="0"/>
          </a:p>
        </p:txBody>
      </p:sp>
      <p:pic>
        <p:nvPicPr>
          <p:cNvPr id="12" name="Picture 16" descr="2013-12-04_C2_05414_l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30" r="52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38" y="1287677"/>
            <a:ext cx="1932992" cy="1072811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PCO group @ LOA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0595" y="6464818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R. Lopez-Martens, S. Haessler </a:t>
            </a:r>
            <a:r>
              <a:rPr lang="fr-FR" i="1" dirty="0" smtClean="0"/>
              <a:t>et al.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1" t="9821" r="-1006" b="-1021"/>
          <a:stretch/>
        </p:blipFill>
        <p:spPr>
          <a:xfrm>
            <a:off x="1786091" y="3784296"/>
            <a:ext cx="2314504" cy="1730291"/>
          </a:xfrm>
          <a:prstGeom prst="rect">
            <a:avLst/>
          </a:prstGeom>
          <a:solidFill>
            <a:schemeClr val="tx1">
              <a:alpha val="78000"/>
            </a:schemeClr>
          </a:solidFill>
        </p:spPr>
      </p:pic>
      <p:sp>
        <p:nvSpPr>
          <p:cNvPr id="18" name="ZoneTexte 17"/>
          <p:cNvSpPr txBox="1"/>
          <p:nvPr/>
        </p:nvSpPr>
        <p:spPr>
          <a:xfrm>
            <a:off x="3465741" y="4641540"/>
            <a:ext cx="819131" cy="24097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fr-FR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endParaRPr lang="fr-F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469" y="1294893"/>
            <a:ext cx="1585913" cy="51435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0" y="5654344"/>
            <a:ext cx="936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fr-CA" dirty="0" smtClean="0">
                <a:solidFill>
                  <a:srgbClr val="FFFF00"/>
                </a:solidFill>
              </a:rPr>
              <a:t>SN 2.0 (2016): </a:t>
            </a:r>
            <a:r>
              <a:rPr lang="fr-FR" dirty="0">
                <a:solidFill>
                  <a:srgbClr val="FFFF00"/>
                </a:solidFill>
              </a:rPr>
              <a:t>2.5 </a:t>
            </a:r>
            <a:r>
              <a:rPr lang="fr-FR" dirty="0" err="1" smtClean="0">
                <a:solidFill>
                  <a:srgbClr val="FFFF00"/>
                </a:solidFill>
              </a:rPr>
              <a:t>mJ</a:t>
            </a:r>
            <a:r>
              <a:rPr lang="fr-FR" dirty="0">
                <a:solidFill>
                  <a:srgbClr val="FFFF00"/>
                </a:solidFill>
              </a:rPr>
              <a:t>/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>
                <a:solidFill>
                  <a:srgbClr val="FFFF00"/>
                </a:solidFill>
              </a:rPr>
              <a:t>&gt; 10</a:t>
            </a:r>
            <a:r>
              <a:rPr lang="fr-FR" baseline="30000" dirty="0">
                <a:solidFill>
                  <a:srgbClr val="FFFF00"/>
                </a:solidFill>
              </a:rPr>
              <a:t>18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W/cm</a:t>
            </a:r>
            <a:r>
              <a:rPr lang="fr-FR" baseline="30000" dirty="0" smtClean="0">
                <a:solidFill>
                  <a:srgbClr val="FFFF00"/>
                </a:solidFill>
              </a:rPr>
              <a:t>2 </a:t>
            </a:r>
            <a:r>
              <a:rPr lang="fr-FR" dirty="0" smtClean="0">
                <a:solidFill>
                  <a:srgbClr val="FFFF00"/>
                </a:solidFill>
              </a:rPr>
              <a:t>, 24fs </a:t>
            </a:r>
            <a:r>
              <a:rPr lang="fr-FR" dirty="0">
                <a:solidFill>
                  <a:srgbClr val="FFFF00"/>
                </a:solidFill>
              </a:rPr>
              <a:t>- 3.5 </a:t>
            </a:r>
            <a:r>
              <a:rPr lang="fr-FR" dirty="0" err="1" smtClean="0">
                <a:solidFill>
                  <a:srgbClr val="FFFF00"/>
                </a:solidFill>
              </a:rPr>
              <a:t>fs</a:t>
            </a:r>
            <a:r>
              <a:rPr lang="fr-FR" dirty="0" smtClean="0">
                <a:solidFill>
                  <a:srgbClr val="FFFF00"/>
                </a:solidFill>
              </a:rPr>
              <a:t>, </a:t>
            </a:r>
            <a:r>
              <a:rPr lang="fr-FR" dirty="0">
                <a:solidFill>
                  <a:srgbClr val="FFFF00"/>
                </a:solidFill>
              </a:rPr>
              <a:t>1 </a:t>
            </a:r>
            <a:r>
              <a:rPr lang="fr-FR" dirty="0" smtClean="0">
                <a:solidFill>
                  <a:srgbClr val="FFFF00"/>
                </a:solidFill>
              </a:rPr>
              <a:t>kHz, </a:t>
            </a:r>
            <a:r>
              <a:rPr lang="fr-FR" dirty="0" err="1" smtClean="0">
                <a:solidFill>
                  <a:srgbClr val="FFFF00"/>
                </a:solidFill>
              </a:rPr>
              <a:t>Contrast</a:t>
            </a:r>
            <a:r>
              <a:rPr lang="fr-FR" dirty="0" smtClean="0">
                <a:solidFill>
                  <a:srgbClr val="FFFF00"/>
                </a:solidFill>
              </a:rPr>
              <a:t> &gt;10</a:t>
            </a:r>
            <a:r>
              <a:rPr lang="fr-FR" baseline="30000" dirty="0" smtClean="0">
                <a:solidFill>
                  <a:srgbClr val="FFFF00"/>
                </a:solidFill>
              </a:rPr>
              <a:t>10</a:t>
            </a:r>
            <a:r>
              <a:rPr lang="fr-FR" dirty="0" smtClean="0">
                <a:solidFill>
                  <a:srgbClr val="FFFF00"/>
                </a:solidFill>
              </a:rPr>
              <a:t> (@ </a:t>
            </a:r>
            <a:r>
              <a:rPr lang="fr-FR" dirty="0">
                <a:solidFill>
                  <a:srgbClr val="FFFF00"/>
                </a:solidFill>
              </a:rPr>
              <a:t>10 </a:t>
            </a:r>
            <a:r>
              <a:rPr lang="fr-FR" dirty="0" err="1">
                <a:solidFill>
                  <a:srgbClr val="FFFF00"/>
                </a:solidFill>
              </a:rPr>
              <a:t>ps</a:t>
            </a:r>
            <a:r>
              <a:rPr lang="fr-FR" dirty="0" smtClean="0">
                <a:solidFill>
                  <a:srgbClr val="FFFF00"/>
                </a:solidFill>
              </a:rPr>
              <a:t>) CEP &lt;350 </a:t>
            </a:r>
            <a:r>
              <a:rPr lang="fr-FR" dirty="0" err="1" smtClean="0">
                <a:solidFill>
                  <a:srgbClr val="FFFF00"/>
                </a:solidFill>
              </a:rPr>
              <a:t>mrad</a:t>
            </a:r>
            <a:endParaRPr lang="fr-FR" dirty="0">
              <a:solidFill>
                <a:srgbClr val="FFFF00"/>
              </a:solidFill>
            </a:endParaRPr>
          </a:p>
          <a:p>
            <a:r>
              <a:rPr lang="fr-CA" dirty="0" smtClean="0">
                <a:solidFill>
                  <a:srgbClr val="FFFF00"/>
                </a:solidFill>
              </a:rPr>
              <a:t>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0" y="6082485"/>
            <a:ext cx="936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fr-CA" i="1" dirty="0" smtClean="0">
                <a:solidFill>
                  <a:srgbClr val="FFFF00"/>
                </a:solidFill>
              </a:rPr>
              <a:t>SN 3.0 (2018): </a:t>
            </a:r>
            <a:r>
              <a:rPr lang="fr-FR" i="1" dirty="0" smtClean="0">
                <a:solidFill>
                  <a:srgbClr val="FFFF00"/>
                </a:solidFill>
              </a:rPr>
              <a:t>10 </a:t>
            </a:r>
            <a:r>
              <a:rPr lang="fr-FR" i="1" dirty="0" err="1" smtClean="0">
                <a:solidFill>
                  <a:srgbClr val="FFFF00"/>
                </a:solidFill>
              </a:rPr>
              <a:t>mJ</a:t>
            </a:r>
            <a:r>
              <a:rPr lang="fr-FR" i="1" dirty="0">
                <a:solidFill>
                  <a:srgbClr val="FFFF00"/>
                </a:solidFill>
              </a:rPr>
              <a:t>/</a:t>
            </a:r>
            <a:r>
              <a:rPr lang="fr-FR" i="1" dirty="0" smtClean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FFFF00"/>
                </a:solidFill>
              </a:rPr>
              <a:t>&gt; </a:t>
            </a:r>
            <a:r>
              <a:rPr lang="fr-FR" i="1" dirty="0" smtClean="0">
                <a:solidFill>
                  <a:srgbClr val="FFFF00"/>
                </a:solidFill>
              </a:rPr>
              <a:t>10</a:t>
            </a:r>
            <a:r>
              <a:rPr lang="fr-FR" i="1" baseline="30000" dirty="0" smtClean="0">
                <a:solidFill>
                  <a:srgbClr val="FFFF00"/>
                </a:solidFill>
              </a:rPr>
              <a:t>19</a:t>
            </a:r>
            <a:r>
              <a:rPr lang="fr-FR" i="1" dirty="0" smtClean="0">
                <a:solidFill>
                  <a:srgbClr val="FFFF00"/>
                </a:solidFill>
              </a:rPr>
              <a:t> W/cm</a:t>
            </a:r>
            <a:r>
              <a:rPr lang="fr-FR" i="1" baseline="30000" dirty="0" smtClean="0">
                <a:solidFill>
                  <a:srgbClr val="FFFF00"/>
                </a:solidFill>
              </a:rPr>
              <a:t>2 </a:t>
            </a:r>
            <a:r>
              <a:rPr lang="fr-FR" i="1" dirty="0" smtClean="0">
                <a:solidFill>
                  <a:srgbClr val="FFFF00"/>
                </a:solidFill>
              </a:rPr>
              <a:t>, 20fs </a:t>
            </a:r>
            <a:r>
              <a:rPr lang="fr-FR" i="1" dirty="0">
                <a:solidFill>
                  <a:srgbClr val="FFFF00"/>
                </a:solidFill>
              </a:rPr>
              <a:t>- </a:t>
            </a:r>
            <a:r>
              <a:rPr lang="fr-FR" i="1" dirty="0" smtClean="0">
                <a:solidFill>
                  <a:srgbClr val="FFFF00"/>
                </a:solidFill>
              </a:rPr>
              <a:t>3 </a:t>
            </a:r>
            <a:r>
              <a:rPr lang="fr-FR" i="1" dirty="0" err="1" smtClean="0">
                <a:solidFill>
                  <a:srgbClr val="FFFF00"/>
                </a:solidFill>
              </a:rPr>
              <a:t>fs</a:t>
            </a:r>
            <a:r>
              <a:rPr lang="fr-FR" i="1" dirty="0" smtClean="0">
                <a:solidFill>
                  <a:srgbClr val="FFFF00"/>
                </a:solidFill>
              </a:rPr>
              <a:t>, </a:t>
            </a:r>
            <a:r>
              <a:rPr lang="fr-FR" i="1" dirty="0">
                <a:solidFill>
                  <a:srgbClr val="FFFF00"/>
                </a:solidFill>
              </a:rPr>
              <a:t>1 </a:t>
            </a:r>
            <a:r>
              <a:rPr lang="fr-FR" i="1" dirty="0" smtClean="0">
                <a:solidFill>
                  <a:srgbClr val="FFFF00"/>
                </a:solidFill>
              </a:rPr>
              <a:t>kHz, </a:t>
            </a:r>
            <a:r>
              <a:rPr lang="fr-FR" i="1" dirty="0" err="1" smtClean="0">
                <a:solidFill>
                  <a:srgbClr val="FFFF00"/>
                </a:solidFill>
              </a:rPr>
              <a:t>Contrast</a:t>
            </a:r>
            <a:r>
              <a:rPr lang="fr-FR" i="1" dirty="0" smtClean="0">
                <a:solidFill>
                  <a:srgbClr val="FFFF00"/>
                </a:solidFill>
              </a:rPr>
              <a:t> &gt;10</a:t>
            </a:r>
            <a:r>
              <a:rPr lang="fr-FR" i="1" baseline="30000" dirty="0" smtClean="0">
                <a:solidFill>
                  <a:srgbClr val="FFFF00"/>
                </a:solidFill>
              </a:rPr>
              <a:t>11</a:t>
            </a:r>
            <a:r>
              <a:rPr lang="fr-FR" i="1" dirty="0" smtClean="0">
                <a:solidFill>
                  <a:srgbClr val="FFFF00"/>
                </a:solidFill>
              </a:rPr>
              <a:t> (@ </a:t>
            </a:r>
            <a:r>
              <a:rPr lang="fr-FR" i="1" dirty="0">
                <a:solidFill>
                  <a:srgbClr val="FFFF00"/>
                </a:solidFill>
              </a:rPr>
              <a:t>10 </a:t>
            </a:r>
            <a:r>
              <a:rPr lang="fr-FR" i="1" dirty="0" err="1">
                <a:solidFill>
                  <a:srgbClr val="FFFF00"/>
                </a:solidFill>
              </a:rPr>
              <a:t>ps</a:t>
            </a:r>
            <a:r>
              <a:rPr lang="fr-FR" i="1" dirty="0" smtClean="0">
                <a:solidFill>
                  <a:srgbClr val="FFFF00"/>
                </a:solidFill>
              </a:rPr>
              <a:t>) CEP &lt;200 </a:t>
            </a:r>
            <a:r>
              <a:rPr lang="fr-FR" i="1" dirty="0" err="1" smtClean="0">
                <a:solidFill>
                  <a:srgbClr val="FFFF00"/>
                </a:solidFill>
              </a:rPr>
              <a:t>mrad</a:t>
            </a:r>
            <a:endParaRPr lang="fr-FR" i="1" dirty="0">
              <a:solidFill>
                <a:srgbClr val="FFFF00"/>
              </a:solidFill>
            </a:endParaRPr>
          </a:p>
          <a:p>
            <a:r>
              <a:rPr lang="fr-CA" i="1" dirty="0" smtClean="0">
                <a:solidFill>
                  <a:srgbClr val="FFFF00"/>
                </a:solidFill>
              </a:rPr>
              <a:t> </a:t>
            </a:r>
            <a:endParaRPr lang="fr-FR" i="1" dirty="0">
              <a:solidFill>
                <a:srgbClr val="FFFF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113138" y="2352475"/>
            <a:ext cx="1934385" cy="7368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4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chemeClr val="accent1"/>
                </a:solidFill>
              </a:rPr>
              <a:t>S</a:t>
            </a:r>
            <a:r>
              <a:rPr lang="fr-CA" dirty="0"/>
              <a:t>tate of the art laser </a:t>
            </a:r>
            <a:r>
              <a:rPr lang="fr-CA" dirty="0" err="1" smtClean="0"/>
              <a:t>systems</a:t>
            </a:r>
            <a:endParaRPr lang="fr-FR" dirty="0"/>
          </a:p>
        </p:txBody>
      </p:sp>
      <p:pic>
        <p:nvPicPr>
          <p:cNvPr id="22" name="Espace réservé pour une image  2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064425" y="2485165"/>
            <a:ext cx="1934385" cy="736891"/>
          </a:xfrm>
          <a:prstGeom prst="rect">
            <a:avLst/>
          </a:prstGeom>
          <a:ln>
            <a:noFill/>
          </a:ln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25" y="1447097"/>
            <a:ext cx="1934385" cy="1064798"/>
          </a:xfrm>
          <a:prstGeom prst="rect">
            <a:avLst/>
          </a:prstGeom>
        </p:spPr>
      </p:pic>
      <p:sp>
        <p:nvSpPr>
          <p:cNvPr id="2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SLIC group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00595" y="6464818"/>
            <a:ext cx="4501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P. D’Oliveira, J.-F. </a:t>
            </a:r>
            <a:r>
              <a:rPr lang="fr-FR" dirty="0" err="1" smtClean="0"/>
              <a:t>Hergott</a:t>
            </a:r>
            <a:r>
              <a:rPr lang="fr-FR" dirty="0" smtClean="0"/>
              <a:t>, O. </a:t>
            </a:r>
            <a:r>
              <a:rPr lang="fr-FR" dirty="0" err="1" smtClean="0"/>
              <a:t>Tcherbakoff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277098" y="818090"/>
            <a:ext cx="6730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 smtClean="0">
                <a:solidFill>
                  <a:schemeClr val="accent1"/>
                </a:solidFill>
                <a:latin typeface="+mj-lt"/>
              </a:rPr>
              <a:t>…</a:t>
            </a:r>
            <a:r>
              <a:rPr lang="fr-CA" sz="2800" dirty="0" err="1" smtClean="0">
                <a:solidFill>
                  <a:schemeClr val="accent1"/>
                </a:solidFill>
                <a:latin typeface="+mj-lt"/>
              </a:rPr>
              <a:t>W</a:t>
            </a:r>
            <a:r>
              <a:rPr lang="fr-CA" sz="2800" dirty="0" err="1" smtClean="0">
                <a:latin typeface="+mj-lt"/>
              </a:rPr>
              <a:t>ith</a:t>
            </a:r>
            <a:r>
              <a:rPr lang="fr-CA" sz="2800" dirty="0" smtClean="0">
                <a:latin typeface="+mj-lt"/>
              </a:rPr>
              <a:t> direct </a:t>
            </a:r>
            <a:r>
              <a:rPr lang="fr-CA" sz="2800" dirty="0" err="1" smtClean="0">
                <a:latin typeface="+mj-lt"/>
              </a:rPr>
              <a:t>connection</a:t>
            </a:r>
            <a:r>
              <a:rPr lang="fr-CA" sz="2800" dirty="0" smtClean="0">
                <a:latin typeface="+mj-lt"/>
              </a:rPr>
              <a:t> to </a:t>
            </a:r>
            <a:r>
              <a:rPr lang="fr-CA" sz="2800" dirty="0" err="1" smtClean="0">
                <a:latin typeface="+mj-lt"/>
              </a:rPr>
              <a:t>industrial</a:t>
            </a:r>
            <a:r>
              <a:rPr lang="fr-CA" sz="2800" dirty="0" smtClean="0">
                <a:latin typeface="+mj-lt"/>
              </a:rPr>
              <a:t> </a:t>
            </a:r>
            <a:r>
              <a:rPr lang="fr-CA" sz="2800" dirty="0" err="1" smtClean="0">
                <a:latin typeface="+mj-lt"/>
              </a:rPr>
              <a:t>progess</a:t>
            </a:r>
            <a:endParaRPr lang="fr-FR" sz="2800" dirty="0">
              <a:latin typeface="+mj-lt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79" y="2038875"/>
            <a:ext cx="2260740" cy="8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e 28"/>
          <p:cNvGrpSpPr/>
          <p:nvPr/>
        </p:nvGrpSpPr>
        <p:grpSpPr>
          <a:xfrm>
            <a:off x="55420" y="1740178"/>
            <a:ext cx="2832073" cy="1156985"/>
            <a:chOff x="-580571" y="1672533"/>
            <a:chExt cx="2890559" cy="1019712"/>
          </a:xfrm>
        </p:grpSpPr>
        <p:sp>
          <p:nvSpPr>
            <p:cNvPr id="30" name="Rectangle 29"/>
            <p:cNvSpPr/>
            <p:nvPr/>
          </p:nvSpPr>
          <p:spPr>
            <a:xfrm>
              <a:off x="-580571" y="1672533"/>
              <a:ext cx="2890559" cy="1019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0263" y="1818882"/>
              <a:ext cx="2349941" cy="727014"/>
            </a:xfrm>
            <a:prstGeom prst="rect">
              <a:avLst/>
            </a:prstGeom>
          </p:spPr>
        </p:pic>
      </p:grpSp>
      <p:sp>
        <p:nvSpPr>
          <p:cNvPr id="32" name="Chevron 31"/>
          <p:cNvSpPr/>
          <p:nvPr/>
        </p:nvSpPr>
        <p:spPr>
          <a:xfrm>
            <a:off x="3080539" y="2090059"/>
            <a:ext cx="488874" cy="699908"/>
          </a:xfrm>
          <a:prstGeom prst="chevron">
            <a:avLst/>
          </a:prstGeom>
          <a:solidFill>
            <a:srgbClr val="D35D6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 rot="10800000">
            <a:off x="6327085" y="2097985"/>
            <a:ext cx="488874" cy="699908"/>
          </a:xfrm>
          <a:prstGeom prst="chevron">
            <a:avLst/>
          </a:prstGeom>
          <a:solidFill>
            <a:srgbClr val="D35D6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373344" y="2881663"/>
            <a:ext cx="1225335" cy="461665"/>
          </a:xfrm>
          <a:prstGeom prst="rect">
            <a:avLst/>
          </a:prstGeom>
          <a:solidFill>
            <a:schemeClr val="tx1">
              <a:lumMod val="50000"/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rgbClr val="C00000"/>
                </a:solidFill>
              </a:rPr>
              <a:t>Joint </a:t>
            </a:r>
            <a:r>
              <a:rPr lang="fr-CA" sz="2400" dirty="0" err="1" smtClean="0">
                <a:solidFill>
                  <a:srgbClr val="C00000"/>
                </a:solidFill>
              </a:rPr>
              <a:t>lab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" r="36595" b="-292"/>
          <a:stretch/>
        </p:blipFill>
        <p:spPr>
          <a:xfrm>
            <a:off x="1290903" y="1435376"/>
            <a:ext cx="6522548" cy="40050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72640"/>
            <a:ext cx="8281743" cy="1325563"/>
          </a:xfrm>
        </p:spPr>
        <p:txBody>
          <a:bodyPr>
            <a:normAutofit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7064425" y="2485165"/>
            <a:ext cx="1934385" cy="736891"/>
          </a:xfrm>
          <a:prstGeom prst="rect">
            <a:avLst/>
          </a:prstGeom>
          <a:ln>
            <a:noFill/>
          </a:ln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25" y="1447097"/>
            <a:ext cx="1934385" cy="1064798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1"/>
                </a:solidFill>
              </a:rPr>
              <a:t>Atto</a:t>
            </a:r>
            <a:r>
              <a:rPr lang="fr-CA" sz="2800" dirty="0" smtClean="0">
                <a:solidFill>
                  <a:schemeClr val="accent1"/>
                </a:solidFill>
              </a:rPr>
              <a:t> group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00595" y="6464818"/>
            <a:ext cx="491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T. </a:t>
            </a:r>
            <a:r>
              <a:rPr lang="fr-FR" dirty="0" err="1" smtClean="0"/>
              <a:t>Ruchon</a:t>
            </a:r>
            <a:r>
              <a:rPr lang="fr-FR" dirty="0" smtClean="0"/>
              <a:t>, B. Carré, C. </a:t>
            </a:r>
            <a:r>
              <a:rPr lang="fr-FR" dirty="0" err="1" smtClean="0"/>
              <a:t>Spezzani</a:t>
            </a:r>
            <a:r>
              <a:rPr lang="fr-FR" dirty="0" smtClean="0"/>
              <a:t>, D. </a:t>
            </a:r>
            <a:r>
              <a:rPr lang="fr-FR" dirty="0" err="1" smtClean="0"/>
              <a:t>Bresteau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11305" y="81752"/>
            <a:ext cx="8281743" cy="90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FAB 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10</a:t>
            </a:r>
            <a:r>
              <a:rPr lang="fr-CA" dirty="0" smtClean="0"/>
              <a:t> beamline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96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96783" y="5688070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err="1" smtClean="0">
                <a:solidFill>
                  <a:schemeClr val="accent1"/>
                </a:solidFill>
              </a:rPr>
              <a:t>Optics</a:t>
            </a:r>
            <a:r>
              <a:rPr lang="fr-CA" sz="2800" dirty="0" smtClean="0">
                <a:solidFill>
                  <a:schemeClr val="accent1"/>
                </a:solidFill>
              </a:rPr>
              <a:t> &amp; </a:t>
            </a:r>
            <a:r>
              <a:rPr lang="fr-CA" sz="2800" dirty="0" err="1" smtClean="0">
                <a:solidFill>
                  <a:schemeClr val="accent1"/>
                </a:solidFill>
              </a:rPr>
              <a:t>Alignment</a:t>
            </a:r>
            <a:r>
              <a:rPr lang="fr-CA" sz="2800" dirty="0" smtClean="0">
                <a:solidFill>
                  <a:schemeClr val="accent1"/>
                </a:solidFill>
              </a:rPr>
              <a:t> groups @ SOLEIL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551" y="5969856"/>
            <a:ext cx="291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F. Polack, D. </a:t>
            </a:r>
            <a:r>
              <a:rPr lang="fr-FR" dirty="0" err="1" smtClean="0"/>
              <a:t>Dennetiere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96783" y="6169838"/>
            <a:ext cx="5854332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solidFill>
                  <a:schemeClr val="accent1"/>
                </a:solidFill>
              </a:rPr>
              <a:t>Design office @ LIDYL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812" y="6397528"/>
            <a:ext cx="4063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M. </a:t>
            </a:r>
            <a:r>
              <a:rPr lang="fr-FR" dirty="0" err="1" smtClean="0"/>
              <a:t>Bougeard</a:t>
            </a:r>
            <a:r>
              <a:rPr lang="fr-FR" dirty="0" smtClean="0"/>
              <a:t>,</a:t>
            </a:r>
            <a:r>
              <a:rPr lang="fr-FR" dirty="0" smtClean="0">
                <a:solidFill>
                  <a:srgbClr val="1FB346"/>
                </a:solidFill>
              </a:rPr>
              <a:t> J. </a:t>
            </a:r>
            <a:r>
              <a:rPr lang="fr-FR" dirty="0" err="1" smtClean="0">
                <a:solidFill>
                  <a:srgbClr val="1FB346"/>
                </a:solidFill>
              </a:rPr>
              <a:t>Lenfant</a:t>
            </a:r>
            <a:r>
              <a:rPr lang="fr-FR" dirty="0" smtClean="0">
                <a:solidFill>
                  <a:srgbClr val="1FB346"/>
                </a:solidFill>
              </a:rPr>
              <a:t>, C. </a:t>
            </a:r>
            <a:r>
              <a:rPr lang="fr-FR" dirty="0" err="1" smtClean="0">
                <a:solidFill>
                  <a:srgbClr val="1FB346"/>
                </a:solidFill>
              </a:rPr>
              <a:t>Spezzani</a:t>
            </a:r>
            <a:r>
              <a:rPr lang="fr-FR" dirty="0" smtClean="0">
                <a:solidFill>
                  <a:srgbClr val="1FB346"/>
                </a:solidFill>
              </a:rPr>
              <a:t> </a:t>
            </a:r>
            <a:r>
              <a:rPr lang="fr-FR" i="1" dirty="0" smtClean="0"/>
              <a:t>et al.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5959"/>
          <a:stretch/>
        </p:blipFill>
        <p:spPr>
          <a:xfrm rot="5400000">
            <a:off x="2289237" y="2038195"/>
            <a:ext cx="4257894" cy="3327924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err="1" smtClean="0">
                <a:solidFill>
                  <a:schemeClr val="accent1"/>
                </a:solidFill>
              </a:rPr>
              <a:t>P</a:t>
            </a:r>
            <a:r>
              <a:rPr lang="fr-CA" dirty="0" err="1" smtClean="0"/>
              <a:t>ositioning</a:t>
            </a:r>
            <a:r>
              <a:rPr lang="fr-CA" dirty="0" smtClean="0"/>
              <a:t> of the vacuum </a:t>
            </a:r>
            <a:r>
              <a:rPr lang="fr-CA" dirty="0" err="1" smtClean="0"/>
              <a:t>chambers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1423987"/>
            <a:ext cx="1934385" cy="93949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2347428"/>
            <a:ext cx="1934385" cy="106479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387" r="72347" b="89892"/>
          <a:stretch/>
        </p:blipFill>
        <p:spPr>
          <a:xfrm>
            <a:off x="6915334" y="3385496"/>
            <a:ext cx="1934385" cy="7368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0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 smtClean="0">
                <a:solidFill>
                  <a:schemeClr val="accent1"/>
                </a:solidFill>
              </a:rPr>
              <a:t>P</a:t>
            </a:r>
            <a:r>
              <a:rPr lang="fr-CA" dirty="0" err="1" smtClean="0"/>
              <a:t>reparation</a:t>
            </a:r>
            <a:r>
              <a:rPr lang="fr-CA" dirty="0" smtClean="0"/>
              <a:t> of the </a:t>
            </a:r>
            <a:r>
              <a:rPr lang="fr-CA" dirty="0" err="1" smtClean="0"/>
              <a:t>lab</a:t>
            </a: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944459938"/>
              </p:ext>
            </p:extLst>
          </p:nvPr>
        </p:nvGraphicFramePr>
        <p:xfrm>
          <a:off x="733425" y="1310409"/>
          <a:ext cx="7677150" cy="5118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7" t="31355" r="17967" b="14642"/>
          <a:stretch/>
        </p:blipFill>
        <p:spPr>
          <a:xfrm>
            <a:off x="474050" y="1241155"/>
            <a:ext cx="7768858" cy="49859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11305" y="81752"/>
            <a:ext cx="8281743" cy="90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>
                <a:solidFill>
                  <a:schemeClr val="accent1"/>
                </a:solidFill>
              </a:rPr>
              <a:t>P</a:t>
            </a:r>
            <a:r>
              <a:rPr kumimoji="1" lang="en-US" altLang="ja-JP" dirty="0" smtClean="0"/>
              <a:t>lan </a:t>
            </a:r>
            <a:r>
              <a:rPr kumimoji="1" lang="en-US" altLang="ja-JP" dirty="0" err="1" smtClean="0"/>
              <a:t>depuis</a:t>
            </a:r>
            <a:r>
              <a:rPr kumimoji="1" lang="en-US" altLang="ja-JP" dirty="0" smtClean="0"/>
              <a:t> 01/07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14607" y="3858980"/>
            <a:ext cx="843501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Laser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515132" y="2037925"/>
            <a:ext cx="1953099" cy="461665"/>
          </a:xfrm>
          <a:prstGeom prst="rect">
            <a:avLst/>
          </a:pr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Compresseurs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 rot="20671159">
            <a:off x="4396658" y="2138559"/>
            <a:ext cx="464977" cy="1009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4880142" y="2225805"/>
            <a:ext cx="703902" cy="532411"/>
          </a:xfrm>
          <a:prstGeom prst="straightConnector1">
            <a:avLst/>
          </a:prstGeom>
          <a:ln w="38100">
            <a:solidFill>
              <a:srgbClr val="C00000">
                <a:alpha val="8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20671159">
            <a:off x="5020902" y="4290105"/>
            <a:ext cx="464977" cy="83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5428464" y="2474029"/>
            <a:ext cx="292097" cy="1937827"/>
          </a:xfrm>
          <a:prstGeom prst="straightConnector1">
            <a:avLst/>
          </a:prstGeom>
          <a:ln w="38100">
            <a:solidFill>
              <a:srgbClr val="C00000">
                <a:alpha val="8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44706" y="4856001"/>
            <a:ext cx="631903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247144" y="2296551"/>
            <a:ext cx="787395" cy="461665"/>
          </a:xfrm>
          <a:custGeom>
            <a:avLst/>
            <a:gdLst>
              <a:gd name="connsiteX0" fmla="*/ 0 w 678391"/>
              <a:gd name="connsiteY0" fmla="*/ 0 h 369332"/>
              <a:gd name="connsiteX1" fmla="*/ 678391 w 678391"/>
              <a:gd name="connsiteY1" fmla="*/ 0 h 369332"/>
              <a:gd name="connsiteX2" fmla="*/ 678391 w 678391"/>
              <a:gd name="connsiteY2" fmla="*/ 369332 h 369332"/>
              <a:gd name="connsiteX3" fmla="*/ 0 w 678391"/>
              <a:gd name="connsiteY3" fmla="*/ 369332 h 369332"/>
              <a:gd name="connsiteX4" fmla="*/ 0 w 678391"/>
              <a:gd name="connsiteY4" fmla="*/ 0 h 369332"/>
              <a:gd name="connsiteX0" fmla="*/ 0 w 773282"/>
              <a:gd name="connsiteY0" fmla="*/ 34505 h 369332"/>
              <a:gd name="connsiteX1" fmla="*/ 773282 w 773282"/>
              <a:gd name="connsiteY1" fmla="*/ 0 h 369332"/>
              <a:gd name="connsiteX2" fmla="*/ 773282 w 773282"/>
              <a:gd name="connsiteY2" fmla="*/ 369332 h 369332"/>
              <a:gd name="connsiteX3" fmla="*/ 94891 w 773282"/>
              <a:gd name="connsiteY3" fmla="*/ 369332 h 369332"/>
              <a:gd name="connsiteX4" fmla="*/ 0 w 773282"/>
              <a:gd name="connsiteY4" fmla="*/ 34505 h 369332"/>
              <a:gd name="connsiteX0" fmla="*/ 0 w 773282"/>
              <a:gd name="connsiteY0" fmla="*/ 43132 h 377959"/>
              <a:gd name="connsiteX1" fmla="*/ 626633 w 773282"/>
              <a:gd name="connsiteY1" fmla="*/ 0 h 377959"/>
              <a:gd name="connsiteX2" fmla="*/ 773282 w 773282"/>
              <a:gd name="connsiteY2" fmla="*/ 377959 h 377959"/>
              <a:gd name="connsiteX3" fmla="*/ 94891 w 773282"/>
              <a:gd name="connsiteY3" fmla="*/ 377959 h 377959"/>
              <a:gd name="connsiteX4" fmla="*/ 0 w 773282"/>
              <a:gd name="connsiteY4" fmla="*/ 43132 h 377959"/>
              <a:gd name="connsiteX0" fmla="*/ 0 w 747403"/>
              <a:gd name="connsiteY0" fmla="*/ 43132 h 377959"/>
              <a:gd name="connsiteX1" fmla="*/ 626633 w 747403"/>
              <a:gd name="connsiteY1" fmla="*/ 0 h 377959"/>
              <a:gd name="connsiteX2" fmla="*/ 747403 w 747403"/>
              <a:gd name="connsiteY2" fmla="*/ 334827 h 377959"/>
              <a:gd name="connsiteX3" fmla="*/ 94891 w 747403"/>
              <a:gd name="connsiteY3" fmla="*/ 377959 h 377959"/>
              <a:gd name="connsiteX4" fmla="*/ 0 w 747403"/>
              <a:gd name="connsiteY4" fmla="*/ 43132 h 3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03" h="377959">
                <a:moveTo>
                  <a:pt x="0" y="43132"/>
                </a:moveTo>
                <a:lnTo>
                  <a:pt x="626633" y="0"/>
                </a:lnTo>
                <a:lnTo>
                  <a:pt x="747403" y="334827"/>
                </a:lnTo>
                <a:lnTo>
                  <a:pt x="94891" y="377959"/>
                </a:lnTo>
                <a:lnTo>
                  <a:pt x="0" y="43132"/>
                </a:lnTo>
                <a:close/>
              </a:path>
            </a:pathLst>
          </a:custGeom>
          <a:solidFill>
            <a:srgbClr val="C00000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fr-CA" sz="2400" dirty="0" smtClean="0"/>
              <a:t>SE10</a:t>
            </a:r>
            <a:endParaRPr lang="fr-FR" sz="2400" dirty="0"/>
          </a:p>
        </p:txBody>
      </p:sp>
      <p:sp>
        <p:nvSpPr>
          <p:cNvPr id="15" name="Forme libre 14"/>
          <p:cNvSpPr/>
          <p:nvPr/>
        </p:nvSpPr>
        <p:spPr>
          <a:xfrm>
            <a:off x="3843137" y="2329580"/>
            <a:ext cx="2053356" cy="1256151"/>
          </a:xfrm>
          <a:custGeom>
            <a:avLst/>
            <a:gdLst>
              <a:gd name="connsiteX0" fmla="*/ 1457864 w 1457864"/>
              <a:gd name="connsiteY0" fmla="*/ 1039028 h 1039028"/>
              <a:gd name="connsiteX1" fmla="*/ 1250830 w 1457864"/>
              <a:gd name="connsiteY1" fmla="*/ 737104 h 1039028"/>
              <a:gd name="connsiteX2" fmla="*/ 802257 w 1457864"/>
              <a:gd name="connsiteY2" fmla="*/ 831994 h 1039028"/>
              <a:gd name="connsiteX3" fmla="*/ 655608 w 1457864"/>
              <a:gd name="connsiteY3" fmla="*/ 435179 h 1039028"/>
              <a:gd name="connsiteX4" fmla="*/ 569343 w 1457864"/>
              <a:gd name="connsiteY4" fmla="*/ 443806 h 1039028"/>
              <a:gd name="connsiteX5" fmla="*/ 483079 w 1457864"/>
              <a:gd name="connsiteY5" fmla="*/ 12485 h 1039028"/>
              <a:gd name="connsiteX6" fmla="*/ 0 w 1457864"/>
              <a:gd name="connsiteY6" fmla="*/ 107375 h 1039028"/>
              <a:gd name="connsiteX7" fmla="*/ 0 w 1457864"/>
              <a:gd name="connsiteY7" fmla="*/ 107375 h 1039028"/>
              <a:gd name="connsiteX8" fmla="*/ 0 w 1457864"/>
              <a:gd name="connsiteY8" fmla="*/ 116002 h 1039028"/>
              <a:gd name="connsiteX0" fmla="*/ 1397834 w 1397834"/>
              <a:gd name="connsiteY0" fmla="*/ 958946 h 958946"/>
              <a:gd name="connsiteX1" fmla="*/ 1250830 w 1397834"/>
              <a:gd name="connsiteY1" fmla="*/ 737104 h 958946"/>
              <a:gd name="connsiteX2" fmla="*/ 802257 w 1397834"/>
              <a:gd name="connsiteY2" fmla="*/ 831994 h 958946"/>
              <a:gd name="connsiteX3" fmla="*/ 655608 w 1397834"/>
              <a:gd name="connsiteY3" fmla="*/ 435179 h 958946"/>
              <a:gd name="connsiteX4" fmla="*/ 569343 w 1397834"/>
              <a:gd name="connsiteY4" fmla="*/ 443806 h 958946"/>
              <a:gd name="connsiteX5" fmla="*/ 483079 w 1397834"/>
              <a:gd name="connsiteY5" fmla="*/ 12485 h 958946"/>
              <a:gd name="connsiteX6" fmla="*/ 0 w 1397834"/>
              <a:gd name="connsiteY6" fmla="*/ 107375 h 958946"/>
              <a:gd name="connsiteX7" fmla="*/ 0 w 1397834"/>
              <a:gd name="connsiteY7" fmla="*/ 107375 h 958946"/>
              <a:gd name="connsiteX8" fmla="*/ 0 w 1397834"/>
              <a:gd name="connsiteY8" fmla="*/ 116002 h 958946"/>
              <a:gd name="connsiteX0" fmla="*/ 1475014 w 1475014"/>
              <a:gd name="connsiteY0" fmla="*/ 950048 h 950048"/>
              <a:gd name="connsiteX1" fmla="*/ 1250830 w 1475014"/>
              <a:gd name="connsiteY1" fmla="*/ 737104 h 950048"/>
              <a:gd name="connsiteX2" fmla="*/ 802257 w 1475014"/>
              <a:gd name="connsiteY2" fmla="*/ 831994 h 950048"/>
              <a:gd name="connsiteX3" fmla="*/ 655608 w 1475014"/>
              <a:gd name="connsiteY3" fmla="*/ 435179 h 950048"/>
              <a:gd name="connsiteX4" fmla="*/ 569343 w 1475014"/>
              <a:gd name="connsiteY4" fmla="*/ 443806 h 950048"/>
              <a:gd name="connsiteX5" fmla="*/ 483079 w 1475014"/>
              <a:gd name="connsiteY5" fmla="*/ 12485 h 950048"/>
              <a:gd name="connsiteX6" fmla="*/ 0 w 1475014"/>
              <a:gd name="connsiteY6" fmla="*/ 107375 h 950048"/>
              <a:gd name="connsiteX7" fmla="*/ 0 w 1475014"/>
              <a:gd name="connsiteY7" fmla="*/ 107375 h 950048"/>
              <a:gd name="connsiteX8" fmla="*/ 0 w 1475014"/>
              <a:gd name="connsiteY8" fmla="*/ 116002 h 950048"/>
              <a:gd name="connsiteX0" fmla="*/ 1406409 w 1406409"/>
              <a:gd name="connsiteY0" fmla="*/ 950048 h 950048"/>
              <a:gd name="connsiteX1" fmla="*/ 1250830 w 1406409"/>
              <a:gd name="connsiteY1" fmla="*/ 737104 h 950048"/>
              <a:gd name="connsiteX2" fmla="*/ 802257 w 1406409"/>
              <a:gd name="connsiteY2" fmla="*/ 831994 h 950048"/>
              <a:gd name="connsiteX3" fmla="*/ 655608 w 1406409"/>
              <a:gd name="connsiteY3" fmla="*/ 435179 h 950048"/>
              <a:gd name="connsiteX4" fmla="*/ 569343 w 1406409"/>
              <a:gd name="connsiteY4" fmla="*/ 443806 h 950048"/>
              <a:gd name="connsiteX5" fmla="*/ 483079 w 1406409"/>
              <a:gd name="connsiteY5" fmla="*/ 12485 h 950048"/>
              <a:gd name="connsiteX6" fmla="*/ 0 w 1406409"/>
              <a:gd name="connsiteY6" fmla="*/ 107375 h 950048"/>
              <a:gd name="connsiteX7" fmla="*/ 0 w 1406409"/>
              <a:gd name="connsiteY7" fmla="*/ 107375 h 950048"/>
              <a:gd name="connsiteX8" fmla="*/ 0 w 1406409"/>
              <a:gd name="connsiteY8" fmla="*/ 116002 h 950048"/>
              <a:gd name="connsiteX0" fmla="*/ 1457863 w 1457863"/>
              <a:gd name="connsiteY0" fmla="*/ 896661 h 896661"/>
              <a:gd name="connsiteX1" fmla="*/ 1250830 w 1457863"/>
              <a:gd name="connsiteY1" fmla="*/ 737104 h 896661"/>
              <a:gd name="connsiteX2" fmla="*/ 802257 w 1457863"/>
              <a:gd name="connsiteY2" fmla="*/ 831994 h 896661"/>
              <a:gd name="connsiteX3" fmla="*/ 655608 w 1457863"/>
              <a:gd name="connsiteY3" fmla="*/ 435179 h 896661"/>
              <a:gd name="connsiteX4" fmla="*/ 569343 w 1457863"/>
              <a:gd name="connsiteY4" fmla="*/ 443806 h 896661"/>
              <a:gd name="connsiteX5" fmla="*/ 483079 w 1457863"/>
              <a:gd name="connsiteY5" fmla="*/ 12485 h 896661"/>
              <a:gd name="connsiteX6" fmla="*/ 0 w 1457863"/>
              <a:gd name="connsiteY6" fmla="*/ 107375 h 896661"/>
              <a:gd name="connsiteX7" fmla="*/ 0 w 1457863"/>
              <a:gd name="connsiteY7" fmla="*/ 107375 h 896661"/>
              <a:gd name="connsiteX8" fmla="*/ 0 w 1457863"/>
              <a:gd name="connsiteY8" fmla="*/ 116002 h 896661"/>
              <a:gd name="connsiteX0" fmla="*/ 1457863 w 1457863"/>
              <a:gd name="connsiteY0" fmla="*/ 896661 h 936864"/>
              <a:gd name="connsiteX1" fmla="*/ 1250830 w 1457863"/>
              <a:gd name="connsiteY1" fmla="*/ 737104 h 936864"/>
              <a:gd name="connsiteX2" fmla="*/ 793681 w 1457863"/>
              <a:gd name="connsiteY2" fmla="*/ 929871 h 936864"/>
              <a:gd name="connsiteX3" fmla="*/ 655608 w 1457863"/>
              <a:gd name="connsiteY3" fmla="*/ 435179 h 936864"/>
              <a:gd name="connsiteX4" fmla="*/ 569343 w 1457863"/>
              <a:gd name="connsiteY4" fmla="*/ 443806 h 936864"/>
              <a:gd name="connsiteX5" fmla="*/ 483079 w 1457863"/>
              <a:gd name="connsiteY5" fmla="*/ 12485 h 936864"/>
              <a:gd name="connsiteX6" fmla="*/ 0 w 1457863"/>
              <a:gd name="connsiteY6" fmla="*/ 107375 h 936864"/>
              <a:gd name="connsiteX7" fmla="*/ 0 w 1457863"/>
              <a:gd name="connsiteY7" fmla="*/ 107375 h 936864"/>
              <a:gd name="connsiteX8" fmla="*/ 0 w 1457863"/>
              <a:gd name="connsiteY8" fmla="*/ 116002 h 936864"/>
              <a:gd name="connsiteX0" fmla="*/ 1457863 w 1457863"/>
              <a:gd name="connsiteY0" fmla="*/ 896661 h 940303"/>
              <a:gd name="connsiteX1" fmla="*/ 1130771 w 1457863"/>
              <a:gd name="connsiteY1" fmla="*/ 781594 h 940303"/>
              <a:gd name="connsiteX2" fmla="*/ 793681 w 1457863"/>
              <a:gd name="connsiteY2" fmla="*/ 929871 h 940303"/>
              <a:gd name="connsiteX3" fmla="*/ 655608 w 1457863"/>
              <a:gd name="connsiteY3" fmla="*/ 435179 h 940303"/>
              <a:gd name="connsiteX4" fmla="*/ 569343 w 1457863"/>
              <a:gd name="connsiteY4" fmla="*/ 443806 h 940303"/>
              <a:gd name="connsiteX5" fmla="*/ 483079 w 1457863"/>
              <a:gd name="connsiteY5" fmla="*/ 12485 h 940303"/>
              <a:gd name="connsiteX6" fmla="*/ 0 w 1457863"/>
              <a:gd name="connsiteY6" fmla="*/ 107375 h 940303"/>
              <a:gd name="connsiteX7" fmla="*/ 0 w 1457863"/>
              <a:gd name="connsiteY7" fmla="*/ 107375 h 940303"/>
              <a:gd name="connsiteX8" fmla="*/ 0 w 1457863"/>
              <a:gd name="connsiteY8" fmla="*/ 116002 h 940303"/>
              <a:gd name="connsiteX0" fmla="*/ 1320652 w 1320652"/>
              <a:gd name="connsiteY0" fmla="*/ 905559 h 940242"/>
              <a:gd name="connsiteX1" fmla="*/ 1130771 w 1320652"/>
              <a:gd name="connsiteY1" fmla="*/ 781594 h 940242"/>
              <a:gd name="connsiteX2" fmla="*/ 793681 w 1320652"/>
              <a:gd name="connsiteY2" fmla="*/ 929871 h 940242"/>
              <a:gd name="connsiteX3" fmla="*/ 655608 w 1320652"/>
              <a:gd name="connsiteY3" fmla="*/ 435179 h 940242"/>
              <a:gd name="connsiteX4" fmla="*/ 569343 w 1320652"/>
              <a:gd name="connsiteY4" fmla="*/ 443806 h 940242"/>
              <a:gd name="connsiteX5" fmla="*/ 483079 w 1320652"/>
              <a:gd name="connsiteY5" fmla="*/ 12485 h 940242"/>
              <a:gd name="connsiteX6" fmla="*/ 0 w 1320652"/>
              <a:gd name="connsiteY6" fmla="*/ 107375 h 940242"/>
              <a:gd name="connsiteX7" fmla="*/ 0 w 1320652"/>
              <a:gd name="connsiteY7" fmla="*/ 107375 h 940242"/>
              <a:gd name="connsiteX8" fmla="*/ 0 w 1320652"/>
              <a:gd name="connsiteY8" fmla="*/ 116002 h 94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52" h="940242">
                <a:moveTo>
                  <a:pt x="1320652" y="905559"/>
                </a:moveTo>
                <a:cubicBezTo>
                  <a:pt x="1271769" y="771850"/>
                  <a:pt x="1218600" y="777542"/>
                  <a:pt x="1130771" y="781594"/>
                </a:cubicBezTo>
                <a:cubicBezTo>
                  <a:pt x="1042943" y="785646"/>
                  <a:pt x="872875" y="987607"/>
                  <a:pt x="793681" y="929871"/>
                </a:cubicBezTo>
                <a:cubicBezTo>
                  <a:pt x="714487" y="872135"/>
                  <a:pt x="692998" y="516190"/>
                  <a:pt x="655608" y="435179"/>
                </a:cubicBezTo>
                <a:cubicBezTo>
                  <a:pt x="618218" y="354168"/>
                  <a:pt x="598098" y="514255"/>
                  <a:pt x="569343" y="443806"/>
                </a:cubicBezTo>
                <a:cubicBezTo>
                  <a:pt x="540588" y="373357"/>
                  <a:pt x="577970" y="68557"/>
                  <a:pt x="483079" y="12485"/>
                </a:cubicBezTo>
                <a:cubicBezTo>
                  <a:pt x="388188" y="-43587"/>
                  <a:pt x="0" y="107375"/>
                  <a:pt x="0" y="107375"/>
                </a:cubicBezTo>
                <a:lnTo>
                  <a:pt x="0" y="107375"/>
                </a:lnTo>
                <a:lnTo>
                  <a:pt x="0" y="116002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4880142" y="3723129"/>
            <a:ext cx="1401891" cy="1365458"/>
          </a:xfrm>
          <a:custGeom>
            <a:avLst/>
            <a:gdLst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07034 w 871268"/>
              <a:gd name="connsiteY6" fmla="*/ 543464 h 957532"/>
              <a:gd name="connsiteX7" fmla="*/ 241540 w 871268"/>
              <a:gd name="connsiteY7" fmla="*/ 802256 h 957532"/>
              <a:gd name="connsiteX8" fmla="*/ 181155 w 871268"/>
              <a:gd name="connsiteY8" fmla="*/ 595222 h 957532"/>
              <a:gd name="connsiteX9" fmla="*/ 163902 w 871268"/>
              <a:gd name="connsiteY9" fmla="*/ 854015 h 957532"/>
              <a:gd name="connsiteX10" fmla="*/ 353683 w 871268"/>
              <a:gd name="connsiteY10" fmla="*/ 845388 h 957532"/>
              <a:gd name="connsiteX11" fmla="*/ 336430 w 871268"/>
              <a:gd name="connsiteY11" fmla="*/ 897147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14" fmla="*/ 0 w 871268"/>
              <a:gd name="connsiteY14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19177 w 871268"/>
              <a:gd name="connsiteY5" fmla="*/ 819509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241540 w 871268"/>
              <a:gd name="connsiteY6" fmla="*/ 802256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07270 w 871268"/>
              <a:gd name="connsiteY5" fmla="*/ 700447 h 957532"/>
              <a:gd name="connsiteX6" fmla="*/ 324884 w 871268"/>
              <a:gd name="connsiteY6" fmla="*/ 766537 h 957532"/>
              <a:gd name="connsiteX7" fmla="*/ 181155 w 871268"/>
              <a:gd name="connsiteY7" fmla="*/ 595222 h 957532"/>
              <a:gd name="connsiteX8" fmla="*/ 163902 w 871268"/>
              <a:gd name="connsiteY8" fmla="*/ 854015 h 957532"/>
              <a:gd name="connsiteX9" fmla="*/ 353683 w 871268"/>
              <a:gd name="connsiteY9" fmla="*/ 845388 h 957532"/>
              <a:gd name="connsiteX10" fmla="*/ 336430 w 871268"/>
              <a:gd name="connsiteY10" fmla="*/ 897147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13" fmla="*/ 0 w 871268"/>
              <a:gd name="connsiteY13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163902 w 871268"/>
              <a:gd name="connsiteY7" fmla="*/ 854015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81155 w 871268"/>
              <a:gd name="connsiteY6" fmla="*/ 595222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871268 w 871268"/>
              <a:gd name="connsiteY0" fmla="*/ 69011 h 957532"/>
              <a:gd name="connsiteX1" fmla="*/ 595223 w 871268"/>
              <a:gd name="connsiteY1" fmla="*/ 0 h 957532"/>
              <a:gd name="connsiteX2" fmla="*/ 595223 w 871268"/>
              <a:gd name="connsiteY2" fmla="*/ 0 h 957532"/>
              <a:gd name="connsiteX3" fmla="*/ 181155 w 871268"/>
              <a:gd name="connsiteY3" fmla="*/ 112143 h 957532"/>
              <a:gd name="connsiteX4" fmla="*/ 232913 w 871268"/>
              <a:gd name="connsiteY4" fmla="*/ 422694 h 957532"/>
              <a:gd name="connsiteX5" fmla="*/ 324884 w 871268"/>
              <a:gd name="connsiteY5" fmla="*/ 766537 h 957532"/>
              <a:gd name="connsiteX6" fmla="*/ 145436 w 871268"/>
              <a:gd name="connsiteY6" fmla="*/ 514260 h 957532"/>
              <a:gd name="connsiteX7" fmla="*/ 204383 w 871268"/>
              <a:gd name="connsiteY7" fmla="*/ 830203 h 957532"/>
              <a:gd name="connsiteX8" fmla="*/ 353683 w 871268"/>
              <a:gd name="connsiteY8" fmla="*/ 845388 h 957532"/>
              <a:gd name="connsiteX9" fmla="*/ 336430 w 871268"/>
              <a:gd name="connsiteY9" fmla="*/ 897147 h 957532"/>
              <a:gd name="connsiteX10" fmla="*/ 0 w 871268"/>
              <a:gd name="connsiteY10" fmla="*/ 957532 h 957532"/>
              <a:gd name="connsiteX11" fmla="*/ 0 w 871268"/>
              <a:gd name="connsiteY11" fmla="*/ 957532 h 957532"/>
              <a:gd name="connsiteX12" fmla="*/ 0 w 871268"/>
              <a:gd name="connsiteY12" fmla="*/ 957532 h 957532"/>
              <a:gd name="connsiteX0" fmla="*/ 906987 w 906987"/>
              <a:gd name="connsiteY0" fmla="*/ 69011 h 990870"/>
              <a:gd name="connsiteX1" fmla="*/ 630942 w 906987"/>
              <a:gd name="connsiteY1" fmla="*/ 0 h 990870"/>
              <a:gd name="connsiteX2" fmla="*/ 630942 w 906987"/>
              <a:gd name="connsiteY2" fmla="*/ 0 h 990870"/>
              <a:gd name="connsiteX3" fmla="*/ 216874 w 906987"/>
              <a:gd name="connsiteY3" fmla="*/ 112143 h 990870"/>
              <a:gd name="connsiteX4" fmla="*/ 268632 w 906987"/>
              <a:gd name="connsiteY4" fmla="*/ 422694 h 990870"/>
              <a:gd name="connsiteX5" fmla="*/ 360603 w 906987"/>
              <a:gd name="connsiteY5" fmla="*/ 766537 h 990870"/>
              <a:gd name="connsiteX6" fmla="*/ 181155 w 906987"/>
              <a:gd name="connsiteY6" fmla="*/ 514260 h 990870"/>
              <a:gd name="connsiteX7" fmla="*/ 240102 w 906987"/>
              <a:gd name="connsiteY7" fmla="*/ 830203 h 990870"/>
              <a:gd name="connsiteX8" fmla="*/ 389402 w 906987"/>
              <a:gd name="connsiteY8" fmla="*/ 845388 h 990870"/>
              <a:gd name="connsiteX9" fmla="*/ 372149 w 906987"/>
              <a:gd name="connsiteY9" fmla="*/ 897147 h 990870"/>
              <a:gd name="connsiteX10" fmla="*/ 35719 w 906987"/>
              <a:gd name="connsiteY10" fmla="*/ 957532 h 990870"/>
              <a:gd name="connsiteX11" fmla="*/ 35719 w 906987"/>
              <a:gd name="connsiteY11" fmla="*/ 957532 h 990870"/>
              <a:gd name="connsiteX12" fmla="*/ 0 w 906987"/>
              <a:gd name="connsiteY12" fmla="*/ 990870 h 99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6987" h="990870">
                <a:moveTo>
                  <a:pt x="906987" y="69011"/>
                </a:moveTo>
                <a:lnTo>
                  <a:pt x="630942" y="0"/>
                </a:lnTo>
                <a:lnTo>
                  <a:pt x="630942" y="0"/>
                </a:lnTo>
                <a:cubicBezTo>
                  <a:pt x="561931" y="18690"/>
                  <a:pt x="277259" y="41694"/>
                  <a:pt x="216874" y="112143"/>
                </a:cubicBezTo>
                <a:cubicBezTo>
                  <a:pt x="156489" y="182592"/>
                  <a:pt x="244677" y="313628"/>
                  <a:pt x="268632" y="422694"/>
                </a:cubicBezTo>
                <a:cubicBezTo>
                  <a:pt x="292587" y="531760"/>
                  <a:pt x="375182" y="751276"/>
                  <a:pt x="360603" y="766537"/>
                </a:cubicBezTo>
                <a:cubicBezTo>
                  <a:pt x="346024" y="781798"/>
                  <a:pt x="201239" y="503649"/>
                  <a:pt x="181155" y="514260"/>
                </a:cubicBezTo>
                <a:cubicBezTo>
                  <a:pt x="161072" y="524871"/>
                  <a:pt x="205394" y="775015"/>
                  <a:pt x="240102" y="830203"/>
                </a:cubicBezTo>
                <a:cubicBezTo>
                  <a:pt x="274810" y="885391"/>
                  <a:pt x="367394" y="834231"/>
                  <a:pt x="389402" y="845388"/>
                </a:cubicBezTo>
                <a:cubicBezTo>
                  <a:pt x="411410" y="856545"/>
                  <a:pt x="431096" y="878456"/>
                  <a:pt x="372149" y="897147"/>
                </a:cubicBezTo>
                <a:cubicBezTo>
                  <a:pt x="313202" y="915838"/>
                  <a:pt x="35719" y="957532"/>
                  <a:pt x="35719" y="957532"/>
                </a:cubicBezTo>
                <a:lnTo>
                  <a:pt x="35719" y="957532"/>
                </a:lnTo>
                <a:lnTo>
                  <a:pt x="0" y="990870"/>
                </a:lnTo>
              </a:path>
            </a:pathLst>
          </a:custGeom>
          <a:noFill/>
          <a:ln w="28575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49591" y="6330912"/>
            <a:ext cx="718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fr-CA" sz="2400" dirty="0">
                <a:solidFill>
                  <a:schemeClr val="accent1"/>
                </a:solidFill>
                <a:latin typeface="+mj-lt"/>
              </a:rPr>
              <a:t>1,6 </a:t>
            </a:r>
            <a:r>
              <a:rPr kumimoji="1" lang="fr-CA" sz="2400" dirty="0" err="1">
                <a:solidFill>
                  <a:schemeClr val="accent1"/>
                </a:solidFill>
                <a:latin typeface="+mj-lt"/>
              </a:rPr>
              <a:t>mJ</a:t>
            </a:r>
            <a:r>
              <a:rPr kumimoji="1" lang="fr-CA" sz="2400" dirty="0">
                <a:solidFill>
                  <a:schemeClr val="accent1"/>
                </a:solidFill>
                <a:latin typeface="+mj-lt"/>
              </a:rPr>
              <a:t>, 23-30 </a:t>
            </a:r>
            <a:r>
              <a:rPr kumimoji="1" lang="fr-CA" sz="2400" dirty="0" err="1">
                <a:solidFill>
                  <a:schemeClr val="accent1"/>
                </a:solidFill>
                <a:latin typeface="+mj-lt"/>
              </a:rPr>
              <a:t>fs</a:t>
            </a:r>
            <a:r>
              <a:rPr kumimoji="1" lang="fr-CA" sz="2400" dirty="0">
                <a:solidFill>
                  <a:schemeClr val="accent1"/>
                </a:solidFill>
                <a:latin typeface="+mj-lt"/>
              </a:rPr>
              <a:t>, profil au foyer en </a:t>
            </a:r>
            <a:r>
              <a:rPr kumimoji="1" lang="fr-CA" sz="2400" dirty="0" smtClean="0">
                <a:solidFill>
                  <a:schemeClr val="accent1"/>
                </a:solidFill>
                <a:latin typeface="+mj-lt"/>
              </a:rPr>
              <a:t>cours, CEP  </a:t>
            </a:r>
            <a:r>
              <a:rPr kumimoji="1" lang="fr-CA" sz="2400" dirty="0" smtClean="0">
                <a:solidFill>
                  <a:schemeClr val="accent1"/>
                </a:solidFill>
                <a:latin typeface="+mj-lt"/>
              </a:rPr>
              <a:t>perfectible</a:t>
            </a:r>
            <a:endParaRPr kumimoji="1" lang="fr-FR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61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4746</TotalTime>
  <Words>2240</Words>
  <Application>Microsoft Office PowerPoint</Application>
  <PresentationFormat>Affichage à l'écran (4:3)</PresentationFormat>
  <Paragraphs>924</Paragraphs>
  <Slides>53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6" baseType="lpstr">
      <vt:lpstr>FangSong</vt:lpstr>
      <vt:lpstr>ＭＳ Ｐゴシック</vt:lpstr>
      <vt:lpstr>Arial</vt:lpstr>
      <vt:lpstr>Bradley Hand ITC</vt:lpstr>
      <vt:lpstr>Calibri</vt:lpstr>
      <vt:lpstr>Calibri Light</vt:lpstr>
      <vt:lpstr>Courier New</vt:lpstr>
      <vt:lpstr>Gill Sans MT</vt:lpstr>
      <vt:lpstr>Symbol</vt:lpstr>
      <vt:lpstr>Times New Roman</vt:lpstr>
      <vt:lpstr>Wingdings</vt:lpstr>
      <vt:lpstr>Office Theme</vt:lpstr>
      <vt:lpstr>Graph</vt:lpstr>
      <vt:lpstr>Progress &amp; Program</vt:lpstr>
      <vt:lpstr>Présentation PowerPoint</vt:lpstr>
      <vt:lpstr> </vt:lpstr>
      <vt:lpstr> </vt:lpstr>
      <vt:lpstr> </vt:lpstr>
      <vt:lpstr> </vt:lpstr>
      <vt:lpstr>Positioning of the vacuum chambers</vt:lpstr>
      <vt:lpstr>Preparation of the lab</vt:lpstr>
      <vt:lpstr> </vt:lpstr>
      <vt:lpstr>A users oriented 10 kHz beamline</vt:lpstr>
      <vt:lpstr>A users oriented 10 kHz beamline</vt:lpstr>
      <vt:lpstr>A users oriented 10 kHz beamline</vt:lpstr>
      <vt:lpstr>A users oriented 10 kHz beamline</vt:lpstr>
      <vt:lpstr>A users oriented 10 kHz beamline</vt:lpstr>
      <vt:lpstr>A users oriented 10 kHz beamline</vt:lpstr>
      <vt:lpstr>A users oriented 10 kHz beamline</vt:lpstr>
      <vt:lpstr>A users oriented 10 kHz beamline</vt:lpstr>
      <vt:lpstr>The « function » selector</vt:lpstr>
      <vt:lpstr>BroadBand line</vt:lpstr>
      <vt:lpstr>Very broadBand line</vt:lpstr>
      <vt:lpstr>Narrow Band line</vt:lpstr>
      <vt:lpstr>SE10 optic mounts metrology</vt:lpstr>
      <vt:lpstr>The « function » selector</vt:lpstr>
      <vt:lpstr>The « function » selector</vt:lpstr>
      <vt:lpstr>Diagnostic of the beamline</vt:lpstr>
      <vt:lpstr>Becoming operationnal now</vt:lpstr>
      <vt:lpstr>First experiments in a COLTRIMS</vt:lpstr>
      <vt:lpstr>FAB 10 : what’s next?</vt:lpstr>
      <vt:lpstr>Next milestones</vt:lpstr>
      <vt:lpstr>For a large collection of end stations</vt:lpstr>
      <vt:lpstr>Conclusion</vt:lpstr>
      <vt:lpstr>Outlook</vt:lpstr>
      <vt:lpstr>Présentation PowerPoint</vt:lpstr>
      <vt:lpstr>Organization - access</vt:lpstr>
      <vt:lpstr>Présentation PowerPoint</vt:lpstr>
      <vt:lpstr>Présentation PowerPoint</vt:lpstr>
      <vt:lpstr>Présentation PowerPoint</vt:lpstr>
      <vt:lpstr>Budget : ATTOLAB – cofunding</vt:lpstr>
      <vt:lpstr>Operating cost 2017-2019 and beyond</vt:lpstr>
      <vt:lpstr>Strategy - perspectives</vt:lpstr>
      <vt:lpstr>Présentation PowerPoint</vt:lpstr>
      <vt:lpstr>Présentation PowerPoint</vt:lpstr>
      <vt:lpstr>Présentation PowerPoint</vt:lpstr>
      <vt:lpstr>Un Spectre typique @ 1500 nm</vt:lpstr>
      <vt:lpstr>A consortium of 9 labs in Saclay</vt:lpstr>
      <vt:lpstr>A consortium of 9 labs in Saclay</vt:lpstr>
      <vt:lpstr>XUV optics design on demand</vt:lpstr>
      <vt:lpstr>XUV optics design on demand</vt:lpstr>
      <vt:lpstr>High performance optomechanics</vt:lpstr>
      <vt:lpstr>High performance optomechanics</vt:lpstr>
      <vt:lpstr>State of the art laser systems</vt:lpstr>
      <vt:lpstr>State of the art laser systems</vt:lpstr>
      <vt:lpstr>State of the art laser systems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Romain Géneaux</dc:creator>
  <cp:lastModifiedBy>RUCHON Thierry</cp:lastModifiedBy>
  <cp:revision>178</cp:revision>
  <dcterms:created xsi:type="dcterms:W3CDTF">2015-06-30T09:08:50Z</dcterms:created>
  <dcterms:modified xsi:type="dcterms:W3CDTF">2017-11-07T13:32:32Z</dcterms:modified>
</cp:coreProperties>
</file>