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354" r:id="rId2"/>
    <p:sldId id="331" r:id="rId3"/>
    <p:sldId id="329" r:id="rId4"/>
    <p:sldId id="326" r:id="rId5"/>
    <p:sldId id="307" r:id="rId6"/>
    <p:sldId id="308" r:id="rId7"/>
    <p:sldId id="310" r:id="rId8"/>
    <p:sldId id="311" r:id="rId9"/>
    <p:sldId id="317" r:id="rId10"/>
    <p:sldId id="315" r:id="rId11"/>
    <p:sldId id="316" r:id="rId12"/>
    <p:sldId id="318" r:id="rId13"/>
    <p:sldId id="320" r:id="rId14"/>
    <p:sldId id="325" r:id="rId15"/>
    <p:sldId id="342" r:id="rId16"/>
    <p:sldId id="328" r:id="rId17"/>
    <p:sldId id="327" r:id="rId18"/>
    <p:sldId id="260" r:id="rId19"/>
    <p:sldId id="344" r:id="rId20"/>
    <p:sldId id="347" r:id="rId21"/>
    <p:sldId id="348" r:id="rId22"/>
    <p:sldId id="345" r:id="rId23"/>
    <p:sldId id="346" r:id="rId24"/>
    <p:sldId id="295" r:id="rId25"/>
    <p:sldId id="296" r:id="rId26"/>
    <p:sldId id="334" r:id="rId27"/>
    <p:sldId id="350" r:id="rId28"/>
    <p:sldId id="349" r:id="rId29"/>
    <p:sldId id="351" r:id="rId30"/>
    <p:sldId id="353" r:id="rId31"/>
    <p:sldId id="272" r:id="rId32"/>
    <p:sldId id="352" r:id="rId33"/>
    <p:sldId id="35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66CCFF"/>
    <a:srgbClr val="00FF80"/>
    <a:srgbClr val="FF0000"/>
    <a:srgbClr val="FF0080"/>
    <a:srgbClr val="66FFCC"/>
    <a:srgbClr val="66FF66"/>
    <a:srgbClr val="CC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1" autoAdjust="0"/>
    <p:restoredTop sz="93908" autoAdjust="0"/>
  </p:normalViewPr>
  <p:slideViewPr>
    <p:cSldViewPr snapToGrid="0">
      <p:cViewPr varScale="1">
        <p:scale>
          <a:sx n="75" d="100"/>
          <a:sy n="75" d="100"/>
        </p:scale>
        <p:origin x="8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0F3CD3-5772-A247-919C-0C282E5DB84A}" type="datetimeFigureOut">
              <a:rPr lang="en-US" smtClean="0"/>
              <a:t>12/7/2016</a:t>
            </a:fld>
            <a:endParaRPr lang="fr-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207A90-5340-7F42-8CDB-5413279B48BA}" type="slidenum">
              <a:rPr lang="fr-CA" smtClean="0"/>
              <a:t>‹N°›</a:t>
            </a:fld>
            <a:endParaRPr lang="fr-CA"/>
          </a:p>
        </p:txBody>
      </p:sp>
    </p:spTree>
    <p:extLst>
      <p:ext uri="{BB962C8B-B14F-4D97-AF65-F5344CB8AC3E}">
        <p14:creationId xmlns:p14="http://schemas.microsoft.com/office/powerpoint/2010/main" val="4163334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7E0F9-3D5E-864E-A7A9-0B1FDC90FED0}"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66CA0-821B-2847-899A-1561870E7EDF}" type="slidenum">
              <a:rPr lang="en-US" smtClean="0"/>
              <a:pPr/>
              <a:t>‹N°›</a:t>
            </a:fld>
            <a:endParaRPr lang="en-US"/>
          </a:p>
        </p:txBody>
      </p:sp>
    </p:spTree>
    <p:extLst>
      <p:ext uri="{BB962C8B-B14F-4D97-AF65-F5344CB8AC3E}">
        <p14:creationId xmlns:p14="http://schemas.microsoft.com/office/powerpoint/2010/main" val="30271981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Pour la description du</a:t>
            </a:r>
            <a:r>
              <a:rPr lang="fr-CA" baseline="0" dirty="0" smtClean="0"/>
              <a:t> projet voir abstract Danielle:</a:t>
            </a:r>
          </a:p>
          <a:p>
            <a:endParaRPr lang="fr-CA" baseline="0" dirty="0" smtClean="0"/>
          </a:p>
          <a:p>
            <a:r>
              <a:rPr lang="en-US" sz="1200" dirty="0" smtClean="0">
                <a:latin typeface="TimesNewRomanPSMT"/>
              </a:rPr>
              <a:t>OPT2X is a transversal consortium bringing together nine laboratories of the Paris-</a:t>
            </a:r>
            <a:r>
              <a:rPr lang="en-US" sz="1200" dirty="0" err="1" smtClean="0">
                <a:latin typeface="TimesNewRomanPSMT"/>
              </a:rPr>
              <a:t>Saclay</a:t>
            </a:r>
            <a:r>
              <a:rPr lang="en-US" sz="1200" dirty="0" smtClean="0">
                <a:latin typeface="TimesNewRomanPSMT"/>
              </a:rPr>
              <a:t> campus. The consortium is strongly interdisciplinary; it includes experts in ultra-short laser sources, laser-based coherent XUV sources and XUV optics, as well as users in different fields of ultrafast sciences, ranging from the gas phase to the solid state and plasmas. It is also strongly oriented towards training students and junior scientists, and promoting interactions with local high-tech companies in ultrafast technology. OPT2X has been so far supported by the Paris-</a:t>
            </a:r>
            <a:r>
              <a:rPr lang="en-US" sz="1200" dirty="0" err="1" smtClean="0">
                <a:latin typeface="TimesNewRomanPSMT"/>
              </a:rPr>
              <a:t>Saclay</a:t>
            </a:r>
            <a:r>
              <a:rPr lang="en-US" sz="1200" dirty="0" smtClean="0">
                <a:latin typeface="TimesNewRomanPSMT"/>
              </a:rPr>
              <a:t> University (FCS) and by the </a:t>
            </a:r>
            <a:r>
              <a:rPr lang="en-US" sz="1200" dirty="0" err="1" smtClean="0">
                <a:latin typeface="TimesNewRomanPSMT"/>
              </a:rPr>
              <a:t>Région</a:t>
            </a:r>
            <a:r>
              <a:rPr lang="en-US" sz="1200" dirty="0" smtClean="0">
                <a:latin typeface="TimesNewRomanPSMT"/>
              </a:rPr>
              <a:t> Ile-de-France. </a:t>
            </a:r>
            <a:endParaRPr lang="en-US" dirty="0" smtClean="0"/>
          </a:p>
          <a:p>
            <a:endParaRPr lang="en-US" sz="1200" dirty="0" smtClean="0">
              <a:latin typeface="TimesNewRomanPSMT"/>
            </a:endParaRPr>
          </a:p>
          <a:p>
            <a:r>
              <a:rPr lang="en-US" sz="1200" dirty="0" smtClean="0">
                <a:latin typeface="TimesNewRomanPSMT"/>
              </a:rPr>
              <a:t>The main objective of the OPT2X project is to make accessible to the user community the full potential of the laser-based XUV light sources (3-100 nm spectral range) present in the Paris-</a:t>
            </a:r>
            <a:r>
              <a:rPr lang="en-US" sz="1200" dirty="0" err="1" smtClean="0">
                <a:latin typeface="TimesNewRomanPSMT"/>
              </a:rPr>
              <a:t>Saclay</a:t>
            </a:r>
            <a:r>
              <a:rPr lang="en-US" sz="1200" dirty="0" smtClean="0">
                <a:latin typeface="TimesNewRomanPSMT"/>
              </a:rPr>
              <a:t> University. Accordingly, it fosters the development of optimized </a:t>
            </a:r>
            <a:r>
              <a:rPr lang="en-US" sz="1200" dirty="0" err="1" smtClean="0">
                <a:latin typeface="TimesNewRomanPSMT"/>
              </a:rPr>
              <a:t>beamlines</a:t>
            </a:r>
            <a:r>
              <a:rPr lang="en-US" sz="1200" dirty="0" smtClean="0">
                <a:latin typeface="TimesNewRomanPSMT"/>
              </a:rPr>
              <a:t>, relying on state-of-the-art and innovative optical instruments, necessary to shape, characterize and transport the XUV light pulses, in combination with </a:t>
            </a:r>
            <a:r>
              <a:rPr lang="en-US" sz="1200" dirty="0" err="1" smtClean="0">
                <a:latin typeface="TimesNewRomanPSMT"/>
              </a:rPr>
              <a:t>Ir-vis-UV</a:t>
            </a:r>
            <a:r>
              <a:rPr lang="en-US" sz="1200" dirty="0" smtClean="0">
                <a:latin typeface="TimesNewRomanPSMT"/>
              </a:rPr>
              <a:t> laser pulses, up to the user stations. </a:t>
            </a:r>
            <a:r>
              <a:rPr lang="en-US" sz="1200" dirty="0" err="1" smtClean="0">
                <a:latin typeface="TimesNewRomanPSMT"/>
              </a:rPr>
              <a:t>Beamlines</a:t>
            </a:r>
            <a:r>
              <a:rPr lang="en-US" sz="1200" dirty="0" smtClean="0">
                <a:latin typeface="TimesNewRomanPSMT"/>
              </a:rPr>
              <a:t> will accommodate innovative time-resolved experiments in cross disciplinary ultrafast science. </a:t>
            </a:r>
            <a:endParaRPr lang="en-US" dirty="0" smtClean="0"/>
          </a:p>
          <a:p>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a:t>
            </a:fld>
            <a:endParaRPr lang="en-US"/>
          </a:p>
        </p:txBody>
      </p:sp>
    </p:spTree>
    <p:extLst>
      <p:ext uri="{BB962C8B-B14F-4D97-AF65-F5344CB8AC3E}">
        <p14:creationId xmlns:p14="http://schemas.microsoft.com/office/powerpoint/2010/main" val="147951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13</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14</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15</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trois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gamme</a:t>
            </a:r>
            <a:r>
              <a:rPr lang="en-US" sz="1200" kern="1200" dirty="0" smtClean="0">
                <a:solidFill>
                  <a:schemeClr val="tx1"/>
                </a:solidFill>
                <a:latin typeface="+mn-lt"/>
                <a:ea typeface="+mn-ea"/>
                <a:cs typeface="+mn-cs"/>
              </a:rPr>
              <a:t> de </a:t>
            </a:r>
            <a:r>
              <a:rPr lang="en-US" sz="1200" kern="1200" dirty="0" err="1" smtClean="0">
                <a:solidFill>
                  <a:schemeClr val="tx1"/>
                </a:solidFill>
                <a:latin typeface="+mn-lt"/>
                <a:ea typeface="+mn-ea"/>
                <a:cs typeface="+mn-cs"/>
              </a:rPr>
              <a:t>fonctionnement</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produit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durée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largeur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spectrale</a:t>
            </a:r>
            <a:r>
              <a:rPr lang="en-US" sz="1200" kern="1200" dirty="0" smtClean="0">
                <a:solidFill>
                  <a:schemeClr val="tx1"/>
                </a:solidFill>
                <a:latin typeface="+mn-lt"/>
                <a:ea typeface="+mn-ea"/>
                <a:cs typeface="+mn-cs"/>
              </a:rPr>
              <a:t> constant:</a:t>
            </a:r>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18</a:t>
            </a:fld>
            <a:endParaRPr lang="en-US"/>
          </a:p>
        </p:txBody>
      </p:sp>
    </p:spTree>
    <p:extLst>
      <p:ext uri="{BB962C8B-B14F-4D97-AF65-F5344CB8AC3E}">
        <p14:creationId xmlns:p14="http://schemas.microsoft.com/office/powerpoint/2010/main" val="62125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BB:</a:t>
            </a:r>
          </a:p>
          <a:p>
            <a:r>
              <a:rPr lang="fr-FR" sz="1200" kern="1200" noProof="0" dirty="0" smtClean="0">
                <a:solidFill>
                  <a:schemeClr val="tx1"/>
                </a:solidFill>
                <a:latin typeface="+mn-lt"/>
                <a:ea typeface="+mn-ea"/>
                <a:cs typeface="+mn-cs"/>
              </a:rPr>
              <a:t>filtrage spectral par multicouches en incidence normale</a:t>
            </a:r>
          </a:p>
          <a:p>
            <a:r>
              <a:rPr lang="fr-FR" sz="1200" kern="1200" noProof="0" dirty="0" smtClean="0">
                <a:solidFill>
                  <a:schemeClr val="tx1"/>
                </a:solidFill>
                <a:latin typeface="+mn-lt"/>
                <a:ea typeface="+mn-ea"/>
                <a:cs typeface="+mn-cs"/>
              </a:rPr>
              <a:t>recombinaison IR coaxial</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19</a:t>
            </a:fld>
            <a:endParaRPr lang="en-US"/>
          </a:p>
        </p:txBody>
      </p:sp>
    </p:spTree>
    <p:extLst>
      <p:ext uri="{BB962C8B-B14F-4D97-AF65-F5344CB8AC3E}">
        <p14:creationId xmlns:p14="http://schemas.microsoft.com/office/powerpoint/2010/main" val="192927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BB:</a:t>
            </a:r>
          </a:p>
          <a:p>
            <a:r>
              <a:rPr lang="fr-FR" sz="1200" kern="1200" noProof="0" dirty="0" smtClean="0">
                <a:solidFill>
                  <a:schemeClr val="tx1"/>
                </a:solidFill>
                <a:latin typeface="+mn-lt"/>
                <a:ea typeface="+mn-ea"/>
                <a:cs typeface="+mn-cs"/>
              </a:rPr>
              <a:t>multicouches préparées à l’IOGS pour la sélection d’une harmonique individuelle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20</a:t>
            </a:fld>
            <a:endParaRPr lang="en-US"/>
          </a:p>
        </p:txBody>
      </p:sp>
    </p:spTree>
    <p:extLst>
      <p:ext uri="{BB962C8B-B14F-4D97-AF65-F5344CB8AC3E}">
        <p14:creationId xmlns:p14="http://schemas.microsoft.com/office/powerpoint/2010/main" val="291065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BB:</a:t>
            </a:r>
          </a:p>
          <a:p>
            <a:r>
              <a:rPr lang="fr-FR" sz="1200" kern="1200" noProof="0" dirty="0" smtClean="0">
                <a:solidFill>
                  <a:schemeClr val="tx1"/>
                </a:solidFill>
                <a:latin typeface="+mn-lt"/>
                <a:ea typeface="+mn-ea"/>
                <a:cs typeface="+mn-cs"/>
              </a:rPr>
              <a:t>… ou bien une bande plus large. </a:t>
            </a:r>
          </a:p>
          <a:p>
            <a:r>
              <a:rPr lang="fr-FR" sz="1200" kern="1200" noProof="0" dirty="0" smtClean="0">
                <a:solidFill>
                  <a:schemeClr val="tx1"/>
                </a:solidFill>
                <a:latin typeface="+mn-lt"/>
                <a:ea typeface="+mn-ea"/>
                <a:cs typeface="+mn-cs"/>
              </a:rPr>
              <a:t>le</a:t>
            </a:r>
            <a:r>
              <a:rPr lang="fr-FR" sz="1200" kern="1200" baseline="0" noProof="0" dirty="0" smtClean="0">
                <a:solidFill>
                  <a:schemeClr val="tx1"/>
                </a:solidFill>
                <a:latin typeface="+mn-lt"/>
                <a:ea typeface="+mn-ea"/>
                <a:cs typeface="+mn-cs"/>
              </a:rPr>
              <a:t> passage se fait par escamotage entre deux miroirs sans toucher à la ligne à retard. Donc passage d’un mode mieux résolue en spectre à un mieux résolu en temps sans perdre le repère temporel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21</a:t>
            </a:fld>
            <a:endParaRPr lang="en-US"/>
          </a:p>
        </p:txBody>
      </p:sp>
    </p:spTree>
    <p:extLst>
      <p:ext uri="{BB962C8B-B14F-4D97-AF65-F5344CB8AC3E}">
        <p14:creationId xmlns:p14="http://schemas.microsoft.com/office/powerpoint/2010/main" val="409668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voie</a:t>
            </a:r>
            <a:r>
              <a:rPr lang="en-US" sz="1200" kern="1200" dirty="0" smtClean="0">
                <a:solidFill>
                  <a:schemeClr val="tx1"/>
                </a:solidFill>
                <a:latin typeface="+mn-lt"/>
                <a:ea typeface="+mn-ea"/>
                <a:cs typeface="+mn-cs"/>
              </a:rPr>
              <a:t> BB:</a:t>
            </a:r>
          </a:p>
          <a:p>
            <a:r>
              <a:rPr lang="en-US" sz="1200" kern="1200" dirty="0" smtClean="0">
                <a:solidFill>
                  <a:schemeClr val="tx1"/>
                </a:solidFill>
                <a:latin typeface="+mn-lt"/>
                <a:ea typeface="+mn-ea"/>
                <a:cs typeface="+mn-cs"/>
              </a:rPr>
              <a:t>delay-line as </a:t>
            </a:r>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22</a:t>
            </a:fld>
            <a:endParaRPr lang="en-US"/>
          </a:p>
        </p:txBody>
      </p:sp>
    </p:spTree>
    <p:extLst>
      <p:ext uri="{BB962C8B-B14F-4D97-AF65-F5344CB8AC3E}">
        <p14:creationId xmlns:p14="http://schemas.microsoft.com/office/powerpoint/2010/main" val="404544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voie</a:t>
            </a:r>
            <a:r>
              <a:rPr lang="en-US" sz="1200" kern="1200" dirty="0" smtClean="0">
                <a:solidFill>
                  <a:schemeClr val="tx1"/>
                </a:solidFill>
                <a:latin typeface="+mn-lt"/>
                <a:ea typeface="+mn-ea"/>
                <a:cs typeface="+mn-cs"/>
              </a:rPr>
              <a:t> BB:</a:t>
            </a:r>
          </a:p>
          <a:p>
            <a:r>
              <a:rPr lang="en-US" sz="1200" kern="1200" dirty="0" smtClean="0">
                <a:solidFill>
                  <a:schemeClr val="tx1"/>
                </a:solidFill>
                <a:latin typeface="+mn-lt"/>
                <a:ea typeface="+mn-ea"/>
                <a:cs typeface="+mn-cs"/>
              </a:rPr>
              <a:t>delay-line as </a:t>
            </a:r>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23</a:t>
            </a:fld>
            <a:endParaRPr lang="en-US"/>
          </a:p>
        </p:txBody>
      </p:sp>
    </p:spTree>
    <p:extLst>
      <p:ext uri="{BB962C8B-B14F-4D97-AF65-F5344CB8AC3E}">
        <p14:creationId xmlns:p14="http://schemas.microsoft.com/office/powerpoint/2010/main" val="200492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VBB: </a:t>
            </a:r>
          </a:p>
          <a:p>
            <a:r>
              <a:rPr lang="fr-FR" sz="1200" kern="1200" noProof="0" dirty="0" smtClean="0">
                <a:solidFill>
                  <a:schemeClr val="tx1"/>
                </a:solidFill>
                <a:latin typeface="+mn-lt"/>
                <a:ea typeface="+mn-ea"/>
                <a:cs typeface="+mn-cs"/>
              </a:rPr>
              <a:t>impulsion as </a:t>
            </a:r>
            <a:r>
              <a:rPr lang="fr-FR" sz="1200" kern="1200" noProof="0" dirty="0" err="1" smtClean="0">
                <a:solidFill>
                  <a:schemeClr val="tx1"/>
                </a:solidFill>
                <a:latin typeface="+mn-lt"/>
                <a:ea typeface="+mn-ea"/>
                <a:cs typeface="+mn-cs"/>
              </a:rPr>
              <a:t>três</a:t>
            </a:r>
            <a:r>
              <a:rPr lang="fr-FR" sz="1200" kern="1200" noProof="0" dirty="0" smtClean="0">
                <a:solidFill>
                  <a:schemeClr val="tx1"/>
                </a:solidFill>
                <a:latin typeface="+mn-lt"/>
                <a:ea typeface="+mn-ea"/>
                <a:cs typeface="+mn-cs"/>
              </a:rPr>
              <a:t> large bande</a:t>
            </a:r>
          </a:p>
          <a:p>
            <a:r>
              <a:rPr lang="fr-FR" sz="1200" kern="1200" noProof="0" dirty="0" smtClean="0">
                <a:solidFill>
                  <a:schemeClr val="tx1"/>
                </a:solidFill>
                <a:latin typeface="+mn-lt"/>
                <a:ea typeface="+mn-ea"/>
                <a:cs typeface="+mn-cs"/>
              </a:rPr>
              <a:t>filtrage spectral et compression avec filtres métalliques </a:t>
            </a:r>
          </a:p>
          <a:p>
            <a:r>
              <a:rPr lang="fr-FR" sz="1200" kern="1200" noProof="0" dirty="0" smtClean="0">
                <a:solidFill>
                  <a:schemeClr val="tx1"/>
                </a:solidFill>
                <a:latin typeface="+mn-lt"/>
                <a:ea typeface="+mn-ea"/>
                <a:cs typeface="+mn-cs"/>
              </a:rPr>
              <a:t>recombinaison avec l’IR sous vide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24</a:t>
            </a:fld>
            <a:endParaRPr lang="en-US"/>
          </a:p>
        </p:txBody>
      </p:sp>
    </p:spTree>
    <p:extLst>
      <p:ext uri="{BB962C8B-B14F-4D97-AF65-F5344CB8AC3E}">
        <p14:creationId xmlns:p14="http://schemas.microsoft.com/office/powerpoint/2010/main" val="349639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5</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VBB: </a:t>
            </a:r>
          </a:p>
          <a:p>
            <a:r>
              <a:rPr lang="fr-FR" sz="1200" kern="1200" noProof="0" dirty="0" smtClean="0">
                <a:solidFill>
                  <a:schemeClr val="tx1"/>
                </a:solidFill>
                <a:latin typeface="+mn-lt"/>
                <a:ea typeface="+mn-ea"/>
                <a:cs typeface="+mn-cs"/>
              </a:rPr>
              <a:t>dessin des montures </a:t>
            </a:r>
            <a:r>
              <a:rPr lang="fr-FR" sz="1200" kern="1200" noProof="0" dirty="0" err="1" smtClean="0">
                <a:solidFill>
                  <a:schemeClr val="tx1"/>
                </a:solidFill>
                <a:latin typeface="+mn-lt"/>
                <a:ea typeface="+mn-ea"/>
                <a:cs typeface="+mn-cs"/>
              </a:rPr>
              <a:t>in-house</a:t>
            </a:r>
            <a:r>
              <a:rPr lang="fr-FR" sz="1200" kern="1200" noProof="0" dirty="0" smtClean="0">
                <a:solidFill>
                  <a:schemeClr val="tx1"/>
                </a:solidFill>
                <a:latin typeface="+mn-lt"/>
                <a:ea typeface="+mn-ea"/>
                <a:cs typeface="+mn-cs"/>
              </a:rPr>
              <a:t> (J. </a:t>
            </a:r>
            <a:r>
              <a:rPr lang="fr-FR" sz="1200" kern="1200" noProof="0" dirty="0" err="1" smtClean="0">
                <a:solidFill>
                  <a:schemeClr val="tx1"/>
                </a:solidFill>
                <a:latin typeface="+mn-lt"/>
                <a:ea typeface="+mn-ea"/>
                <a:cs typeface="+mn-cs"/>
              </a:rPr>
              <a:t>Lenfant</a:t>
            </a:r>
            <a:r>
              <a:rPr lang="fr-FR" sz="1200" kern="1200" noProof="0" dirty="0" smtClean="0">
                <a:solidFill>
                  <a:schemeClr val="tx1"/>
                </a:solidFill>
                <a:latin typeface="+mn-lt"/>
                <a:ea typeface="+mn-ea"/>
                <a:cs typeface="+mn-cs"/>
              </a:rPr>
              <a:t>).</a:t>
            </a:r>
            <a:r>
              <a:rPr lang="fr-FR" sz="1200" kern="1200" baseline="0" noProof="0" dirty="0" smtClean="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25</a:t>
            </a:fld>
            <a:endParaRPr lang="en-US"/>
          </a:p>
        </p:txBody>
      </p:sp>
    </p:spTree>
    <p:extLst>
      <p:ext uri="{BB962C8B-B14F-4D97-AF65-F5344CB8AC3E}">
        <p14:creationId xmlns:p14="http://schemas.microsoft.com/office/powerpoint/2010/main" val="330106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VBB: </a:t>
            </a:r>
          </a:p>
          <a:p>
            <a:r>
              <a:rPr lang="fr-FR" sz="1200" kern="1200" noProof="0" dirty="0" smtClean="0">
                <a:solidFill>
                  <a:schemeClr val="tx1"/>
                </a:solidFill>
                <a:latin typeface="+mn-lt"/>
                <a:ea typeface="+mn-ea"/>
                <a:cs typeface="+mn-cs"/>
              </a:rPr>
              <a:t>dessin des montures </a:t>
            </a:r>
            <a:r>
              <a:rPr lang="fr-FR" sz="1200" kern="1200" noProof="0" dirty="0" err="1" smtClean="0">
                <a:solidFill>
                  <a:schemeClr val="tx1"/>
                </a:solidFill>
                <a:latin typeface="+mn-lt"/>
                <a:ea typeface="+mn-ea"/>
                <a:cs typeface="+mn-cs"/>
              </a:rPr>
              <a:t>in-house</a:t>
            </a:r>
            <a:r>
              <a:rPr lang="fr-FR" sz="1200" kern="1200" noProof="0" dirty="0" smtClean="0">
                <a:solidFill>
                  <a:schemeClr val="tx1"/>
                </a:solidFill>
                <a:latin typeface="+mn-lt"/>
                <a:ea typeface="+mn-ea"/>
                <a:cs typeface="+mn-cs"/>
              </a:rPr>
              <a:t> (J. </a:t>
            </a:r>
            <a:r>
              <a:rPr lang="fr-FR" sz="1200" kern="1200" noProof="0" dirty="0" err="1" smtClean="0">
                <a:solidFill>
                  <a:schemeClr val="tx1"/>
                </a:solidFill>
                <a:latin typeface="+mn-lt"/>
                <a:ea typeface="+mn-ea"/>
                <a:cs typeface="+mn-cs"/>
              </a:rPr>
              <a:t>Lenfant</a:t>
            </a:r>
            <a:r>
              <a:rPr lang="fr-FR" sz="1200" kern="1200" noProof="0" dirty="0" smtClean="0">
                <a:solidFill>
                  <a:schemeClr val="tx1"/>
                </a:solidFill>
                <a:latin typeface="+mn-lt"/>
                <a:ea typeface="+mn-ea"/>
                <a:cs typeface="+mn-cs"/>
              </a:rPr>
              <a:t>).</a:t>
            </a:r>
            <a:r>
              <a:rPr lang="fr-FR" sz="1200" kern="1200" baseline="0" noProof="0" dirty="0" smtClean="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26</a:t>
            </a:fld>
            <a:endParaRPr lang="en-US"/>
          </a:p>
        </p:txBody>
      </p:sp>
    </p:spTree>
    <p:extLst>
      <p:ext uri="{BB962C8B-B14F-4D97-AF65-F5344CB8AC3E}">
        <p14:creationId xmlns:p14="http://schemas.microsoft.com/office/powerpoint/2010/main" val="32683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noProof="0" dirty="0" smtClean="0">
                <a:solidFill>
                  <a:schemeClr val="tx1"/>
                </a:solidFill>
                <a:latin typeface="+mn-lt"/>
                <a:ea typeface="+mn-ea"/>
                <a:cs typeface="+mn-cs"/>
              </a:rPr>
              <a:t>voie VBB: </a:t>
            </a:r>
          </a:p>
          <a:p>
            <a:r>
              <a:rPr lang="fr-FR" sz="1200" kern="1200" noProof="0" dirty="0" smtClean="0">
                <a:solidFill>
                  <a:schemeClr val="tx1"/>
                </a:solidFill>
                <a:latin typeface="+mn-lt"/>
                <a:ea typeface="+mn-ea"/>
                <a:cs typeface="+mn-cs"/>
              </a:rPr>
              <a:t>dessin des montures </a:t>
            </a:r>
            <a:r>
              <a:rPr lang="fr-FR" sz="1200" kern="1200" noProof="0" dirty="0" err="1" smtClean="0">
                <a:solidFill>
                  <a:schemeClr val="tx1"/>
                </a:solidFill>
                <a:latin typeface="+mn-lt"/>
                <a:ea typeface="+mn-ea"/>
                <a:cs typeface="+mn-cs"/>
              </a:rPr>
              <a:t>in-house</a:t>
            </a:r>
            <a:r>
              <a:rPr lang="fr-FR" sz="1200" kern="1200" noProof="0" dirty="0" smtClean="0">
                <a:solidFill>
                  <a:schemeClr val="tx1"/>
                </a:solidFill>
                <a:latin typeface="+mn-lt"/>
                <a:ea typeface="+mn-ea"/>
                <a:cs typeface="+mn-cs"/>
              </a:rPr>
              <a:t> (J. </a:t>
            </a:r>
            <a:r>
              <a:rPr lang="fr-FR" sz="1200" kern="1200" noProof="0" dirty="0" err="1" smtClean="0">
                <a:solidFill>
                  <a:schemeClr val="tx1"/>
                </a:solidFill>
                <a:latin typeface="+mn-lt"/>
                <a:ea typeface="+mn-ea"/>
                <a:cs typeface="+mn-cs"/>
              </a:rPr>
              <a:t>Lenfant</a:t>
            </a:r>
            <a:r>
              <a:rPr lang="fr-FR" sz="1200" kern="1200" noProof="0" dirty="0" smtClean="0">
                <a:solidFill>
                  <a:schemeClr val="tx1"/>
                </a:solidFill>
                <a:latin typeface="+mn-lt"/>
                <a:ea typeface="+mn-ea"/>
                <a:cs typeface="+mn-cs"/>
              </a:rPr>
              <a:t>).</a:t>
            </a:r>
            <a:r>
              <a:rPr lang="fr-FR" sz="1200" kern="1200" baseline="0" noProof="0" dirty="0" smtClean="0">
                <a:solidFill>
                  <a:schemeClr val="tx1"/>
                </a:solidFill>
                <a:latin typeface="+mn-lt"/>
                <a:ea typeface="+mn-ea"/>
                <a:cs typeface="+mn-cs"/>
              </a:rPr>
              <a: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27</a:t>
            </a:fld>
            <a:endParaRPr lang="en-US"/>
          </a:p>
        </p:txBody>
      </p:sp>
    </p:spTree>
    <p:extLst>
      <p:ext uri="{BB962C8B-B14F-4D97-AF65-F5344CB8AC3E}">
        <p14:creationId xmlns:p14="http://schemas.microsoft.com/office/powerpoint/2010/main" val="3874539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Voie NB:</a:t>
            </a:r>
          </a:p>
          <a:p>
            <a:r>
              <a:rPr lang="fr-CA" dirty="0" smtClean="0"/>
              <a:t>Monochromateur en diffraction conique:</a:t>
            </a:r>
          </a:p>
          <a:p>
            <a:r>
              <a:rPr lang="fr-CA" dirty="0" smtClean="0"/>
              <a:t>Large </a:t>
            </a:r>
            <a:r>
              <a:rPr lang="fr-CA" dirty="0" err="1" smtClean="0"/>
              <a:t>accordabilitée</a:t>
            </a:r>
            <a:r>
              <a:rPr lang="fr-CA" dirty="0" smtClean="0"/>
              <a:t>  et impulsion</a:t>
            </a:r>
            <a:r>
              <a:rPr lang="fr-CA" baseline="0" dirty="0" smtClean="0"/>
              <a:t> &lt; 50 </a:t>
            </a:r>
            <a:r>
              <a:rPr lang="fr-CA" baseline="0" dirty="0" err="1" smtClean="0"/>
              <a:t>fs</a:t>
            </a:r>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28</a:t>
            </a:fld>
            <a:endParaRPr lang="en-US"/>
          </a:p>
        </p:txBody>
      </p:sp>
    </p:spTree>
    <p:extLst>
      <p:ext uri="{BB962C8B-B14F-4D97-AF65-F5344CB8AC3E}">
        <p14:creationId xmlns:p14="http://schemas.microsoft.com/office/powerpoint/2010/main" val="374188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Voie NB:</a:t>
            </a:r>
          </a:p>
          <a:p>
            <a:r>
              <a:rPr lang="fr-CA" dirty="0" smtClean="0"/>
              <a:t>Monochromateur en diffraction conique:</a:t>
            </a:r>
          </a:p>
          <a:p>
            <a:r>
              <a:rPr lang="fr-CA" dirty="0" smtClean="0"/>
              <a:t>Large </a:t>
            </a:r>
            <a:r>
              <a:rPr lang="fr-CA" dirty="0" err="1" smtClean="0"/>
              <a:t>accordabilitée</a:t>
            </a:r>
            <a:r>
              <a:rPr lang="fr-CA" dirty="0" smtClean="0"/>
              <a:t>  et impulsion</a:t>
            </a:r>
            <a:r>
              <a:rPr lang="fr-CA" baseline="0" dirty="0" smtClean="0"/>
              <a:t> &lt; 50 </a:t>
            </a:r>
            <a:r>
              <a:rPr lang="fr-CA" baseline="0" dirty="0" err="1" smtClean="0"/>
              <a:t>fs</a:t>
            </a:r>
            <a:endParaRPr lang="fr-CA"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29</a:t>
            </a:fld>
            <a:endParaRPr lang="en-US"/>
          </a:p>
        </p:txBody>
      </p:sp>
    </p:spTree>
    <p:extLst>
      <p:ext uri="{BB962C8B-B14F-4D97-AF65-F5344CB8AC3E}">
        <p14:creationId xmlns:p14="http://schemas.microsoft.com/office/powerpoint/2010/main" val="166785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30</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noProof="0" dirty="0" smtClean="0">
                <a:solidFill>
                  <a:schemeClr val="tx1"/>
                </a:solidFill>
                <a:effectLst/>
                <a:latin typeface="+mn-lt"/>
                <a:ea typeface="+mn-ea"/>
                <a:cs typeface="+mn-cs"/>
              </a:rPr>
              <a:t>étude avancée d'un polariseur pour lumière XUV qui prend en compte le caractère ultracourt des impulsions traitées</a:t>
            </a:r>
            <a:br>
              <a:rPr lang="fr-FR" sz="1200" kern="1200" noProof="0" dirty="0" smtClean="0">
                <a:solidFill>
                  <a:schemeClr val="tx1"/>
                </a:solidFill>
                <a:effectLst/>
                <a:latin typeface="+mn-lt"/>
                <a:ea typeface="+mn-ea"/>
                <a:cs typeface="+mn-cs"/>
              </a:rPr>
            </a:br>
            <a:endParaRPr lang="fr-FR" noProof="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plage spectrale 8 - 100 eV est couverte de </a:t>
            </a:r>
            <a:r>
              <a:rPr lang="fr-FR" sz="1200" kern="1200" dirty="0" err="1" smtClean="0">
                <a:solidFill>
                  <a:schemeClr val="tx1"/>
                </a:solidFill>
                <a:effectLst/>
                <a:latin typeface="+mn-lt"/>
                <a:ea typeface="+mn-ea"/>
                <a:cs typeface="+mn-cs"/>
              </a:rPr>
              <a:t>manière</a:t>
            </a:r>
            <a:r>
              <a:rPr lang="fr-FR" sz="1200" kern="1200" dirty="0" smtClean="0">
                <a:solidFill>
                  <a:schemeClr val="tx1"/>
                </a:solidFill>
                <a:effectLst/>
                <a:latin typeface="+mn-lt"/>
                <a:ea typeface="+mn-ea"/>
                <a:cs typeface="+mn-cs"/>
              </a:rPr>
              <a:t> optimale en utilisant 5 types de </a:t>
            </a:r>
            <a:r>
              <a:rPr lang="fr-FR" sz="1200" kern="1200" dirty="0" err="1" smtClean="0">
                <a:solidFill>
                  <a:schemeClr val="tx1"/>
                </a:solidFill>
                <a:effectLst/>
                <a:latin typeface="+mn-lt"/>
                <a:ea typeface="+mn-ea"/>
                <a:cs typeface="+mn-cs"/>
              </a:rPr>
              <a:t>dépôts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différents</a:t>
            </a:r>
            <a:r>
              <a:rPr lang="fr-FR" sz="1200" kern="1200" dirty="0" smtClean="0">
                <a:solidFill>
                  <a:schemeClr val="tx1"/>
                </a:solidFill>
                <a:effectLst/>
                <a:latin typeface="+mn-lt"/>
                <a:ea typeface="+mn-ea"/>
                <a:cs typeface="+mn-cs"/>
              </a:rPr>
              <a:t>, chacun optimisé pour une gamme spectrale </a:t>
            </a:r>
            <a:r>
              <a:rPr lang="fr-FR" sz="1200" kern="1200" dirty="0" err="1" smtClean="0">
                <a:solidFill>
                  <a:schemeClr val="tx1"/>
                </a:solidFill>
                <a:effectLst/>
                <a:latin typeface="+mn-lt"/>
                <a:ea typeface="+mn-ea"/>
                <a:cs typeface="+mn-cs"/>
              </a:rPr>
              <a:t>définie</a:t>
            </a:r>
            <a:r>
              <a:rPr lang="fr-FR" sz="1200" kern="1200" dirty="0" smtClean="0">
                <a:solidFill>
                  <a:schemeClr val="tx1"/>
                </a:solidFill>
                <a:effectLst/>
                <a:latin typeface="+mn-lt"/>
                <a:ea typeface="+mn-ea"/>
                <a:cs typeface="+mn-cs"/>
              </a:rPr>
              <a:t>.</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Dans cette plage, l'</a:t>
            </a:r>
            <a:r>
              <a:rPr lang="fr-FR" sz="1200" kern="1200" dirty="0" err="1" smtClean="0">
                <a:solidFill>
                  <a:schemeClr val="tx1"/>
                </a:solidFill>
                <a:effectLst/>
                <a:latin typeface="+mn-lt"/>
                <a:ea typeface="+mn-ea"/>
                <a:cs typeface="+mn-cs"/>
              </a:rPr>
              <a:t>efficacite</a:t>
            </a:r>
            <a:r>
              <a:rPr lang="fr-FR" sz="1200" kern="1200" dirty="0" smtClean="0">
                <a:solidFill>
                  <a:schemeClr val="tx1"/>
                </a:solidFill>
                <a:effectLst/>
                <a:latin typeface="+mn-lt"/>
                <a:ea typeface="+mn-ea"/>
                <a:cs typeface="+mn-cs"/>
              </a:rPr>
              <a:t>́ de transmission du polariseur, qui implique la </a:t>
            </a:r>
            <a:r>
              <a:rPr lang="fr-FR" sz="1200" kern="1200" dirty="0" err="1" smtClean="0">
                <a:solidFill>
                  <a:schemeClr val="tx1"/>
                </a:solidFill>
                <a:effectLst/>
                <a:latin typeface="+mn-lt"/>
                <a:ea typeface="+mn-ea"/>
                <a:cs typeface="+mn-cs"/>
              </a:rPr>
              <a:t>réflexion</a:t>
            </a:r>
            <a:r>
              <a:rPr lang="fr-FR" sz="1200" kern="1200" dirty="0" smtClean="0">
                <a:solidFill>
                  <a:schemeClr val="tx1"/>
                </a:solidFill>
                <a:effectLst/>
                <a:latin typeface="+mn-lt"/>
                <a:ea typeface="+mn-ea"/>
                <a:cs typeface="+mn-cs"/>
              </a:rPr>
              <a:t> du rayonnement sur 4 miroirs, varie entre 3 et 64 %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La </a:t>
            </a:r>
            <a:r>
              <a:rPr lang="fr-FR" sz="1200" kern="1200" dirty="0" err="1" smtClean="0">
                <a:solidFill>
                  <a:schemeClr val="tx1"/>
                </a:solidFill>
                <a:effectLst/>
                <a:latin typeface="+mn-lt"/>
                <a:ea typeface="+mn-ea"/>
                <a:cs typeface="+mn-cs"/>
              </a:rPr>
              <a:t>tolérance</a:t>
            </a:r>
            <a:r>
              <a:rPr lang="fr-FR" sz="1200" kern="1200" dirty="0" smtClean="0">
                <a:solidFill>
                  <a:schemeClr val="tx1"/>
                </a:solidFill>
                <a:effectLst/>
                <a:latin typeface="+mn-lt"/>
                <a:ea typeface="+mn-ea"/>
                <a:cs typeface="+mn-cs"/>
              </a:rPr>
              <a:t> du polariseur au traitement d'impulsions ultracourtes (&lt; 1 </a:t>
            </a:r>
            <a:r>
              <a:rPr lang="fr-FR" sz="1200" kern="1200" dirty="0" err="1" smtClean="0">
                <a:solidFill>
                  <a:schemeClr val="tx1"/>
                </a:solidFill>
                <a:effectLst/>
                <a:latin typeface="+mn-lt"/>
                <a:ea typeface="+mn-ea"/>
                <a:cs typeface="+mn-cs"/>
              </a:rPr>
              <a:t>fs</a:t>
            </a:r>
            <a:r>
              <a:rPr lang="fr-FR" sz="1200" kern="1200" dirty="0" smtClean="0">
                <a:solidFill>
                  <a:schemeClr val="tx1"/>
                </a:solidFill>
                <a:effectLst/>
                <a:latin typeface="+mn-lt"/>
                <a:ea typeface="+mn-ea"/>
                <a:cs typeface="+mn-cs"/>
              </a:rPr>
              <a:t>) se </a:t>
            </a:r>
            <a:r>
              <a:rPr lang="fr-FR" sz="1200" kern="1200" dirty="0" err="1" smtClean="0">
                <a:solidFill>
                  <a:schemeClr val="tx1"/>
                </a:solidFill>
                <a:effectLst/>
                <a:latin typeface="+mn-lt"/>
                <a:ea typeface="+mn-ea"/>
                <a:cs typeface="+mn-cs"/>
              </a:rPr>
              <a:t>révèle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être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dépendante</a:t>
            </a:r>
            <a:r>
              <a:rPr lang="fr-FR" sz="1200" kern="1200" dirty="0" smtClean="0">
                <a:solidFill>
                  <a:schemeClr val="tx1"/>
                </a:solidFill>
                <a:effectLst/>
                <a:latin typeface="+mn-lt"/>
                <a:ea typeface="+mn-ea"/>
                <a:cs typeface="+mn-cs"/>
              </a:rPr>
              <a:t> de l'</a:t>
            </a:r>
            <a:r>
              <a:rPr lang="fr-FR" sz="1200" kern="1200" dirty="0" err="1" smtClean="0">
                <a:solidFill>
                  <a:schemeClr val="tx1"/>
                </a:solidFill>
                <a:effectLst/>
                <a:latin typeface="+mn-lt"/>
                <a:ea typeface="+mn-ea"/>
                <a:cs typeface="+mn-cs"/>
              </a:rPr>
              <a:t>énergie</a:t>
            </a:r>
            <a:r>
              <a:rPr lang="fr-FR" sz="1200" kern="1200" dirty="0" smtClean="0">
                <a:solidFill>
                  <a:schemeClr val="tx1"/>
                </a:solidFill>
                <a:effectLst/>
                <a:latin typeface="+mn-lt"/>
                <a:ea typeface="+mn-ea"/>
                <a:cs typeface="+mn-cs"/>
              </a:rPr>
              <a:t> des photons et le comportement optimal s'exprime entre 20 et 60 eV.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tests </a:t>
            </a:r>
            <a:r>
              <a:rPr lang="fr-FR" sz="1200" kern="1200" dirty="0" err="1" smtClean="0">
                <a:solidFill>
                  <a:schemeClr val="tx1"/>
                </a:solidFill>
                <a:effectLst/>
                <a:latin typeface="+mn-lt"/>
                <a:ea typeface="+mn-ea"/>
                <a:cs typeface="+mn-cs"/>
              </a:rPr>
              <a:t>expérimentaux</a:t>
            </a:r>
            <a:r>
              <a:rPr lang="fr-FR" sz="1200" kern="1200" dirty="0" smtClean="0">
                <a:solidFill>
                  <a:schemeClr val="tx1"/>
                </a:solidFill>
                <a:effectLst/>
                <a:latin typeface="+mn-lt"/>
                <a:ea typeface="+mn-ea"/>
                <a:cs typeface="+mn-cs"/>
              </a:rPr>
              <a:t> programmés en 2016 à SOLEIL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effectLst/>
            </a:endParaRPr>
          </a:p>
          <a:p>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31</a:t>
            </a:fld>
            <a:endParaRPr lang="en-US"/>
          </a:p>
        </p:txBody>
      </p:sp>
    </p:spTree>
    <p:extLst>
      <p:ext uri="{BB962C8B-B14F-4D97-AF65-F5344CB8AC3E}">
        <p14:creationId xmlns:p14="http://schemas.microsoft.com/office/powerpoint/2010/main" val="263948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6</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7</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8</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9</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10</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11</a:t>
            </a:fld>
            <a:endParaRPr lang="en-US"/>
          </a:p>
        </p:txBody>
      </p:sp>
    </p:spTree>
    <p:extLst>
      <p:ext uri="{BB962C8B-B14F-4D97-AF65-F5344CB8AC3E}">
        <p14:creationId xmlns:p14="http://schemas.microsoft.com/office/powerpoint/2010/main" val="407986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latin typeface="+mn-lt"/>
                <a:ea typeface="+mn-ea"/>
                <a:cs typeface="+mn-cs"/>
              </a:rPr>
              <a:t>Réalisation d’une ligne de lumière pour la source HHG qui emploi des standards technologiques propres des laboratoires de rayonnement de synchrotron adaptés aux impulsions ultra-courtes HHG. </a:t>
            </a:r>
          </a:p>
          <a:p>
            <a:r>
              <a:rPr lang="fr-FR" sz="1200" kern="1200" noProof="0" dirty="0" smtClean="0">
                <a:solidFill>
                  <a:schemeClr val="tx1"/>
                </a:solidFill>
                <a:latin typeface="+mn-lt"/>
                <a:ea typeface="+mn-ea"/>
                <a:cs typeface="+mn-cs"/>
              </a:rPr>
              <a:t>Les éléments principaux sont:</a:t>
            </a:r>
          </a:p>
          <a:p>
            <a:pPr>
              <a:buFontTx/>
              <a:buChar char="-"/>
            </a:pPr>
            <a:r>
              <a:rPr lang="fr-FR" sz="1200" kern="1200" noProof="0" dirty="0" smtClean="0">
                <a:solidFill>
                  <a:schemeClr val="tx1"/>
                </a:solidFill>
                <a:latin typeface="+mn-lt"/>
                <a:ea typeface="+mn-ea"/>
                <a:cs typeface="+mn-cs"/>
              </a:rPr>
              <a:t> monochromateur à trois voies pour une sélection </a:t>
            </a:r>
            <a:r>
              <a:rPr lang="fr-FR" sz="1200" kern="1200" noProof="0" dirty="0" err="1" smtClean="0">
                <a:solidFill>
                  <a:schemeClr val="tx1"/>
                </a:solidFill>
                <a:latin typeface="+mn-lt"/>
                <a:ea typeface="+mn-ea"/>
                <a:cs typeface="+mn-cs"/>
              </a:rPr>
              <a:t>spectre-temporelle</a:t>
            </a:r>
            <a:r>
              <a:rPr lang="fr-FR" sz="1200" kern="1200" noProof="0" dirty="0" smtClean="0">
                <a:solidFill>
                  <a:schemeClr val="tx1"/>
                </a:solidFill>
                <a:latin typeface="+mn-lt"/>
                <a:ea typeface="+mn-ea"/>
                <a:cs typeface="+mn-cs"/>
              </a:rPr>
              <a:t> toujours adaptée aux caractéristiques de la source et aux demandes des utilisateurs.</a:t>
            </a:r>
          </a:p>
          <a:p>
            <a:pPr>
              <a:buFontTx/>
              <a:buChar char="-"/>
            </a:pPr>
            <a:r>
              <a:rPr lang="fr-FR" sz="1200" kern="1200" noProof="0" dirty="0" smtClean="0">
                <a:solidFill>
                  <a:schemeClr val="tx1"/>
                </a:solidFill>
                <a:latin typeface="+mn-lt"/>
                <a:ea typeface="+mn-ea"/>
                <a:cs typeface="+mn-cs"/>
              </a:rPr>
              <a:t> optimisation de l’efficacité du transport et minimisation des aberrations optiques —&gt; étirement des impulsions</a:t>
            </a:r>
          </a:p>
          <a:p>
            <a:pPr>
              <a:buFontTx/>
              <a:buChar char="-"/>
            </a:pPr>
            <a:r>
              <a:rPr lang="fr-FR" sz="1200" kern="1200" noProof="0" dirty="0" smtClean="0">
                <a:solidFill>
                  <a:schemeClr val="tx1"/>
                </a:solidFill>
                <a:latin typeface="+mn-lt"/>
                <a:ea typeface="+mn-ea"/>
                <a:cs typeface="+mn-cs"/>
              </a:rPr>
              <a:t> étude d’un système pour le control de la polarisation des impulsions ultracourtes</a:t>
            </a:r>
          </a:p>
          <a:p>
            <a:pPr>
              <a:buFontTx/>
              <a:buNone/>
            </a:pPr>
            <a:r>
              <a:rPr lang="fr-FR" sz="1200" kern="1200" noProof="0" dirty="0" smtClean="0">
                <a:solidFill>
                  <a:schemeClr val="tx1"/>
                </a:solidFill>
                <a:latin typeface="+mn-lt"/>
                <a:ea typeface="+mn-ea"/>
                <a:cs typeface="+mn-cs"/>
              </a:rPr>
              <a:t>- schéma à deux points focaux pour avoir en ligne le diagnostique RABBIT </a:t>
            </a:r>
            <a:endParaRPr lang="fr-FR" noProof="0" dirty="0"/>
          </a:p>
        </p:txBody>
      </p:sp>
      <p:sp>
        <p:nvSpPr>
          <p:cNvPr id="4" name="Slide Number Placeholder 3"/>
          <p:cNvSpPr>
            <a:spLocks noGrp="1"/>
          </p:cNvSpPr>
          <p:nvPr>
            <p:ph type="sldNum" sz="quarter" idx="10"/>
          </p:nvPr>
        </p:nvSpPr>
        <p:spPr/>
        <p:txBody>
          <a:bodyPr/>
          <a:lstStyle/>
          <a:p>
            <a:fld id="{BF466CA0-821B-2847-899A-1561870E7EDF}" type="slidenum">
              <a:rPr lang="en-US" smtClean="0"/>
              <a:pPr/>
              <a:t>12</a:t>
            </a:fld>
            <a:endParaRPr lang="en-US"/>
          </a:p>
        </p:txBody>
      </p:sp>
    </p:spTree>
    <p:extLst>
      <p:ext uri="{BB962C8B-B14F-4D97-AF65-F5344CB8AC3E}">
        <p14:creationId xmlns:p14="http://schemas.microsoft.com/office/powerpoint/2010/main" val="407986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 filet gri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5750" y="149225"/>
            <a:ext cx="8507413" cy="520700"/>
          </a:xfrm>
          <a:prstGeom prst="rect">
            <a:avLst/>
          </a:prstGeom>
        </p:spPr>
        <p:txBody>
          <a:bodyPr/>
          <a:lstStyle>
            <a:lvl1pPr>
              <a:defRPr sz="20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138136"/>
            <a:ext cx="8229600" cy="4988027"/>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6"/>
          <p:cNvSpPr>
            <a:spLocks noGrp="1" noChangeArrowheads="1"/>
          </p:cNvSpPr>
          <p:nvPr>
            <p:ph type="ftr" sz="quarter" idx="10"/>
          </p:nvPr>
        </p:nvSpPr>
        <p:spPr>
          <a:xfrm>
            <a:off x="1436688" y="6391275"/>
            <a:ext cx="4046537" cy="282575"/>
          </a:xfrm>
          <a:prstGeom prst="rect">
            <a:avLst/>
          </a:prstGeom>
          <a:ln/>
        </p:spPr>
        <p:txBody>
          <a:bodyPr/>
          <a:lstStyle>
            <a:lvl1pPr>
              <a:defRPr/>
            </a:lvl1pPr>
          </a:lstStyle>
          <a:p>
            <a:endParaRPr lang="fr-FR" altLang="fr-FR">
              <a:solidFill>
                <a:srgbClr val="000000"/>
              </a:solidFill>
            </a:endParaRPr>
          </a:p>
        </p:txBody>
      </p:sp>
      <p:sp>
        <p:nvSpPr>
          <p:cNvPr id="5" name="Rectangle 7"/>
          <p:cNvSpPr>
            <a:spLocks noGrp="1" noChangeArrowheads="1"/>
          </p:cNvSpPr>
          <p:nvPr>
            <p:ph type="sldNum" sz="quarter" idx="11"/>
          </p:nvPr>
        </p:nvSpPr>
        <p:spPr>
          <a:xfrm>
            <a:off x="8396288" y="6470650"/>
            <a:ext cx="477837" cy="193675"/>
          </a:xfrm>
          <a:prstGeom prst="rect">
            <a:avLst/>
          </a:prstGeom>
          <a:ln/>
        </p:spPr>
        <p:txBody>
          <a:bodyPr/>
          <a:lstStyle>
            <a:lvl1pPr>
              <a:defRPr/>
            </a:lvl1pPr>
          </a:lstStyle>
          <a:p>
            <a:fld id="{1B470AF7-FCFA-4A38-B0BB-42530A20E406}"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422835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8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7.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7.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b="9220"/>
          <a:stretch/>
        </p:blipFill>
        <p:spPr>
          <a:xfrm>
            <a:off x="7544440" y="0"/>
            <a:ext cx="1599560" cy="496931"/>
          </a:xfrm>
          <a:prstGeom prst="rect">
            <a:avLst/>
          </a:prstGeom>
          <a:ln>
            <a:solidFill>
              <a:srgbClr val="0000FF"/>
            </a:solidFill>
          </a:ln>
        </p:spPr>
      </p:pic>
      <p:sp>
        <p:nvSpPr>
          <p:cNvPr id="28" name="Titre 27"/>
          <p:cNvSpPr>
            <a:spLocks noGrp="1"/>
          </p:cNvSpPr>
          <p:nvPr>
            <p:ph type="title" idx="4294967295"/>
          </p:nvPr>
        </p:nvSpPr>
        <p:spPr>
          <a:xfrm>
            <a:off x="2063750" y="0"/>
            <a:ext cx="5101165" cy="1132417"/>
          </a:xfrm>
          <a:prstGeom prst="rect">
            <a:avLst/>
          </a:prstGeom>
        </p:spPr>
        <p:txBody>
          <a:bodyPr>
            <a:normAutofit/>
          </a:bodyPr>
          <a:lstStyle/>
          <a:p>
            <a:pPr lvl="0"/>
            <a:r>
              <a:rPr lang="en-GB" sz="2000" dirty="0">
                <a:solidFill>
                  <a:srgbClr val="000090"/>
                </a:solidFill>
              </a:rPr>
              <a:t>FAB10 beamline at </a:t>
            </a:r>
            <a:r>
              <a:rPr lang="en-GB" sz="2000" dirty="0" smtClean="0">
                <a:solidFill>
                  <a:srgbClr val="000090"/>
                </a:solidFill>
              </a:rPr>
              <a:t>ATTOLAB</a:t>
            </a:r>
            <a:br>
              <a:rPr lang="en-GB" sz="2000" dirty="0" smtClean="0">
                <a:solidFill>
                  <a:srgbClr val="000090"/>
                </a:solidFill>
              </a:rPr>
            </a:br>
            <a:r>
              <a:rPr lang="en-GB" sz="2000" dirty="0" smtClean="0">
                <a:solidFill>
                  <a:srgbClr val="000090"/>
                </a:solidFill>
              </a:rPr>
              <a:t/>
            </a:r>
            <a:br>
              <a:rPr lang="en-GB" sz="2000" dirty="0" smtClean="0">
                <a:solidFill>
                  <a:srgbClr val="000090"/>
                </a:solidFill>
              </a:rPr>
            </a:br>
            <a:r>
              <a:rPr lang="en-GB" sz="1300" dirty="0" smtClean="0">
                <a:solidFill>
                  <a:schemeClr val="tx1"/>
                </a:solidFill>
              </a:rPr>
              <a:t>Carlo Spezzani</a:t>
            </a:r>
            <a:br>
              <a:rPr lang="en-GB" sz="1300" dirty="0" smtClean="0">
                <a:solidFill>
                  <a:schemeClr val="tx1"/>
                </a:solidFill>
              </a:rPr>
            </a:br>
            <a:r>
              <a:rPr lang="en-GB" sz="1300" b="0" i="1" dirty="0" smtClean="0">
                <a:solidFill>
                  <a:schemeClr val="tx1"/>
                </a:solidFill>
              </a:rPr>
              <a:t>on behalf of the </a:t>
            </a:r>
            <a:r>
              <a:rPr lang="en-GB" sz="1300" i="1" dirty="0" smtClean="0">
                <a:solidFill>
                  <a:schemeClr val="tx1"/>
                </a:solidFill>
              </a:rPr>
              <a:t>OPT2X</a:t>
            </a:r>
            <a:r>
              <a:rPr lang="en-GB" sz="1300" b="0" i="1" dirty="0" smtClean="0">
                <a:solidFill>
                  <a:schemeClr val="tx1"/>
                </a:solidFill>
              </a:rPr>
              <a:t> consortium</a:t>
            </a:r>
            <a:endParaRPr lang="fr-FR" sz="1300" b="0" i="1" dirty="0">
              <a:solidFill>
                <a:schemeClr val="tx1"/>
              </a:solidFill>
            </a:endParaRPr>
          </a:p>
        </p:txBody>
      </p:sp>
      <p:sp>
        <p:nvSpPr>
          <p:cNvPr id="29" name="TextBox 2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pic>
        <p:nvPicPr>
          <p:cNvPr id="2" name="Picture 1" descr="LayoutLab.png"/>
          <p:cNvPicPr>
            <a:picLocks noChangeAspect="1"/>
          </p:cNvPicPr>
          <p:nvPr/>
        </p:nvPicPr>
        <p:blipFill rotWithShape="1">
          <a:blip r:embed="rId3">
            <a:extLst>
              <a:ext uri="{28A0092B-C50C-407E-A947-70E740481C1C}">
                <a14:useLocalDpi xmlns:a14="http://schemas.microsoft.com/office/drawing/2010/main" val="0"/>
              </a:ext>
            </a:extLst>
          </a:blip>
          <a:srcRect t="19282" r="27656"/>
          <a:stretch/>
        </p:blipFill>
        <p:spPr>
          <a:xfrm>
            <a:off x="0" y="1428751"/>
            <a:ext cx="9115552" cy="5429250"/>
          </a:xfrm>
          <a:prstGeom prst="rect">
            <a:avLst/>
          </a:prstGeom>
        </p:spPr>
      </p:pic>
    </p:spTree>
    <p:extLst>
      <p:ext uri="{BB962C8B-B14F-4D97-AF65-F5344CB8AC3E}">
        <p14:creationId xmlns:p14="http://schemas.microsoft.com/office/powerpoint/2010/main" val="6531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i="1" dirty="0" smtClean="0">
                  <a:solidFill>
                    <a:srgbClr val="000000"/>
                  </a:solidFill>
                </a:rPr>
                <a:t>as</a:t>
              </a:r>
              <a:r>
                <a:rPr lang="en-US" dirty="0" smtClean="0">
                  <a:solidFill>
                    <a:srgbClr val="000000"/>
                  </a:solidFill>
                </a:rPr>
                <a:t>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273297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 y="5194300"/>
            <a:ext cx="270827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16200000" flipV="1">
            <a:off x="3208739" y="5202640"/>
            <a:ext cx="67987" cy="812800"/>
          </a:xfrm>
          <a:prstGeom prst="triangle">
            <a:avLst/>
          </a:prstGeom>
          <a:solidFill>
            <a:srgbClr val="FF0000"/>
          </a:solidFill>
          <a:ln w="63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ctangle 36"/>
          <p:cNvSpPr/>
          <p:nvPr/>
        </p:nvSpPr>
        <p:spPr>
          <a:xfrm rot="293209">
            <a:off x="1894691" y="5146415"/>
            <a:ext cx="810518" cy="6159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85632" y="5105082"/>
            <a:ext cx="997267" cy="47943"/>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5400000">
            <a:off x="2603183" y="5355907"/>
            <a:ext cx="50228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146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 y="5194300"/>
            <a:ext cx="270827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16200000" flipV="1">
            <a:off x="3208739" y="5202640"/>
            <a:ext cx="67987" cy="812800"/>
          </a:xfrm>
          <a:prstGeom prst="triangle">
            <a:avLst/>
          </a:prstGeom>
          <a:solidFill>
            <a:srgbClr val="FF0000"/>
          </a:solidFill>
          <a:ln w="63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ctangle 36"/>
          <p:cNvSpPr/>
          <p:nvPr/>
        </p:nvSpPr>
        <p:spPr>
          <a:xfrm rot="293209">
            <a:off x="1894691" y="5146415"/>
            <a:ext cx="810518" cy="6159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85632" y="5105082"/>
            <a:ext cx="997267" cy="47943"/>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5400000">
            <a:off x="2603183" y="5355907"/>
            <a:ext cx="50228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287250" y="5293239"/>
            <a:ext cx="725757" cy="608296"/>
          </a:xfrm>
          <a:prstGeom prst="ellipse">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2497738" y="1912065"/>
            <a:ext cx="2879224" cy="3274456"/>
            <a:chOff x="274790" y="2506701"/>
            <a:chExt cx="2879224" cy="3274456"/>
          </a:xfrm>
        </p:grpSpPr>
        <p:sp>
          <p:nvSpPr>
            <p:cNvPr id="40" name="Oval 39"/>
            <p:cNvSpPr/>
            <p:nvPr/>
          </p:nvSpPr>
          <p:spPr>
            <a:xfrm>
              <a:off x="274790" y="2506701"/>
              <a:ext cx="2879224" cy="1784640"/>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 IR focusing at </a:t>
              </a:r>
              <a:r>
                <a:rPr lang="en-US" dirty="0" err="1" smtClean="0">
                  <a:solidFill>
                    <a:srgbClr val="000000"/>
                  </a:solidFill>
                </a:rPr>
                <a:t>MBe</a:t>
              </a:r>
              <a:r>
                <a:rPr lang="en-US" baseline="30000" dirty="0" smtClean="0">
                  <a:solidFill>
                    <a:srgbClr val="000000"/>
                  </a:solidFill>
                </a:rPr>
                <a:t>-</a:t>
              </a:r>
              <a:r>
                <a:rPr lang="en-US" dirty="0" smtClean="0">
                  <a:solidFill>
                    <a:srgbClr val="000000"/>
                  </a:solidFill>
                </a:rPr>
                <a:t>S for on-line RABBIT measurements</a:t>
              </a:r>
            </a:p>
          </p:txBody>
        </p:sp>
        <p:cxnSp>
          <p:nvCxnSpPr>
            <p:cNvPr id="41" name="Straight Arrow Connector 40"/>
            <p:cNvCxnSpPr>
              <a:stCxn id="40" idx="4"/>
            </p:cNvCxnSpPr>
            <p:nvPr/>
          </p:nvCxnSpPr>
          <p:spPr>
            <a:xfrm flipH="1">
              <a:off x="1459200" y="4291341"/>
              <a:ext cx="255202" cy="1489816"/>
            </a:xfrm>
            <a:prstGeom prst="straightConnector1">
              <a:avLst/>
            </a:prstGeom>
            <a:ln>
              <a:solidFill>
                <a:srgbClr val="66FFCC"/>
              </a:solidFill>
              <a:tailEnd type="arrow"/>
            </a:ln>
          </p:spPr>
          <p:style>
            <a:lnRef idx="2">
              <a:schemeClr val="accent1"/>
            </a:lnRef>
            <a:fillRef idx="0">
              <a:schemeClr val="accent1"/>
            </a:fillRef>
            <a:effectRef idx="1">
              <a:schemeClr val="accent1"/>
            </a:effectRef>
            <a:fontRef idx="minor">
              <a:schemeClr val="tx1"/>
            </a:fontRef>
          </p:style>
        </p:cxnSp>
      </p:grpSp>
      <p:sp>
        <p:nvSpPr>
          <p:cNvPr id="42"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36718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83369" y="1345518"/>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 y="5194300"/>
            <a:ext cx="270827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16200000" flipV="1">
            <a:off x="3208739" y="5202640"/>
            <a:ext cx="67987" cy="812800"/>
          </a:xfrm>
          <a:prstGeom prst="triangle">
            <a:avLst/>
          </a:prstGeom>
          <a:solidFill>
            <a:srgbClr val="FF0000"/>
          </a:solidFill>
          <a:ln w="63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ctangle 36"/>
          <p:cNvSpPr/>
          <p:nvPr/>
        </p:nvSpPr>
        <p:spPr>
          <a:xfrm rot="293209">
            <a:off x="1894691" y="5146415"/>
            <a:ext cx="810518" cy="6159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85632" y="5105082"/>
            <a:ext cx="997267" cy="47943"/>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5400000">
            <a:off x="2603183" y="5355907"/>
            <a:ext cx="50228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287250" y="5293239"/>
            <a:ext cx="725757" cy="608296"/>
          </a:xfrm>
          <a:prstGeom prst="ellipse">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2497738" y="1912065"/>
            <a:ext cx="2879224" cy="3274456"/>
            <a:chOff x="274790" y="2506701"/>
            <a:chExt cx="2879224" cy="3274456"/>
          </a:xfrm>
        </p:grpSpPr>
        <p:sp>
          <p:nvSpPr>
            <p:cNvPr id="40" name="Oval 39"/>
            <p:cNvSpPr/>
            <p:nvPr/>
          </p:nvSpPr>
          <p:spPr>
            <a:xfrm>
              <a:off x="274790" y="2506701"/>
              <a:ext cx="2879224" cy="1784640"/>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 IR focusing at </a:t>
              </a:r>
              <a:r>
                <a:rPr lang="en-US" dirty="0" err="1" smtClean="0">
                  <a:solidFill>
                    <a:srgbClr val="000000"/>
                  </a:solidFill>
                </a:rPr>
                <a:t>MBe</a:t>
              </a:r>
              <a:r>
                <a:rPr lang="en-US" baseline="30000" dirty="0" smtClean="0">
                  <a:solidFill>
                    <a:srgbClr val="000000"/>
                  </a:solidFill>
                </a:rPr>
                <a:t>-</a:t>
              </a:r>
              <a:r>
                <a:rPr lang="en-US" dirty="0" smtClean="0">
                  <a:solidFill>
                    <a:srgbClr val="000000"/>
                  </a:solidFill>
                </a:rPr>
                <a:t>S for on-line RABBIT measurements</a:t>
              </a:r>
            </a:p>
          </p:txBody>
        </p:sp>
        <p:cxnSp>
          <p:nvCxnSpPr>
            <p:cNvPr id="41" name="Straight Arrow Connector 40"/>
            <p:cNvCxnSpPr>
              <a:stCxn id="40" idx="4"/>
            </p:cNvCxnSpPr>
            <p:nvPr/>
          </p:nvCxnSpPr>
          <p:spPr>
            <a:xfrm flipH="1">
              <a:off x="1459200" y="4291341"/>
              <a:ext cx="255202" cy="1489816"/>
            </a:xfrm>
            <a:prstGeom prst="straightConnector1">
              <a:avLst/>
            </a:prstGeom>
            <a:ln>
              <a:solidFill>
                <a:srgbClr val="66FFCC"/>
              </a:solidFill>
              <a:tailEnd type="arrow"/>
            </a:ln>
          </p:spPr>
          <p:style>
            <a:lnRef idx="2">
              <a:schemeClr val="accent1"/>
            </a:lnRef>
            <a:fillRef idx="0">
              <a:schemeClr val="accent1"/>
            </a:fillRef>
            <a:effectRef idx="1">
              <a:schemeClr val="accent1"/>
            </a:effectRef>
            <a:fontRef idx="minor">
              <a:schemeClr val="tx1"/>
            </a:fontRef>
          </p:style>
        </p:cxnSp>
      </p:grpSp>
      <p:sp>
        <p:nvSpPr>
          <p:cNvPr id="42" name="Isosceles Triangle 41"/>
          <p:cNvSpPr>
            <a:spLocks/>
          </p:cNvSpPr>
          <p:nvPr/>
        </p:nvSpPr>
        <p:spPr>
          <a:xfrm rot="16200000">
            <a:off x="4728954" y="4454626"/>
            <a:ext cx="159946" cy="2303988"/>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Isosceles Triangle 42"/>
          <p:cNvSpPr>
            <a:spLocks noChangeAspect="1"/>
          </p:cNvSpPr>
          <p:nvPr/>
        </p:nvSpPr>
        <p:spPr>
          <a:xfrm rot="16200000">
            <a:off x="4772847" y="44556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Isosceles Triangle 43"/>
          <p:cNvSpPr>
            <a:spLocks/>
          </p:cNvSpPr>
          <p:nvPr/>
        </p:nvSpPr>
        <p:spPr>
          <a:xfrm rot="4440000">
            <a:off x="6979015" y="4136102"/>
            <a:ext cx="159946" cy="2303988"/>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6" name="Isosceles Triangle 45"/>
          <p:cNvSpPr>
            <a:spLocks noChangeAspect="1"/>
          </p:cNvSpPr>
          <p:nvPr/>
        </p:nvSpPr>
        <p:spPr>
          <a:xfrm rot="4440000">
            <a:off x="7020748" y="41381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5"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grpSp>
        <p:nvGrpSpPr>
          <p:cNvPr id="47" name="Group 46"/>
          <p:cNvGrpSpPr/>
          <p:nvPr/>
        </p:nvGrpSpPr>
        <p:grpSpPr>
          <a:xfrm>
            <a:off x="3648842" y="1891859"/>
            <a:ext cx="2879224" cy="3200013"/>
            <a:chOff x="274790" y="2506701"/>
            <a:chExt cx="2879224" cy="3200013"/>
          </a:xfrm>
          <a:solidFill>
            <a:srgbClr val="66CCFF"/>
          </a:solidFill>
        </p:grpSpPr>
        <p:sp>
          <p:nvSpPr>
            <p:cNvPr id="48" name="Oval 47"/>
            <p:cNvSpPr/>
            <p:nvPr/>
          </p:nvSpPr>
          <p:spPr>
            <a:xfrm>
              <a:off x="274790" y="2506701"/>
              <a:ext cx="2879224" cy="178464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Differential pumping stage for UHV applications</a:t>
              </a:r>
            </a:p>
          </p:txBody>
        </p:sp>
        <p:cxnSp>
          <p:nvCxnSpPr>
            <p:cNvPr id="49" name="Straight Arrow Connector 48"/>
            <p:cNvCxnSpPr>
              <a:stCxn id="48" idx="4"/>
            </p:cNvCxnSpPr>
            <p:nvPr/>
          </p:nvCxnSpPr>
          <p:spPr>
            <a:xfrm flipH="1">
              <a:off x="1631799" y="4291341"/>
              <a:ext cx="82603" cy="1415373"/>
            </a:xfrm>
            <a:prstGeom prst="straightConnector1">
              <a:avLst/>
            </a:prstGeom>
            <a:grpFill/>
            <a:ln>
              <a:solidFill>
                <a:srgbClr val="66CCFF"/>
              </a:solidFill>
              <a:tailEnd type="arrow"/>
            </a:ln>
          </p:spPr>
          <p:style>
            <a:lnRef idx="2">
              <a:schemeClr val="accent1"/>
            </a:lnRef>
            <a:fillRef idx="0">
              <a:schemeClr val="accent1"/>
            </a:fillRef>
            <a:effectRef idx="1">
              <a:schemeClr val="accent1"/>
            </a:effectRef>
            <a:fontRef idx="minor">
              <a:schemeClr val="tx1"/>
            </a:fontRef>
          </p:style>
        </p:cxnSp>
      </p:grpSp>
      <p:sp>
        <p:nvSpPr>
          <p:cNvPr id="58" name="Oval 57"/>
          <p:cNvSpPr/>
          <p:nvPr/>
        </p:nvSpPr>
        <p:spPr>
          <a:xfrm>
            <a:off x="4130443" y="5202833"/>
            <a:ext cx="1442573" cy="739740"/>
          </a:xfrm>
          <a:prstGeom prst="ellipse">
            <a:avLst/>
          </a:pr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74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83369" y="1345518"/>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 y="5194300"/>
            <a:ext cx="270827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16200000" flipV="1">
            <a:off x="3208739" y="5202640"/>
            <a:ext cx="67987" cy="812800"/>
          </a:xfrm>
          <a:prstGeom prst="triangle">
            <a:avLst/>
          </a:prstGeom>
          <a:solidFill>
            <a:srgbClr val="FF0000"/>
          </a:solidFill>
          <a:ln w="63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ctangle 36"/>
          <p:cNvSpPr/>
          <p:nvPr/>
        </p:nvSpPr>
        <p:spPr>
          <a:xfrm rot="293209">
            <a:off x="1894691" y="5146415"/>
            <a:ext cx="810518" cy="6159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85632" y="5105082"/>
            <a:ext cx="997267" cy="47943"/>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5400000">
            <a:off x="2603183" y="5355907"/>
            <a:ext cx="502284"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287250" y="5293239"/>
            <a:ext cx="725757" cy="608296"/>
          </a:xfrm>
          <a:prstGeom prst="ellipse">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2497738" y="1912065"/>
            <a:ext cx="2879224" cy="3274456"/>
            <a:chOff x="274790" y="2506701"/>
            <a:chExt cx="2879224" cy="3274456"/>
          </a:xfrm>
        </p:grpSpPr>
        <p:sp>
          <p:nvSpPr>
            <p:cNvPr id="40" name="Oval 39"/>
            <p:cNvSpPr/>
            <p:nvPr/>
          </p:nvSpPr>
          <p:spPr>
            <a:xfrm>
              <a:off x="274790" y="2506701"/>
              <a:ext cx="2879224" cy="1784640"/>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 IR focusing at </a:t>
              </a:r>
              <a:r>
                <a:rPr lang="en-US" dirty="0" err="1" smtClean="0">
                  <a:solidFill>
                    <a:srgbClr val="000000"/>
                  </a:solidFill>
                </a:rPr>
                <a:t>MBe</a:t>
              </a:r>
              <a:r>
                <a:rPr lang="en-US" baseline="30000" dirty="0" smtClean="0">
                  <a:solidFill>
                    <a:srgbClr val="000000"/>
                  </a:solidFill>
                </a:rPr>
                <a:t>-</a:t>
              </a:r>
              <a:r>
                <a:rPr lang="en-US" dirty="0" smtClean="0">
                  <a:solidFill>
                    <a:srgbClr val="000000"/>
                  </a:solidFill>
                </a:rPr>
                <a:t>S for on-line RABBIT measurements</a:t>
              </a:r>
            </a:p>
          </p:txBody>
        </p:sp>
        <p:cxnSp>
          <p:nvCxnSpPr>
            <p:cNvPr id="41" name="Straight Arrow Connector 40"/>
            <p:cNvCxnSpPr>
              <a:stCxn id="40" idx="4"/>
            </p:cNvCxnSpPr>
            <p:nvPr/>
          </p:nvCxnSpPr>
          <p:spPr>
            <a:xfrm flipH="1">
              <a:off x="1459200" y="4291341"/>
              <a:ext cx="255202" cy="1489816"/>
            </a:xfrm>
            <a:prstGeom prst="straightConnector1">
              <a:avLst/>
            </a:prstGeom>
            <a:ln>
              <a:solidFill>
                <a:srgbClr val="66FFCC"/>
              </a:solidFill>
              <a:tailEnd type="arrow"/>
            </a:ln>
          </p:spPr>
          <p:style>
            <a:lnRef idx="2">
              <a:schemeClr val="accent1"/>
            </a:lnRef>
            <a:fillRef idx="0">
              <a:schemeClr val="accent1"/>
            </a:fillRef>
            <a:effectRef idx="1">
              <a:schemeClr val="accent1"/>
            </a:effectRef>
            <a:fontRef idx="minor">
              <a:schemeClr val="tx1"/>
            </a:fontRef>
          </p:style>
        </p:cxnSp>
      </p:grpSp>
      <p:sp>
        <p:nvSpPr>
          <p:cNvPr id="42" name="Isosceles Triangle 41"/>
          <p:cNvSpPr>
            <a:spLocks/>
          </p:cNvSpPr>
          <p:nvPr/>
        </p:nvSpPr>
        <p:spPr>
          <a:xfrm rot="16200000">
            <a:off x="4728954" y="4454626"/>
            <a:ext cx="159946" cy="2303988"/>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Isosceles Triangle 42"/>
          <p:cNvSpPr>
            <a:spLocks noChangeAspect="1"/>
          </p:cNvSpPr>
          <p:nvPr/>
        </p:nvSpPr>
        <p:spPr>
          <a:xfrm rot="16200000">
            <a:off x="4772847" y="44556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Isosceles Triangle 43"/>
          <p:cNvSpPr>
            <a:spLocks/>
          </p:cNvSpPr>
          <p:nvPr/>
        </p:nvSpPr>
        <p:spPr>
          <a:xfrm rot="4440000">
            <a:off x="6979015" y="4136102"/>
            <a:ext cx="159946" cy="2303988"/>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6" name="Isosceles Triangle 45"/>
          <p:cNvSpPr>
            <a:spLocks noChangeAspect="1"/>
          </p:cNvSpPr>
          <p:nvPr/>
        </p:nvSpPr>
        <p:spPr>
          <a:xfrm rot="4440000">
            <a:off x="7020748" y="41381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5"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grpSp>
        <p:nvGrpSpPr>
          <p:cNvPr id="47" name="Group 46"/>
          <p:cNvGrpSpPr/>
          <p:nvPr/>
        </p:nvGrpSpPr>
        <p:grpSpPr>
          <a:xfrm>
            <a:off x="3648842" y="1891859"/>
            <a:ext cx="2879224" cy="3200013"/>
            <a:chOff x="274790" y="2506701"/>
            <a:chExt cx="2879224" cy="3200013"/>
          </a:xfrm>
          <a:solidFill>
            <a:srgbClr val="66CCFF"/>
          </a:solidFill>
        </p:grpSpPr>
        <p:sp>
          <p:nvSpPr>
            <p:cNvPr id="48" name="Oval 47"/>
            <p:cNvSpPr/>
            <p:nvPr/>
          </p:nvSpPr>
          <p:spPr>
            <a:xfrm>
              <a:off x="274790" y="2506701"/>
              <a:ext cx="2879224" cy="178464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Differential pumping stage for UHV applications</a:t>
              </a:r>
            </a:p>
          </p:txBody>
        </p:sp>
        <p:cxnSp>
          <p:nvCxnSpPr>
            <p:cNvPr id="49" name="Straight Arrow Connector 48"/>
            <p:cNvCxnSpPr>
              <a:stCxn id="48" idx="4"/>
            </p:cNvCxnSpPr>
            <p:nvPr/>
          </p:nvCxnSpPr>
          <p:spPr>
            <a:xfrm flipH="1">
              <a:off x="1631799" y="4291341"/>
              <a:ext cx="82603" cy="1415373"/>
            </a:xfrm>
            <a:prstGeom prst="straightConnector1">
              <a:avLst/>
            </a:prstGeom>
            <a:grpFill/>
            <a:ln>
              <a:solidFill>
                <a:srgbClr val="66CCFF"/>
              </a:solidFill>
              <a:tailEnd type="arrow"/>
            </a:ln>
          </p:spPr>
          <p:style>
            <a:lnRef idx="2">
              <a:schemeClr val="accent1"/>
            </a:lnRef>
            <a:fillRef idx="0">
              <a:schemeClr val="accent1"/>
            </a:fillRef>
            <a:effectRef idx="1">
              <a:schemeClr val="accent1"/>
            </a:effectRef>
            <a:fontRef idx="minor">
              <a:schemeClr val="tx1"/>
            </a:fontRef>
          </p:style>
        </p:cxnSp>
      </p:grpSp>
      <p:sp>
        <p:nvSpPr>
          <p:cNvPr id="58" name="Oval 57"/>
          <p:cNvSpPr/>
          <p:nvPr/>
        </p:nvSpPr>
        <p:spPr>
          <a:xfrm>
            <a:off x="4130443" y="5202833"/>
            <a:ext cx="1442573" cy="739740"/>
          </a:xfrm>
          <a:prstGeom prst="ellipse">
            <a:avLst/>
          </a:pr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5021880" y="1957956"/>
            <a:ext cx="2879224" cy="3384948"/>
            <a:chOff x="274790" y="2506701"/>
            <a:chExt cx="2879224" cy="3384948"/>
          </a:xfrm>
          <a:solidFill>
            <a:srgbClr val="FF66FF"/>
          </a:solidFill>
        </p:grpSpPr>
        <p:sp>
          <p:nvSpPr>
            <p:cNvPr id="51" name="Oval 50"/>
            <p:cNvSpPr/>
            <p:nvPr/>
          </p:nvSpPr>
          <p:spPr>
            <a:xfrm>
              <a:off x="274790" y="2506701"/>
              <a:ext cx="2879224" cy="178464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XUV/IR refocusing and recombination</a:t>
              </a:r>
            </a:p>
            <a:p>
              <a:pPr algn="ctr"/>
              <a:r>
                <a:rPr lang="en-US" dirty="0">
                  <a:solidFill>
                    <a:srgbClr val="000000"/>
                  </a:solidFill>
                </a:rPr>
                <a:t>a</a:t>
              </a:r>
              <a:r>
                <a:rPr lang="en-US" dirty="0" smtClean="0">
                  <a:solidFill>
                    <a:srgbClr val="000000"/>
                  </a:solidFill>
                </a:rPr>
                <a:t>t the user </a:t>
              </a:r>
            </a:p>
            <a:p>
              <a:pPr algn="ctr"/>
              <a:r>
                <a:rPr lang="en-US" dirty="0" smtClean="0">
                  <a:solidFill>
                    <a:srgbClr val="000000"/>
                  </a:solidFill>
                </a:rPr>
                <a:t>end-station</a:t>
              </a:r>
            </a:p>
          </p:txBody>
        </p:sp>
        <p:cxnSp>
          <p:nvCxnSpPr>
            <p:cNvPr id="52" name="Straight Arrow Connector 51"/>
            <p:cNvCxnSpPr>
              <a:stCxn id="51" idx="4"/>
            </p:cNvCxnSpPr>
            <p:nvPr/>
          </p:nvCxnSpPr>
          <p:spPr>
            <a:xfrm flipH="1">
              <a:off x="1274237" y="4291341"/>
              <a:ext cx="440165" cy="1600308"/>
            </a:xfrm>
            <a:prstGeom prst="straightConnector1">
              <a:avLst/>
            </a:prstGeom>
            <a:grpFill/>
            <a:ln>
              <a:solidFill>
                <a:srgbClr val="FF66FF"/>
              </a:solidFill>
              <a:tailEnd type="arrow"/>
            </a:ln>
          </p:spPr>
          <p:style>
            <a:lnRef idx="2">
              <a:schemeClr val="accent1"/>
            </a:lnRef>
            <a:fillRef idx="0">
              <a:schemeClr val="accent1"/>
            </a:fillRef>
            <a:effectRef idx="1">
              <a:schemeClr val="accent1"/>
            </a:effectRef>
            <a:fontRef idx="minor">
              <a:schemeClr val="tx1"/>
            </a:fontRef>
          </p:style>
        </p:cxnSp>
      </p:grpSp>
      <p:cxnSp>
        <p:nvCxnSpPr>
          <p:cNvPr id="53" name="Straight Arrow Connector 52"/>
          <p:cNvCxnSpPr>
            <a:stCxn id="51" idx="5"/>
          </p:cNvCxnSpPr>
          <p:nvPr/>
        </p:nvCxnSpPr>
        <p:spPr>
          <a:xfrm>
            <a:off x="7479451" y="3481242"/>
            <a:ext cx="386886" cy="673627"/>
          </a:xfrm>
          <a:prstGeom prst="straightConnector1">
            <a:avLst/>
          </a:prstGeom>
          <a:solidFill>
            <a:srgbClr val="66CCFF"/>
          </a:solidFill>
          <a:ln>
            <a:solidFill>
              <a:srgbClr val="FF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19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83369" y="1345518"/>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460355" y="5268190"/>
            <a:ext cx="69807" cy="785623"/>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 y="6275388"/>
            <a:ext cx="6299995"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4775520">
            <a:off x="5775572" y="5872330"/>
            <a:ext cx="862281" cy="45719"/>
          </a:xfrm>
          <a:prstGeom prst="rect">
            <a:avLst/>
          </a:prstGeom>
          <a:solidFill>
            <a:srgbClr val="FF0000"/>
          </a:solid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287250" y="5293239"/>
            <a:ext cx="725757" cy="608296"/>
          </a:xfrm>
          <a:prstGeom prst="ellipse">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2497738" y="1912065"/>
            <a:ext cx="2879224" cy="3274456"/>
            <a:chOff x="274790" y="2506701"/>
            <a:chExt cx="2879224" cy="3274456"/>
          </a:xfrm>
        </p:grpSpPr>
        <p:sp>
          <p:nvSpPr>
            <p:cNvPr id="40" name="Oval 39"/>
            <p:cNvSpPr/>
            <p:nvPr/>
          </p:nvSpPr>
          <p:spPr>
            <a:xfrm>
              <a:off x="274790" y="2506701"/>
              <a:ext cx="2879224" cy="1784640"/>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 IR focusing at </a:t>
              </a:r>
              <a:r>
                <a:rPr lang="en-US" dirty="0" err="1" smtClean="0">
                  <a:solidFill>
                    <a:srgbClr val="000000"/>
                  </a:solidFill>
                </a:rPr>
                <a:t>MBe</a:t>
              </a:r>
              <a:r>
                <a:rPr lang="en-US" baseline="30000" dirty="0" smtClean="0">
                  <a:solidFill>
                    <a:srgbClr val="000000"/>
                  </a:solidFill>
                </a:rPr>
                <a:t>-</a:t>
              </a:r>
              <a:r>
                <a:rPr lang="en-US" dirty="0" smtClean="0">
                  <a:solidFill>
                    <a:srgbClr val="000000"/>
                  </a:solidFill>
                </a:rPr>
                <a:t>S for on-line RABBIT measurements</a:t>
              </a:r>
            </a:p>
          </p:txBody>
        </p:sp>
        <p:cxnSp>
          <p:nvCxnSpPr>
            <p:cNvPr id="41" name="Straight Arrow Connector 40"/>
            <p:cNvCxnSpPr>
              <a:stCxn id="40" idx="4"/>
            </p:cNvCxnSpPr>
            <p:nvPr/>
          </p:nvCxnSpPr>
          <p:spPr>
            <a:xfrm flipH="1">
              <a:off x="1459200" y="4291341"/>
              <a:ext cx="255202" cy="1489816"/>
            </a:xfrm>
            <a:prstGeom prst="straightConnector1">
              <a:avLst/>
            </a:prstGeom>
            <a:ln>
              <a:solidFill>
                <a:srgbClr val="66FFCC"/>
              </a:solidFill>
              <a:tailEnd type="arrow"/>
            </a:ln>
          </p:spPr>
          <p:style>
            <a:lnRef idx="2">
              <a:schemeClr val="accent1"/>
            </a:lnRef>
            <a:fillRef idx="0">
              <a:schemeClr val="accent1"/>
            </a:fillRef>
            <a:effectRef idx="1">
              <a:schemeClr val="accent1"/>
            </a:effectRef>
            <a:fontRef idx="minor">
              <a:schemeClr val="tx1"/>
            </a:fontRef>
          </p:style>
        </p:cxnSp>
      </p:grpSp>
      <p:sp>
        <p:nvSpPr>
          <p:cNvPr id="43" name="Isosceles Triangle 42"/>
          <p:cNvSpPr>
            <a:spLocks noChangeAspect="1"/>
          </p:cNvSpPr>
          <p:nvPr/>
        </p:nvSpPr>
        <p:spPr>
          <a:xfrm rot="16200000">
            <a:off x="4772847" y="44556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Isosceles Triangle 43"/>
          <p:cNvSpPr>
            <a:spLocks/>
          </p:cNvSpPr>
          <p:nvPr/>
        </p:nvSpPr>
        <p:spPr>
          <a:xfrm rot="4620000" flipH="1">
            <a:off x="7104987" y="4152888"/>
            <a:ext cx="45719" cy="2120835"/>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6" name="Isosceles Triangle 45"/>
          <p:cNvSpPr>
            <a:spLocks noChangeAspect="1"/>
          </p:cNvSpPr>
          <p:nvPr/>
        </p:nvSpPr>
        <p:spPr>
          <a:xfrm rot="4440000">
            <a:off x="7020748" y="4138139"/>
            <a:ext cx="68589" cy="2303997"/>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5"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grpSp>
        <p:nvGrpSpPr>
          <p:cNvPr id="47" name="Group 46"/>
          <p:cNvGrpSpPr/>
          <p:nvPr/>
        </p:nvGrpSpPr>
        <p:grpSpPr>
          <a:xfrm>
            <a:off x="3648842" y="1891859"/>
            <a:ext cx="2879224" cy="3200013"/>
            <a:chOff x="274790" y="2506701"/>
            <a:chExt cx="2879224" cy="3200013"/>
          </a:xfrm>
          <a:solidFill>
            <a:srgbClr val="66CCFF"/>
          </a:solidFill>
        </p:grpSpPr>
        <p:sp>
          <p:nvSpPr>
            <p:cNvPr id="48" name="Oval 47"/>
            <p:cNvSpPr/>
            <p:nvPr/>
          </p:nvSpPr>
          <p:spPr>
            <a:xfrm>
              <a:off x="274790" y="2506701"/>
              <a:ext cx="2879224" cy="178464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Differential pumping stage for UHV applications</a:t>
              </a:r>
            </a:p>
          </p:txBody>
        </p:sp>
        <p:cxnSp>
          <p:nvCxnSpPr>
            <p:cNvPr id="49" name="Straight Arrow Connector 48"/>
            <p:cNvCxnSpPr>
              <a:stCxn id="48" idx="4"/>
            </p:cNvCxnSpPr>
            <p:nvPr/>
          </p:nvCxnSpPr>
          <p:spPr>
            <a:xfrm flipH="1">
              <a:off x="1631799" y="4291341"/>
              <a:ext cx="82603" cy="1415373"/>
            </a:xfrm>
            <a:prstGeom prst="straightConnector1">
              <a:avLst/>
            </a:prstGeom>
            <a:grpFill/>
            <a:ln>
              <a:solidFill>
                <a:srgbClr val="66CCFF"/>
              </a:solidFill>
              <a:tailEnd type="arrow"/>
            </a:ln>
          </p:spPr>
          <p:style>
            <a:lnRef idx="2">
              <a:schemeClr val="accent1"/>
            </a:lnRef>
            <a:fillRef idx="0">
              <a:schemeClr val="accent1"/>
            </a:fillRef>
            <a:effectRef idx="1">
              <a:schemeClr val="accent1"/>
            </a:effectRef>
            <a:fontRef idx="minor">
              <a:schemeClr val="tx1"/>
            </a:fontRef>
          </p:style>
        </p:cxnSp>
      </p:grpSp>
      <p:sp>
        <p:nvSpPr>
          <p:cNvPr id="58" name="Oval 57"/>
          <p:cNvSpPr/>
          <p:nvPr/>
        </p:nvSpPr>
        <p:spPr>
          <a:xfrm>
            <a:off x="4130443" y="5202833"/>
            <a:ext cx="1442573" cy="739740"/>
          </a:xfrm>
          <a:prstGeom prst="ellipse">
            <a:avLst/>
          </a:pr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5021880" y="1957956"/>
            <a:ext cx="2879224" cy="3384948"/>
            <a:chOff x="274790" y="2506701"/>
            <a:chExt cx="2879224" cy="3384948"/>
          </a:xfrm>
          <a:solidFill>
            <a:srgbClr val="FF66FF"/>
          </a:solidFill>
        </p:grpSpPr>
        <p:sp>
          <p:nvSpPr>
            <p:cNvPr id="51" name="Oval 50"/>
            <p:cNvSpPr/>
            <p:nvPr/>
          </p:nvSpPr>
          <p:spPr>
            <a:xfrm>
              <a:off x="274790" y="2506701"/>
              <a:ext cx="2879224" cy="178464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XUV/IR refocusing and recombination</a:t>
              </a:r>
            </a:p>
            <a:p>
              <a:pPr algn="ctr"/>
              <a:r>
                <a:rPr lang="en-US" dirty="0">
                  <a:solidFill>
                    <a:srgbClr val="000000"/>
                  </a:solidFill>
                </a:rPr>
                <a:t>a</a:t>
              </a:r>
              <a:r>
                <a:rPr lang="en-US" dirty="0" smtClean="0">
                  <a:solidFill>
                    <a:srgbClr val="000000"/>
                  </a:solidFill>
                </a:rPr>
                <a:t>t the user </a:t>
              </a:r>
            </a:p>
            <a:p>
              <a:pPr algn="ctr"/>
              <a:r>
                <a:rPr lang="en-US" dirty="0" smtClean="0">
                  <a:solidFill>
                    <a:srgbClr val="000000"/>
                  </a:solidFill>
                </a:rPr>
                <a:t>end-station</a:t>
              </a:r>
            </a:p>
          </p:txBody>
        </p:sp>
        <p:cxnSp>
          <p:nvCxnSpPr>
            <p:cNvPr id="52" name="Straight Arrow Connector 51"/>
            <p:cNvCxnSpPr>
              <a:stCxn id="51" idx="4"/>
            </p:cNvCxnSpPr>
            <p:nvPr/>
          </p:nvCxnSpPr>
          <p:spPr>
            <a:xfrm flipH="1">
              <a:off x="1274237" y="4291341"/>
              <a:ext cx="440165" cy="1600308"/>
            </a:xfrm>
            <a:prstGeom prst="straightConnector1">
              <a:avLst/>
            </a:prstGeom>
            <a:grpFill/>
            <a:ln>
              <a:solidFill>
                <a:srgbClr val="FF66FF"/>
              </a:solidFill>
              <a:tailEnd type="arrow"/>
            </a:ln>
          </p:spPr>
          <p:style>
            <a:lnRef idx="2">
              <a:schemeClr val="accent1"/>
            </a:lnRef>
            <a:fillRef idx="0">
              <a:schemeClr val="accent1"/>
            </a:fillRef>
            <a:effectRef idx="1">
              <a:schemeClr val="accent1"/>
            </a:effectRef>
            <a:fontRef idx="minor">
              <a:schemeClr val="tx1"/>
            </a:fontRef>
          </p:style>
        </p:cxnSp>
      </p:grpSp>
      <p:cxnSp>
        <p:nvCxnSpPr>
          <p:cNvPr id="53" name="Straight Arrow Connector 52"/>
          <p:cNvCxnSpPr>
            <a:stCxn id="51" idx="5"/>
          </p:cNvCxnSpPr>
          <p:nvPr/>
        </p:nvCxnSpPr>
        <p:spPr>
          <a:xfrm>
            <a:off x="7479451" y="3481242"/>
            <a:ext cx="386886" cy="673627"/>
          </a:xfrm>
          <a:prstGeom prst="straightConnector1">
            <a:avLst/>
          </a:prstGeom>
          <a:solidFill>
            <a:srgbClr val="66CCFF"/>
          </a:solidFill>
          <a:ln>
            <a:solidFill>
              <a:srgbClr val="FF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98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soXcope.png"/>
          <p:cNvPicPr>
            <a:picLocks noChangeAspect="1"/>
          </p:cNvPicPr>
          <p:nvPr/>
        </p:nvPicPr>
        <p:blipFill rotWithShape="1">
          <a:blip r:embed="rId2">
            <a:extLst>
              <a:ext uri="{28A0092B-C50C-407E-A947-70E740481C1C}">
                <a14:useLocalDpi xmlns:a14="http://schemas.microsoft.com/office/drawing/2010/main" val="0"/>
              </a:ext>
            </a:extLst>
          </a:blip>
          <a:srcRect r="2053"/>
          <a:stretch/>
        </p:blipFill>
        <p:spPr>
          <a:xfrm>
            <a:off x="4852886" y="4135590"/>
            <a:ext cx="4291114" cy="2722410"/>
          </a:xfrm>
          <a:prstGeom prst="rect">
            <a:avLst/>
          </a:prstGeom>
        </p:spPr>
      </p:pic>
      <p:pic>
        <p:nvPicPr>
          <p:cNvPr id="4" name="Picture 3" descr="TR-SR-PES.png"/>
          <p:cNvPicPr>
            <a:picLocks noChangeAspect="1"/>
          </p:cNvPicPr>
          <p:nvPr/>
        </p:nvPicPr>
        <p:blipFill rotWithShape="1">
          <a:blip r:embed="rId3">
            <a:extLst>
              <a:ext uri="{28A0092B-C50C-407E-A947-70E740481C1C}">
                <a14:useLocalDpi xmlns:a14="http://schemas.microsoft.com/office/drawing/2010/main" val="0"/>
              </a:ext>
            </a:extLst>
          </a:blip>
          <a:srcRect t="8413" b="10094"/>
          <a:stretch/>
        </p:blipFill>
        <p:spPr>
          <a:xfrm>
            <a:off x="0" y="4135590"/>
            <a:ext cx="4318953" cy="2722410"/>
          </a:xfrm>
          <a:prstGeom prst="rect">
            <a:avLst/>
          </a:prstGeom>
        </p:spPr>
      </p:pic>
      <p:sp>
        <p:nvSpPr>
          <p:cNvPr id="5" name="Rectangle 4"/>
          <p:cNvSpPr/>
          <p:nvPr/>
        </p:nvSpPr>
        <p:spPr>
          <a:xfrm>
            <a:off x="0" y="3601794"/>
            <a:ext cx="4572000" cy="584776"/>
          </a:xfrm>
          <a:prstGeom prst="rect">
            <a:avLst/>
          </a:prstGeom>
        </p:spPr>
        <p:txBody>
          <a:bodyPr>
            <a:spAutoFit/>
          </a:bodyPr>
          <a:lstStyle/>
          <a:p>
            <a:r>
              <a:rPr lang="en-US" b="1" dirty="0"/>
              <a:t>Time- and spin-resolved ARPES </a:t>
            </a:r>
            <a:endParaRPr lang="en-US" b="1" dirty="0" smtClean="0"/>
          </a:p>
          <a:p>
            <a:r>
              <a:rPr lang="en-US" sz="1400" dirty="0" smtClean="0"/>
              <a:t>(</a:t>
            </a:r>
            <a:r>
              <a:rPr lang="en-US" sz="1400" dirty="0"/>
              <a:t>M. C. </a:t>
            </a:r>
            <a:r>
              <a:rPr lang="en-US" sz="1400" dirty="0" smtClean="0"/>
              <a:t>Richter </a:t>
            </a:r>
            <a:r>
              <a:rPr lang="en-US" sz="1400" b="1" dirty="0" smtClean="0"/>
              <a:t>LPMS</a:t>
            </a:r>
            <a:r>
              <a:rPr lang="en-US" sz="1400" dirty="0" smtClean="0"/>
              <a:t>, </a:t>
            </a:r>
            <a:r>
              <a:rPr lang="en-US" sz="1400" dirty="0"/>
              <a:t>K. </a:t>
            </a:r>
            <a:r>
              <a:rPr lang="en-US" sz="1400" dirty="0" err="1" smtClean="0"/>
              <a:t>Hricovini</a:t>
            </a:r>
            <a:r>
              <a:rPr lang="en-US" sz="1400" dirty="0" smtClean="0"/>
              <a:t> </a:t>
            </a:r>
            <a:r>
              <a:rPr lang="en-US" sz="1400" b="1" dirty="0" smtClean="0"/>
              <a:t>LPMS</a:t>
            </a:r>
            <a:r>
              <a:rPr lang="en-US" sz="1400" dirty="0" smtClean="0"/>
              <a:t>, </a:t>
            </a:r>
            <a:r>
              <a:rPr lang="en-US" sz="1400" i="1" dirty="0" smtClean="0"/>
              <a:t>et al.</a:t>
            </a:r>
            <a:r>
              <a:rPr lang="en-US" sz="1400" dirty="0" smtClean="0"/>
              <a:t>)</a:t>
            </a:r>
            <a:endParaRPr lang="en-US" sz="1400" dirty="0"/>
          </a:p>
        </p:txBody>
      </p:sp>
      <p:sp>
        <p:nvSpPr>
          <p:cNvPr id="6" name="Rectangle 5"/>
          <p:cNvSpPr/>
          <p:nvPr/>
        </p:nvSpPr>
        <p:spPr>
          <a:xfrm>
            <a:off x="6724109" y="3604044"/>
            <a:ext cx="2419891" cy="584776"/>
          </a:xfrm>
          <a:prstGeom prst="rect">
            <a:avLst/>
          </a:prstGeom>
        </p:spPr>
        <p:txBody>
          <a:bodyPr wrap="none">
            <a:spAutoFit/>
          </a:bodyPr>
          <a:lstStyle/>
          <a:p>
            <a:pPr algn="r"/>
            <a:r>
              <a:rPr lang="en-US" b="1" i="1" dirty="0" err="1" smtClean="0"/>
              <a:t>Atto</a:t>
            </a:r>
            <a:r>
              <a:rPr lang="en-US" b="1" i="1" dirty="0"/>
              <a:t>-</a:t>
            </a:r>
            <a:r>
              <a:rPr lang="en-US" b="1" i="1" dirty="0" smtClean="0"/>
              <a:t>PEEM</a:t>
            </a:r>
            <a:r>
              <a:rPr lang="en-US" b="1" dirty="0" smtClean="0"/>
              <a:t> </a:t>
            </a:r>
            <a:r>
              <a:rPr lang="en-US" b="1" dirty="0" err="1" smtClean="0"/>
              <a:t>MesoXcope</a:t>
            </a:r>
            <a:r>
              <a:rPr lang="en-US" dirty="0" smtClean="0"/>
              <a:t> </a:t>
            </a:r>
          </a:p>
          <a:p>
            <a:pPr algn="r"/>
            <a:r>
              <a:rPr lang="en-US" sz="1400" dirty="0" smtClean="0"/>
              <a:t>(</a:t>
            </a:r>
            <a:r>
              <a:rPr lang="en-US" sz="1400" dirty="0"/>
              <a:t>N. </a:t>
            </a:r>
            <a:r>
              <a:rPr lang="en-US" sz="1400" dirty="0" smtClean="0"/>
              <a:t>Barrett </a:t>
            </a:r>
            <a:r>
              <a:rPr lang="en-US" sz="1400" b="1" dirty="0" smtClean="0"/>
              <a:t>IRAMIS-CEA</a:t>
            </a:r>
            <a:r>
              <a:rPr lang="en-US" sz="1400" dirty="0" smtClean="0"/>
              <a:t>, </a:t>
            </a:r>
            <a:r>
              <a:rPr lang="en-US" sz="1400" i="1" dirty="0" smtClean="0"/>
              <a:t>et al.</a:t>
            </a:r>
            <a:r>
              <a:rPr lang="en-US" sz="1400" dirty="0" smtClean="0"/>
              <a:t>)</a:t>
            </a:r>
            <a:endParaRPr lang="en-US" sz="1400" dirty="0"/>
          </a:p>
        </p:txBody>
      </p:sp>
      <p:pic>
        <p:nvPicPr>
          <p:cNvPr id="8" name="Picture 7" descr="Fastmap.png"/>
          <p:cNvPicPr>
            <a:picLocks noChangeAspect="1"/>
          </p:cNvPicPr>
          <p:nvPr/>
        </p:nvPicPr>
        <p:blipFill rotWithShape="1">
          <a:blip r:embed="rId4">
            <a:extLst>
              <a:ext uri="{28A0092B-C50C-407E-A947-70E740481C1C}">
                <a14:useLocalDpi xmlns:a14="http://schemas.microsoft.com/office/drawing/2010/main" val="0"/>
              </a:ext>
            </a:extLst>
          </a:blip>
          <a:srcRect b="18731"/>
          <a:stretch/>
        </p:blipFill>
        <p:spPr>
          <a:xfrm>
            <a:off x="4909472" y="1"/>
            <a:ext cx="4209898" cy="3613074"/>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b="8646"/>
          <a:stretch/>
        </p:blipFill>
        <p:spPr>
          <a:xfrm>
            <a:off x="0" y="657013"/>
            <a:ext cx="4313362" cy="2955790"/>
          </a:xfrm>
          <a:prstGeom prst="rect">
            <a:avLst/>
          </a:prstGeom>
        </p:spPr>
      </p:pic>
      <p:sp>
        <p:nvSpPr>
          <p:cNvPr id="2" name="TextBox 1"/>
          <p:cNvSpPr txBox="1"/>
          <p:nvPr/>
        </p:nvSpPr>
        <p:spPr>
          <a:xfrm>
            <a:off x="0" y="0"/>
            <a:ext cx="4313362" cy="861774"/>
          </a:xfrm>
          <a:prstGeom prst="rect">
            <a:avLst/>
          </a:prstGeom>
          <a:solidFill>
            <a:schemeClr val="bg1"/>
          </a:solidFill>
        </p:spPr>
        <p:txBody>
          <a:bodyPr wrap="square" rtlCol="0">
            <a:spAutoFit/>
          </a:bodyPr>
          <a:lstStyle/>
          <a:p>
            <a:r>
              <a:rPr lang="en-US" b="1" dirty="0" err="1" smtClean="0"/>
              <a:t>Ciel</a:t>
            </a:r>
            <a:r>
              <a:rPr lang="en-US" dirty="0" smtClean="0"/>
              <a:t> - electron/ion coincidence 3D momentum spectroscopy (COLTRIMS)</a:t>
            </a:r>
            <a:endParaRPr lang="en-US" dirty="0"/>
          </a:p>
          <a:p>
            <a:r>
              <a:rPr lang="en-US" sz="1400" dirty="0"/>
              <a:t>(D. </a:t>
            </a:r>
            <a:r>
              <a:rPr lang="en-US" sz="1400" dirty="0" err="1"/>
              <a:t>Dowek</a:t>
            </a:r>
            <a:r>
              <a:rPr lang="en-US" sz="1400" dirty="0"/>
              <a:t> </a:t>
            </a:r>
            <a:r>
              <a:rPr lang="en-US" sz="1400" b="1" dirty="0"/>
              <a:t>ISMO</a:t>
            </a:r>
            <a:r>
              <a:rPr lang="en-US" sz="1400" dirty="0"/>
              <a:t>, J. </a:t>
            </a:r>
            <a:r>
              <a:rPr lang="en-US" sz="1400" dirty="0" err="1"/>
              <a:t>Bozek</a:t>
            </a:r>
            <a:r>
              <a:rPr lang="en-US" sz="1400" dirty="0"/>
              <a:t> </a:t>
            </a:r>
            <a:r>
              <a:rPr lang="en-US" sz="1400" b="1" dirty="0" smtClean="0"/>
              <a:t>SOLEIL</a:t>
            </a:r>
            <a:r>
              <a:rPr lang="en-US" sz="1400" dirty="0" smtClean="0"/>
              <a:t>, </a:t>
            </a:r>
            <a:r>
              <a:rPr lang="en-US" sz="1400" i="1" dirty="0" smtClean="0"/>
              <a:t>et al.</a:t>
            </a:r>
            <a:r>
              <a:rPr lang="en-US" sz="1400" dirty="0" smtClean="0"/>
              <a:t>)</a:t>
            </a:r>
            <a:endParaRPr lang="en-US" sz="1400" dirty="0"/>
          </a:p>
        </p:txBody>
      </p:sp>
      <p:sp>
        <p:nvSpPr>
          <p:cNvPr id="7" name="Rectangle 6"/>
          <p:cNvSpPr/>
          <p:nvPr/>
        </p:nvSpPr>
        <p:spPr>
          <a:xfrm>
            <a:off x="4411891" y="0"/>
            <a:ext cx="4732110" cy="861774"/>
          </a:xfrm>
          <a:prstGeom prst="rect">
            <a:avLst/>
          </a:prstGeom>
          <a:solidFill>
            <a:srgbClr val="FFFFFF"/>
          </a:solidFill>
        </p:spPr>
        <p:txBody>
          <a:bodyPr wrap="square">
            <a:spAutoFit/>
          </a:bodyPr>
          <a:lstStyle/>
          <a:p>
            <a:pPr algn="r"/>
            <a:r>
              <a:rPr lang="en-US" b="1" dirty="0" smtClean="0"/>
              <a:t>FASTMAP</a:t>
            </a:r>
          </a:p>
          <a:p>
            <a:pPr algn="r"/>
            <a:r>
              <a:rPr lang="en-US" dirty="0" err="1"/>
              <a:t>UltraFAST</a:t>
            </a:r>
            <a:r>
              <a:rPr lang="en-US" dirty="0"/>
              <a:t> Band </a:t>
            </a:r>
            <a:r>
              <a:rPr lang="en-US" dirty="0" err="1"/>
              <a:t>MAPping</a:t>
            </a:r>
            <a:r>
              <a:rPr lang="en-US" dirty="0"/>
              <a:t> of Complex </a:t>
            </a:r>
            <a:r>
              <a:rPr lang="en-US" dirty="0" smtClean="0"/>
              <a:t>Materials</a:t>
            </a:r>
            <a:endParaRPr lang="en-US" b="1" dirty="0" smtClean="0"/>
          </a:p>
          <a:p>
            <a:pPr algn="r"/>
            <a:r>
              <a:rPr lang="en-US" sz="1400" dirty="0" smtClean="0"/>
              <a:t>(</a:t>
            </a:r>
            <a:r>
              <a:rPr lang="en-US" sz="1400" dirty="0"/>
              <a:t>M. </a:t>
            </a:r>
            <a:r>
              <a:rPr lang="en-US" sz="1400" dirty="0" err="1" smtClean="0"/>
              <a:t>Marsi</a:t>
            </a:r>
            <a:r>
              <a:rPr lang="en-US" sz="1400" dirty="0" smtClean="0"/>
              <a:t> </a:t>
            </a:r>
            <a:r>
              <a:rPr lang="en-US" sz="1400" b="1" dirty="0" smtClean="0"/>
              <a:t>LPS</a:t>
            </a:r>
            <a:r>
              <a:rPr lang="en-US" sz="1400" dirty="0" smtClean="0"/>
              <a:t>,</a:t>
            </a:r>
            <a:r>
              <a:rPr lang="is-IS" sz="1400" dirty="0" smtClean="0"/>
              <a:t> </a:t>
            </a:r>
            <a:r>
              <a:rPr lang="is-IS" sz="1400" i="1" dirty="0" smtClean="0"/>
              <a:t>et al.</a:t>
            </a:r>
            <a:r>
              <a:rPr lang="is-IS" sz="1400" dirty="0" smtClean="0"/>
              <a:t>)</a:t>
            </a:r>
            <a:endParaRPr lang="en-US" sz="1400" dirty="0"/>
          </a:p>
        </p:txBody>
      </p:sp>
    </p:spTree>
    <p:extLst>
      <p:ext uri="{BB962C8B-B14F-4D97-AF65-F5344CB8AC3E}">
        <p14:creationId xmlns:p14="http://schemas.microsoft.com/office/powerpoint/2010/main" val="36341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b="9220"/>
          <a:stretch/>
        </p:blipFill>
        <p:spPr>
          <a:xfrm>
            <a:off x="7544440" y="0"/>
            <a:ext cx="1599560" cy="496931"/>
          </a:xfrm>
          <a:prstGeom prst="rect">
            <a:avLst/>
          </a:prstGeom>
          <a:ln>
            <a:solidFill>
              <a:srgbClr val="0000FF"/>
            </a:solidFill>
          </a:ln>
        </p:spPr>
      </p:pic>
      <p:sp>
        <p:nvSpPr>
          <p:cNvPr id="28" name="Titre 27"/>
          <p:cNvSpPr>
            <a:spLocks noGrp="1"/>
          </p:cNvSpPr>
          <p:nvPr>
            <p:ph type="title" idx="4294967295"/>
          </p:nvPr>
        </p:nvSpPr>
        <p:spPr>
          <a:xfrm>
            <a:off x="2794018" y="0"/>
            <a:ext cx="3786187" cy="708025"/>
          </a:xfrm>
          <a:prstGeom prst="rect">
            <a:avLst/>
          </a:prstGeom>
        </p:spPr>
        <p:txBody>
          <a:bodyPr>
            <a:normAutofit/>
          </a:bodyPr>
          <a:lstStyle/>
          <a:p>
            <a:pPr lvl="0"/>
            <a:r>
              <a:rPr lang="en-GB" sz="2000" dirty="0">
                <a:solidFill>
                  <a:srgbClr val="000090"/>
                </a:solidFill>
              </a:rPr>
              <a:t>FAB10 beamline at </a:t>
            </a:r>
            <a:r>
              <a:rPr lang="en-GB" sz="2000" dirty="0" smtClean="0">
                <a:solidFill>
                  <a:srgbClr val="000090"/>
                </a:solidFill>
              </a:rPr>
              <a:t>ATTOLAB </a:t>
            </a:r>
            <a:r>
              <a:rPr lang="en-GB" sz="2000" dirty="0" smtClean="0">
                <a:solidFill>
                  <a:srgbClr val="FF0000"/>
                </a:solidFill>
              </a:rPr>
              <a:t>Laboratory layout</a:t>
            </a:r>
            <a:endParaRPr lang="fr-FR" sz="2000" dirty="0"/>
          </a:p>
        </p:txBody>
      </p:sp>
      <p:sp>
        <p:nvSpPr>
          <p:cNvPr id="29" name="TextBox 2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pic>
        <p:nvPicPr>
          <p:cNvPr id="3" name="Picture 2" descr="IMG-20160926-WA0003.jpg"/>
          <p:cNvPicPr>
            <a:picLocks noChangeAspect="1"/>
          </p:cNvPicPr>
          <p:nvPr/>
        </p:nvPicPr>
        <p:blipFill rotWithShape="1">
          <a:blip r:embed="rId3">
            <a:extLst>
              <a:ext uri="{28A0092B-C50C-407E-A947-70E740481C1C}">
                <a14:useLocalDpi xmlns:a14="http://schemas.microsoft.com/office/drawing/2010/main" val="0"/>
              </a:ext>
            </a:extLst>
          </a:blip>
          <a:srcRect t="6883" b="3155"/>
          <a:stretch/>
        </p:blipFill>
        <p:spPr>
          <a:xfrm>
            <a:off x="0" y="688329"/>
            <a:ext cx="9144000" cy="6169671"/>
          </a:xfrm>
          <a:prstGeom prst="rect">
            <a:avLst/>
          </a:prstGeom>
        </p:spPr>
      </p:pic>
      <p:sp>
        <p:nvSpPr>
          <p:cNvPr id="2" name="TextBox 1"/>
          <p:cNvSpPr txBox="1"/>
          <p:nvPr/>
        </p:nvSpPr>
        <p:spPr>
          <a:xfrm>
            <a:off x="158749" y="952501"/>
            <a:ext cx="2963334" cy="646331"/>
          </a:xfrm>
          <a:prstGeom prst="rect">
            <a:avLst/>
          </a:prstGeom>
          <a:solidFill>
            <a:srgbClr val="FFFFFF"/>
          </a:solidFill>
        </p:spPr>
        <p:txBody>
          <a:bodyPr wrap="square" rtlCol="0">
            <a:spAutoFit/>
          </a:bodyPr>
          <a:lstStyle/>
          <a:p>
            <a:pPr marL="285750" indent="-285750">
              <a:buFontTx/>
              <a:buChar char="-"/>
            </a:pPr>
            <a:r>
              <a:rPr lang="en-GB" dirty="0" smtClean="0"/>
              <a:t>ISO8 Clean Room</a:t>
            </a:r>
          </a:p>
          <a:p>
            <a:pPr marL="285750" indent="-285750">
              <a:buFontTx/>
              <a:buChar char="-"/>
            </a:pPr>
            <a:r>
              <a:rPr lang="en-GB" dirty="0" smtClean="0"/>
              <a:t>Class 4 Laser environment </a:t>
            </a:r>
            <a:endParaRPr lang="en-GB" dirty="0"/>
          </a:p>
        </p:txBody>
      </p:sp>
    </p:spTree>
    <p:extLst>
      <p:ext uri="{BB962C8B-B14F-4D97-AF65-F5344CB8AC3E}">
        <p14:creationId xmlns:p14="http://schemas.microsoft.com/office/powerpoint/2010/main" val="20355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49423" y="910307"/>
            <a:ext cx="4220088" cy="2821990"/>
            <a:chOff x="4923911" y="3973502"/>
            <a:chExt cx="4220088" cy="2821990"/>
          </a:xfrm>
        </p:grpSpPr>
        <p:pic>
          <p:nvPicPr>
            <p:cNvPr id="3" name="Picture 2"/>
            <p:cNvPicPr>
              <a:picLocks noChangeAspect="1"/>
            </p:cNvPicPr>
            <p:nvPr/>
          </p:nvPicPr>
          <p:blipFill>
            <a:blip r:embed="rId3"/>
            <a:stretch>
              <a:fillRect/>
            </a:stretch>
          </p:blipFill>
          <p:spPr>
            <a:xfrm>
              <a:off x="4923911" y="3973502"/>
              <a:ext cx="3617325" cy="2607412"/>
            </a:xfrm>
            <a:prstGeom prst="rect">
              <a:avLst/>
            </a:prstGeom>
          </p:spPr>
        </p:pic>
        <p:sp>
          <p:nvSpPr>
            <p:cNvPr id="4" name="Rectangle 3"/>
            <p:cNvSpPr/>
            <p:nvPr/>
          </p:nvSpPr>
          <p:spPr>
            <a:xfrm>
              <a:off x="6732574" y="6272272"/>
              <a:ext cx="2411425" cy="523220"/>
            </a:xfrm>
            <a:prstGeom prst="rect">
              <a:avLst/>
            </a:prstGeom>
          </p:spPr>
          <p:txBody>
            <a:bodyPr wrap="none">
              <a:spAutoFit/>
            </a:bodyPr>
            <a:lstStyle/>
            <a:p>
              <a:pPr algn="r"/>
              <a:r>
                <a:rPr lang="en-US" sz="1400" dirty="0" smtClean="0"/>
                <a:t>P. </a:t>
              </a:r>
              <a:r>
                <a:rPr lang="en-US" sz="1400" dirty="0" err="1" smtClean="0"/>
                <a:t>Ranitovic</a:t>
              </a:r>
              <a:r>
                <a:rPr lang="en-US" sz="1400" dirty="0" smtClean="0"/>
                <a:t> </a:t>
              </a:r>
              <a:r>
                <a:rPr lang="en-US" sz="1400" i="1" dirty="0" smtClean="0"/>
                <a:t>et al</a:t>
              </a:r>
              <a:r>
                <a:rPr lang="en-US" sz="1400" dirty="0" smtClean="0"/>
                <a:t>.</a:t>
              </a:r>
            </a:p>
            <a:p>
              <a:pPr algn="r"/>
              <a:r>
                <a:rPr lang="en-US" sz="1400" dirty="0" smtClean="0"/>
                <a:t>New </a:t>
              </a:r>
              <a:r>
                <a:rPr lang="en-US" sz="1400" dirty="0"/>
                <a:t>J. Phys. </a:t>
              </a:r>
              <a:r>
                <a:rPr lang="en-US" sz="1400" b="1" dirty="0"/>
                <a:t>12 (2010) 013008</a:t>
              </a:r>
              <a:endParaRPr lang="fr-CA" sz="1400" dirty="0"/>
            </a:p>
          </p:txBody>
        </p:sp>
      </p:grpSp>
      <p:pic>
        <p:nvPicPr>
          <p:cNvPr id="10" name="Picture 9"/>
          <p:cNvPicPr>
            <a:picLocks noChangeAspect="1"/>
          </p:cNvPicPr>
          <p:nvPr/>
        </p:nvPicPr>
        <p:blipFill>
          <a:blip r:embed="rId4"/>
          <a:stretch>
            <a:fillRect/>
          </a:stretch>
        </p:blipFill>
        <p:spPr>
          <a:xfrm>
            <a:off x="2716302" y="3617024"/>
            <a:ext cx="2986190" cy="2237808"/>
          </a:xfrm>
          <a:prstGeom prst="rect">
            <a:avLst/>
          </a:prstGeom>
        </p:spPr>
      </p:pic>
      <p:grpSp>
        <p:nvGrpSpPr>
          <p:cNvPr id="9" name="Group 8"/>
          <p:cNvGrpSpPr/>
          <p:nvPr/>
        </p:nvGrpSpPr>
        <p:grpSpPr>
          <a:xfrm>
            <a:off x="58795" y="3582660"/>
            <a:ext cx="9143999" cy="3083489"/>
            <a:chOff x="0" y="678364"/>
            <a:chExt cx="9143999" cy="3083489"/>
          </a:xfrm>
        </p:grpSpPr>
        <p:pic>
          <p:nvPicPr>
            <p:cNvPr id="5" name="Picture 4"/>
            <p:cNvPicPr>
              <a:picLocks noChangeAspect="1"/>
            </p:cNvPicPr>
            <p:nvPr/>
          </p:nvPicPr>
          <p:blipFill>
            <a:blip r:embed="rId5"/>
            <a:stretch>
              <a:fillRect/>
            </a:stretch>
          </p:blipFill>
          <p:spPr>
            <a:xfrm>
              <a:off x="0" y="678364"/>
              <a:ext cx="5574000" cy="3083489"/>
            </a:xfrm>
            <a:prstGeom prst="rect">
              <a:avLst/>
            </a:prstGeom>
          </p:spPr>
        </p:pic>
        <p:sp>
          <p:nvSpPr>
            <p:cNvPr id="7" name="TextBox 6"/>
            <p:cNvSpPr txBox="1"/>
            <p:nvPr/>
          </p:nvSpPr>
          <p:spPr>
            <a:xfrm>
              <a:off x="5756586" y="1557661"/>
              <a:ext cx="3387413" cy="1477328"/>
            </a:xfrm>
            <a:prstGeom prst="rect">
              <a:avLst/>
            </a:prstGeom>
            <a:noFill/>
          </p:spPr>
          <p:txBody>
            <a:bodyPr wrap="square" rtlCol="0">
              <a:spAutoFit/>
            </a:bodyPr>
            <a:lstStyle/>
            <a:p>
              <a:r>
                <a:rPr lang="en-GB" dirty="0" smtClean="0"/>
                <a:t>Optics and mechanics quality standard must match the requirements to preserve HHG pulses properties and meet users needs</a:t>
              </a:r>
              <a:endParaRPr lang="en-GB" dirty="0"/>
            </a:p>
          </p:txBody>
        </p:sp>
      </p:grpSp>
      <p:pic>
        <p:nvPicPr>
          <p:cNvPr id="2" name="Picture 1"/>
          <p:cNvPicPr>
            <a:picLocks noChangeAspect="1"/>
          </p:cNvPicPr>
          <p:nvPr/>
        </p:nvPicPr>
        <p:blipFill>
          <a:blip r:embed="rId6"/>
          <a:stretch>
            <a:fillRect/>
          </a:stretch>
        </p:blipFill>
        <p:spPr>
          <a:xfrm>
            <a:off x="137180" y="910307"/>
            <a:ext cx="3694257" cy="2548622"/>
          </a:xfrm>
          <a:prstGeom prst="rect">
            <a:avLst/>
          </a:prstGeom>
        </p:spPr>
      </p:pic>
      <p:sp>
        <p:nvSpPr>
          <p:cNvPr id="15" name="Titre 14"/>
          <p:cNvSpPr>
            <a:spLocks noGrp="1"/>
          </p:cNvSpPr>
          <p:nvPr>
            <p:ph type="title" idx="4294967295"/>
          </p:nvPr>
        </p:nvSpPr>
        <p:spPr>
          <a:xfrm>
            <a:off x="20486" y="50800"/>
            <a:ext cx="9123514" cy="979488"/>
          </a:xfrm>
          <a:prstGeom prst="rect">
            <a:avLst/>
          </a:prstGeom>
        </p:spPr>
        <p:txBody>
          <a:bodyPr>
            <a:normAutofit/>
          </a:bodyPr>
          <a:lstStyle/>
          <a:p>
            <a:r>
              <a:rPr lang="en-GB" sz="2000" dirty="0">
                <a:solidFill>
                  <a:srgbClr val="000090"/>
                </a:solidFill>
              </a:rPr>
              <a:t>FAB10 beamline at </a:t>
            </a:r>
            <a:r>
              <a:rPr lang="en-GB" sz="2000" dirty="0" smtClean="0">
                <a:solidFill>
                  <a:srgbClr val="000090"/>
                </a:solidFill>
              </a:rPr>
              <a:t>ATTOLAB</a:t>
            </a:r>
            <a:br>
              <a:rPr lang="en-GB" sz="2000" dirty="0" smtClean="0">
                <a:solidFill>
                  <a:srgbClr val="000090"/>
                </a:solidFill>
              </a:rPr>
            </a:br>
            <a:r>
              <a:rPr lang="en-GB" sz="2000" dirty="0" err="1" smtClean="0">
                <a:solidFill>
                  <a:srgbClr val="FF0000"/>
                </a:solidFill>
              </a:rPr>
              <a:t>Spectro</a:t>
            </a:r>
            <a:r>
              <a:rPr lang="en-GB" sz="2000" dirty="0" smtClean="0">
                <a:solidFill>
                  <a:srgbClr val="FF0000"/>
                </a:solidFill>
              </a:rPr>
              <a:t>-Temporal </a:t>
            </a:r>
            <a:r>
              <a:rPr lang="en-GB" sz="2000" dirty="0" err="1" smtClean="0">
                <a:solidFill>
                  <a:srgbClr val="FF0000"/>
                </a:solidFill>
              </a:rPr>
              <a:t>Selction</a:t>
            </a:r>
            <a:endParaRPr lang="fr-FR" sz="2000" dirty="0">
              <a:solidFill>
                <a:srgbClr val="FF0000"/>
              </a:solidFill>
            </a:endParaRPr>
          </a:p>
        </p:txBody>
      </p:sp>
      <p:pic>
        <p:nvPicPr>
          <p:cNvPr id="16" name="Picture 15"/>
          <p:cNvPicPr>
            <a:picLocks noChangeAspect="1"/>
          </p:cNvPicPr>
          <p:nvPr/>
        </p:nvPicPr>
        <p:blipFill rotWithShape="1">
          <a:blip r:embed="rId7"/>
          <a:srcRect b="9220"/>
          <a:stretch/>
        </p:blipFill>
        <p:spPr>
          <a:xfrm>
            <a:off x="7544440" y="0"/>
            <a:ext cx="1599560" cy="496931"/>
          </a:xfrm>
          <a:prstGeom prst="rect">
            <a:avLst/>
          </a:prstGeom>
          <a:ln>
            <a:solidFill>
              <a:srgbClr val="0000FF"/>
            </a:solidFill>
          </a:ln>
        </p:spPr>
      </p:pic>
      <p:sp>
        <p:nvSpPr>
          <p:cNvPr id="17" name="TextBox 16"/>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Broadband (BB)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sp>
        <p:nvSpPr>
          <p:cNvPr id="7" name="TextBox 6"/>
          <p:cNvSpPr txBox="1"/>
          <p:nvPr/>
        </p:nvSpPr>
        <p:spPr>
          <a:xfrm>
            <a:off x="133687" y="5629312"/>
            <a:ext cx="5558395" cy="646331"/>
          </a:xfrm>
          <a:prstGeom prst="rect">
            <a:avLst/>
          </a:prstGeom>
          <a:solidFill>
            <a:srgbClr val="FFFFFF"/>
          </a:solidFill>
        </p:spPr>
        <p:txBody>
          <a:bodyPr wrap="none" rtlCol="0">
            <a:spAutoFit/>
          </a:bodyPr>
          <a:lstStyle/>
          <a:p>
            <a:r>
              <a:rPr lang="en-GB" dirty="0" smtClean="0"/>
              <a:t>Wavelength and bandwidth are selected by ML reflection</a:t>
            </a:r>
          </a:p>
          <a:p>
            <a:r>
              <a:rPr lang="en-GB" dirty="0" smtClean="0"/>
              <a:t>Coaxial IR recombination</a:t>
            </a:r>
            <a:endParaRPr lang="en-GB" dirty="0"/>
          </a:p>
        </p:txBody>
      </p:sp>
      <p:sp>
        <p:nvSpPr>
          <p:cNvPr id="13" name="TextBox 12"/>
          <p:cNvSpPr txBox="1"/>
          <p:nvPr/>
        </p:nvSpPr>
        <p:spPr>
          <a:xfrm>
            <a:off x="655745" y="4451920"/>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15" name="Straight Arrow Connector 14"/>
          <p:cNvCxnSpPr>
            <a:stCxn id="13" idx="3"/>
          </p:cNvCxnSpPr>
          <p:nvPr/>
        </p:nvCxnSpPr>
        <p:spPr>
          <a:xfrm>
            <a:off x="1946220" y="4636586"/>
            <a:ext cx="935461" cy="453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2"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smtClean="0">
                <a:ln>
                  <a:noFill/>
                </a:ln>
                <a:solidFill>
                  <a:srgbClr val="000090"/>
                </a:solidFill>
                <a:effectLst/>
                <a:uLnTx/>
                <a:uFillTx/>
                <a:latin typeface="Aharoni" panose="02010803020104030203" pitchFamily="2" charset="-79"/>
                <a:ea typeface="+mj-ea"/>
                <a:cs typeface="Aharoni" panose="02010803020104030203" pitchFamily="2" charset="-79"/>
              </a:rPr>
              <a:t>FAB10 beamline at ATTOLAB – </a:t>
            </a:r>
            <a:r>
              <a:rPr kumimoji="0" lang="en-GB" sz="2000" b="1" i="0" u="none" strike="noStrike" kern="1200" cap="none" spc="0" normalizeH="0" baseline="0" noProof="0" smtClean="0">
                <a:ln>
                  <a:noFill/>
                </a:ln>
                <a:solidFill>
                  <a:srgbClr val="FF0000"/>
                </a:solidFill>
                <a:effectLst/>
                <a:uLnTx/>
                <a:uFillTx/>
                <a:latin typeface="Aharoni" panose="02010803020104030203" pitchFamily="2" charset="-79"/>
                <a:ea typeface="+mj-ea"/>
                <a:cs typeface="Aharoni" panose="02010803020104030203" pitchFamily="2" charset="-79"/>
              </a:rPr>
              <a:t>Three-Way 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Tree>
    <p:extLst>
      <p:ext uri="{BB962C8B-B14F-4D97-AF65-F5344CB8AC3E}">
        <p14:creationId xmlns:p14="http://schemas.microsoft.com/office/powerpoint/2010/main" val="279871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t="17284" b="14980"/>
          <a:stretch>
            <a:fillRect/>
          </a:stretch>
        </p:blipFill>
        <p:spPr>
          <a:xfrm>
            <a:off x="0" y="3105010"/>
            <a:ext cx="9144000" cy="3727189"/>
          </a:xfrm>
          <a:prstGeom prst="rect">
            <a:avLst/>
          </a:prstGeom>
        </p:spPr>
      </p:pic>
      <p:sp>
        <p:nvSpPr>
          <p:cNvPr id="5" name="Title 1"/>
          <p:cNvSpPr txBox="1">
            <a:spLocks/>
          </p:cNvSpPr>
          <p:nvPr/>
        </p:nvSpPr>
        <p:spPr>
          <a:xfrm>
            <a:off x="1" y="1178949"/>
            <a:ext cx="9144000" cy="1591088"/>
          </a:xfrm>
          <a:prstGeom prst="rect">
            <a:avLst/>
          </a:prstGeom>
        </p:spPr>
        <p:txBody>
          <a:bodyPr vert="horz" lIns="91440" tIns="45720" rIns="91440" bIns="45720" rtlCol="0" anchor="t">
            <a:noAutofit/>
          </a:bodyPr>
          <a:lstStyle/>
          <a:p>
            <a:pPr marL="1438275" marR="0" lvl="0" indent="-1260475" algn="just" defTabSz="457200" rtl="0" eaLnBrk="1" fontAlgn="auto" latinLnBrk="0" hangingPunct="1">
              <a:lnSpc>
                <a:spcPct val="100000"/>
              </a:lnSpc>
              <a:spcBef>
                <a:spcPct val="0"/>
              </a:spcBef>
              <a:spcAft>
                <a:spcPts val="0"/>
              </a:spcAft>
              <a:buClrTx/>
              <a:buSzTx/>
              <a:buFontTx/>
              <a:buNone/>
              <a:tabLst/>
              <a:defRPr/>
            </a:pPr>
            <a:r>
              <a:rPr lang="en-GB" sz="2000" b="1" u="sng" dirty="0" smtClean="0">
                <a:solidFill>
                  <a:srgbClr val="0000FF"/>
                </a:solidFill>
                <a:latin typeface="+mj-lt"/>
                <a:ea typeface="+mj-ea"/>
                <a:cs typeface="+mj-cs"/>
              </a:rPr>
              <a:t>OBJECTIVE</a:t>
            </a:r>
            <a:r>
              <a:rPr lang="en-GB" sz="2000" b="1" dirty="0" smtClean="0">
                <a:solidFill>
                  <a:srgbClr val="0000FF"/>
                </a:solidFill>
                <a:latin typeface="+mj-lt"/>
                <a:ea typeface="+mj-ea"/>
                <a:cs typeface="+mj-cs"/>
              </a:rPr>
              <a:t>:	Building instrumentation for</a:t>
            </a:r>
            <a:r>
              <a:rPr kumimoji="0" lang="en-GB" sz="2000" b="1" i="0" u="none" strike="noStrike" kern="1200" cap="none" spc="0" normalizeH="0" noProof="0" dirty="0" smtClean="0">
                <a:ln>
                  <a:noFill/>
                </a:ln>
                <a:solidFill>
                  <a:srgbClr val="0000FF"/>
                </a:solidFill>
                <a:effectLst/>
                <a:uLnTx/>
                <a:uFillTx/>
                <a:latin typeface="+mj-lt"/>
                <a:ea typeface="+mj-ea"/>
                <a:cs typeface="+mj-cs"/>
              </a:rPr>
              <a:t> </a:t>
            </a:r>
            <a:r>
              <a:rPr lang="en-GB" sz="2000" b="1" dirty="0" smtClean="0">
                <a:solidFill>
                  <a:srgbClr val="0000FF"/>
                </a:solidFill>
                <a:latin typeface="+mj-lt"/>
                <a:ea typeface="+mj-ea"/>
                <a:cs typeface="+mj-cs"/>
              </a:rPr>
              <a:t>laser based XUV ultrafast sources</a:t>
            </a:r>
          </a:p>
          <a:p>
            <a:pPr marL="1438275" marR="0" lvl="0" indent="-1260475" algn="just" defTabSz="457200" rtl="0" eaLnBrk="1" fontAlgn="auto" latinLnBrk="0" hangingPunct="1">
              <a:lnSpc>
                <a:spcPct val="100000"/>
              </a:lnSpc>
              <a:spcBef>
                <a:spcPct val="0"/>
              </a:spcBef>
              <a:spcAft>
                <a:spcPts val="0"/>
              </a:spcAft>
              <a:buClrTx/>
              <a:buSzTx/>
              <a:buFontTx/>
              <a:buNone/>
              <a:tabLst/>
              <a:defRPr/>
            </a:pPr>
            <a:r>
              <a:rPr lang="en-GB" sz="2000" b="1" dirty="0" smtClean="0">
                <a:solidFill>
                  <a:srgbClr val="0000FF"/>
                </a:solidFill>
                <a:latin typeface="+mj-lt"/>
                <a:ea typeface="+mj-ea"/>
                <a:cs typeface="+mj-cs"/>
              </a:rPr>
              <a:t>	ATTOLAB (HHG in gas)  and LASERIX (X-ray laser)</a:t>
            </a:r>
          </a:p>
          <a:p>
            <a:pPr marL="803275" lvl="0" indent="-625475">
              <a:spcBef>
                <a:spcPct val="0"/>
              </a:spcBef>
              <a:buFont typeface="Wingdings" panose="05000000000000000000" pitchFamily="2" charset="2"/>
              <a:buChar char="§"/>
              <a:tabLst>
                <a:tab pos="1074738" algn="l"/>
              </a:tabLst>
              <a:defRPr/>
            </a:pPr>
            <a:r>
              <a:rPr lang="en-GB" dirty="0" smtClean="0">
                <a:latin typeface="+mj-lt"/>
                <a:ea typeface="+mj-ea"/>
                <a:cs typeface="+mj-cs"/>
              </a:rPr>
              <a:t>Improve interfaces between light sources and user end-stations</a:t>
            </a:r>
          </a:p>
          <a:p>
            <a:pPr marL="803275" lvl="0" indent="-625475">
              <a:spcBef>
                <a:spcPct val="0"/>
              </a:spcBef>
              <a:buFont typeface="Wingdings" panose="05000000000000000000" pitchFamily="2" charset="2"/>
              <a:buChar char="§"/>
              <a:tabLst>
                <a:tab pos="1074738" algn="l"/>
              </a:tabLst>
              <a:defRPr/>
            </a:pPr>
            <a:r>
              <a:rPr lang="en-GB" dirty="0" smtClean="0">
                <a:latin typeface="+mj-lt"/>
                <a:ea typeface="+mj-ea"/>
                <a:cs typeface="+mj-cs"/>
              </a:rPr>
              <a:t>Instrumentation for Spatial, Temporal </a:t>
            </a:r>
            <a:r>
              <a:rPr lang="en-GB" dirty="0">
                <a:latin typeface="+mj-lt"/>
                <a:ea typeface="+mj-ea"/>
                <a:cs typeface="+mj-cs"/>
              </a:rPr>
              <a:t>and </a:t>
            </a:r>
            <a:r>
              <a:rPr lang="en-GB" dirty="0" smtClean="0">
                <a:latin typeface="+mj-lt"/>
                <a:ea typeface="+mj-ea"/>
                <a:cs typeface="+mj-cs"/>
              </a:rPr>
              <a:t>Spectral control of </a:t>
            </a:r>
            <a:r>
              <a:rPr lang="en-GB" dirty="0">
                <a:latin typeface="+mj-lt"/>
                <a:ea typeface="+mj-ea"/>
                <a:cs typeface="+mj-cs"/>
              </a:rPr>
              <a:t>ultra-short XUV pulses</a:t>
            </a:r>
            <a:r>
              <a:rPr lang="en-GB" dirty="0" smtClean="0">
                <a:latin typeface="+mj-lt"/>
                <a:ea typeface="+mj-ea"/>
                <a:cs typeface="+mj-cs"/>
              </a:rPr>
              <a:t> </a:t>
            </a:r>
          </a:p>
          <a:p>
            <a:pPr marL="803275" lvl="0" indent="-625475">
              <a:spcBef>
                <a:spcPct val="0"/>
              </a:spcBef>
              <a:buFont typeface="Wingdings" panose="05000000000000000000" pitchFamily="2" charset="2"/>
              <a:buChar char="§"/>
              <a:tabLst>
                <a:tab pos="1074738" algn="l"/>
              </a:tabLst>
              <a:defRPr/>
            </a:pPr>
            <a:r>
              <a:rPr lang="en-GB" dirty="0" smtClean="0">
                <a:latin typeface="+mj-lt"/>
                <a:ea typeface="+mj-ea"/>
                <a:cs typeface="+mj-cs"/>
              </a:rPr>
              <a:t>Gas Phase, Condensed Matter and Plasma Physics</a:t>
            </a:r>
            <a:endParaRPr lang="en-GB" b="1" dirty="0" smtClean="0">
              <a:latin typeface="+mj-lt"/>
              <a:ea typeface="+mj-ea"/>
              <a:cs typeface="+mj-cs"/>
            </a:endParaRPr>
          </a:p>
        </p:txBody>
      </p:sp>
      <p:sp>
        <p:nvSpPr>
          <p:cNvPr id="2" name="Rectangle 1"/>
          <p:cNvSpPr/>
          <p:nvPr/>
        </p:nvSpPr>
        <p:spPr>
          <a:xfrm>
            <a:off x="8" y="2700779"/>
            <a:ext cx="6858000" cy="400110"/>
          </a:xfrm>
          <a:prstGeom prst="rect">
            <a:avLst/>
          </a:prstGeom>
        </p:spPr>
        <p:txBody>
          <a:bodyPr wrap="square">
            <a:spAutoFit/>
          </a:bodyPr>
          <a:lstStyle/>
          <a:p>
            <a:pPr marL="1438275" lvl="0" indent="-1260475" algn="just">
              <a:spcBef>
                <a:spcPct val="0"/>
              </a:spcBef>
              <a:defRPr/>
            </a:pPr>
            <a:r>
              <a:rPr lang="en-GB" sz="2000" b="1" u="sng" dirty="0">
                <a:solidFill>
                  <a:srgbClr val="0000FF"/>
                </a:solidFill>
              </a:rPr>
              <a:t>PARTNERS </a:t>
            </a:r>
            <a:r>
              <a:rPr lang="en-GB" sz="2000" b="1" dirty="0">
                <a:solidFill>
                  <a:srgbClr val="0000FF"/>
                </a:solidFill>
              </a:rPr>
              <a:t>: complementary know-how and synergetic effort</a:t>
            </a:r>
          </a:p>
        </p:txBody>
      </p:sp>
      <p:sp>
        <p:nvSpPr>
          <p:cNvPr id="8" name="Titre 6"/>
          <p:cNvSpPr txBox="1">
            <a:spLocks/>
          </p:cNvSpPr>
          <p:nvPr/>
        </p:nvSpPr>
        <p:spPr>
          <a:xfrm>
            <a:off x="0" y="-733583"/>
            <a:ext cx="9143999" cy="1209675"/>
          </a:xfrm>
          <a:prstGeom prst="rect">
            <a:avLst/>
          </a:prstGeom>
        </p:spPr>
        <p:txBody>
          <a:bodyPr>
            <a:no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800" dirty="0" smtClean="0">
                <a:solidFill>
                  <a:srgbClr val="000090"/>
                </a:solidFill>
              </a:rPr>
              <a:t>OPT2X</a:t>
            </a:r>
            <a:br>
              <a:rPr lang="en-GB" sz="2800" dirty="0" smtClean="0">
                <a:solidFill>
                  <a:srgbClr val="000090"/>
                </a:solidFill>
              </a:rPr>
            </a:br>
            <a:r>
              <a:rPr lang="en-GB" sz="2800" dirty="0" smtClean="0">
                <a:solidFill>
                  <a:srgbClr val="000090"/>
                </a:solidFill>
              </a:rPr>
              <a:t/>
            </a:r>
            <a:br>
              <a:rPr lang="en-GB" sz="2800" dirty="0" smtClean="0">
                <a:solidFill>
                  <a:srgbClr val="000090"/>
                </a:solidFill>
              </a:rPr>
            </a:br>
            <a:r>
              <a:rPr lang="en-GB" sz="2800" dirty="0" err="1" smtClean="0">
                <a:solidFill>
                  <a:srgbClr val="000090"/>
                </a:solidFill>
              </a:rPr>
              <a:t>OPTimizing</a:t>
            </a:r>
            <a:r>
              <a:rPr lang="en-GB" sz="2800" dirty="0" smtClean="0">
                <a:solidFill>
                  <a:srgbClr val="000090"/>
                </a:solidFill>
              </a:rPr>
              <a:t> </a:t>
            </a:r>
            <a:r>
              <a:rPr lang="en-GB" sz="2800" dirty="0" err="1" smtClean="0">
                <a:solidFill>
                  <a:srgbClr val="000090"/>
                </a:solidFill>
              </a:rPr>
              <a:t>OPTical</a:t>
            </a:r>
            <a:r>
              <a:rPr lang="en-GB" sz="2800" dirty="0" smtClean="0">
                <a:solidFill>
                  <a:srgbClr val="000090"/>
                </a:solidFill>
              </a:rPr>
              <a:t> pulses for XUV ultrafast science</a:t>
            </a:r>
            <a:br>
              <a:rPr lang="en-GB" sz="2800" dirty="0" smtClean="0">
                <a:solidFill>
                  <a:srgbClr val="000090"/>
                </a:solidFill>
              </a:rPr>
            </a:br>
            <a:r>
              <a:rPr lang="en-GB" sz="1600" dirty="0" smtClean="0">
                <a:solidFill>
                  <a:srgbClr val="000090"/>
                </a:solidFill>
              </a:rPr>
              <a:t>      			</a:t>
            </a:r>
            <a:endParaRPr lang="fr-FR" sz="1400" dirty="0">
              <a:solidFill>
                <a:srgbClr val="000090"/>
              </a:solidFill>
            </a:endParaRPr>
          </a:p>
        </p:txBody>
      </p:sp>
      <p:grpSp>
        <p:nvGrpSpPr>
          <p:cNvPr id="9" name="Group 8"/>
          <p:cNvGrpSpPr/>
          <p:nvPr/>
        </p:nvGrpSpPr>
        <p:grpSpPr>
          <a:xfrm>
            <a:off x="3120147" y="639863"/>
            <a:ext cx="2907187" cy="411785"/>
            <a:chOff x="3120147" y="1373446"/>
            <a:chExt cx="2907187" cy="411785"/>
          </a:xfrm>
        </p:grpSpPr>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4837274" y="1373446"/>
              <a:ext cx="1190060" cy="400245"/>
            </a:xfrm>
            <a:prstGeom prst="rect">
              <a:avLst/>
            </a:prstGeom>
          </p:spPr>
        </p:pic>
        <p:sp>
          <p:nvSpPr>
            <p:cNvPr id="11" name="Rectangle 10"/>
            <p:cNvSpPr/>
            <p:nvPr/>
          </p:nvSpPr>
          <p:spPr>
            <a:xfrm>
              <a:off x="3120147" y="1415899"/>
              <a:ext cx="1633781" cy="369332"/>
            </a:xfrm>
            <a:prstGeom prst="rect">
              <a:avLst/>
            </a:prstGeom>
          </p:spPr>
          <p:txBody>
            <a:bodyPr wrap="none">
              <a:spAutoFit/>
            </a:bodyPr>
            <a:lstStyle/>
            <a:p>
              <a:r>
                <a:rPr lang="en-GB" dirty="0">
                  <a:solidFill>
                    <a:srgbClr val="000090"/>
                  </a:solidFill>
                </a:rPr>
                <a:t>“LIDEX” project</a:t>
              </a:r>
              <a:endParaRPr lang="en-US" dirty="0"/>
            </a:p>
          </p:txBody>
        </p:sp>
      </p:grpSp>
    </p:spTree>
    <p:extLst>
      <p:ext uri="{BB962C8B-B14F-4D97-AF65-F5344CB8AC3E}">
        <p14:creationId xmlns:p14="http://schemas.microsoft.com/office/powerpoint/2010/main" val="40627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Broadband (BB)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8" name="Picture 7"/>
          <p:cNvPicPr>
            <a:picLocks noChangeAspect="1"/>
          </p:cNvPicPr>
          <p:nvPr/>
        </p:nvPicPr>
        <p:blipFill>
          <a:blip r:embed="rId4"/>
          <a:stretch>
            <a:fillRect/>
          </a:stretch>
        </p:blipFill>
        <p:spPr>
          <a:xfrm>
            <a:off x="0" y="3517781"/>
            <a:ext cx="4117390" cy="2899832"/>
          </a:xfrm>
          <a:prstGeom prst="rect">
            <a:avLst/>
          </a:prstGeom>
          <a:ln w="28575" cmpd="sng">
            <a:solidFill>
              <a:srgbClr val="FF0000"/>
            </a:solidFill>
          </a:ln>
        </p:spPr>
      </p:pic>
      <p:sp>
        <p:nvSpPr>
          <p:cNvPr id="9" name="Espace réservé du numéro de diapositive 8"/>
          <p:cNvSpPr>
            <a:spLocks noGrp="1"/>
          </p:cNvSpPr>
          <p:nvPr>
            <p:ph type="sldNum" sz="quarter" idx="4294967295"/>
          </p:nvPr>
        </p:nvSpPr>
        <p:spPr>
          <a:xfrm>
            <a:off x="7010400" y="6356350"/>
            <a:ext cx="2133600" cy="365125"/>
          </a:xfrm>
          <a:prstGeom prst="rect">
            <a:avLst/>
          </a:prstGeom>
        </p:spPr>
        <p:txBody>
          <a:bodyPr/>
          <a:lstStyle/>
          <a:p>
            <a:fld id="{E9BDAAAE-6AAF-C840-B620-EB02EA2BF54A}" type="slidenum">
              <a:rPr lang="fr-CA" smtClean="0"/>
              <a:pPr/>
              <a:t>20</a:t>
            </a:fld>
            <a:endParaRPr lang="fr-CA"/>
          </a:p>
        </p:txBody>
      </p:sp>
      <p:pic>
        <p:nvPicPr>
          <p:cNvPr id="16" name="Picture 5"/>
          <p:cNvPicPr>
            <a:picLocks noChangeAspect="1"/>
          </p:cNvPicPr>
          <p:nvPr/>
        </p:nvPicPr>
        <p:blipFill>
          <a:blip r:embed="rId5"/>
          <a:stretch>
            <a:fillRect/>
          </a:stretch>
        </p:blipFill>
        <p:spPr>
          <a:xfrm>
            <a:off x="7994807" y="486793"/>
            <a:ext cx="1149193" cy="547033"/>
          </a:xfrm>
          <a:prstGeom prst="rect">
            <a:avLst/>
          </a:prstGeom>
        </p:spPr>
      </p:pic>
      <p:grpSp>
        <p:nvGrpSpPr>
          <p:cNvPr id="2" name="Group 12"/>
          <p:cNvGrpSpPr/>
          <p:nvPr/>
        </p:nvGrpSpPr>
        <p:grpSpPr>
          <a:xfrm>
            <a:off x="4687424" y="835578"/>
            <a:ext cx="4336481" cy="1138773"/>
            <a:chOff x="342573" y="2063876"/>
            <a:chExt cx="4044039" cy="1138773"/>
          </a:xfrm>
        </p:grpSpPr>
        <p:sp>
          <p:nvSpPr>
            <p:cNvPr id="14" name="TextBox 13"/>
            <p:cNvSpPr txBox="1"/>
            <p:nvPr/>
          </p:nvSpPr>
          <p:spPr>
            <a:xfrm>
              <a:off x="342573" y="2063876"/>
              <a:ext cx="4044039" cy="1138773"/>
            </a:xfrm>
            <a:prstGeom prst="rect">
              <a:avLst/>
            </a:prstGeom>
            <a:solidFill>
              <a:srgbClr val="FFFFFF"/>
            </a:solidFill>
          </p:spPr>
          <p:txBody>
            <a:bodyPr wrap="square" rtlCol="0">
              <a:spAutoFit/>
            </a:bodyPr>
            <a:lstStyle/>
            <a:p>
              <a:r>
                <a:rPr lang="en-US" dirty="0" smtClean="0"/>
                <a:t>Multilayer Mirrors for:</a:t>
              </a:r>
            </a:p>
            <a:p>
              <a:r>
                <a:rPr lang="en-US" b="1" i="1" dirty="0" smtClean="0"/>
                <a:t>- single harmonic selection</a:t>
              </a:r>
            </a:p>
            <a:p>
              <a:r>
                <a:rPr lang="en-US" b="1" i="1" dirty="0" smtClean="0"/>
                <a:t>- few </a:t>
              </a:r>
              <a:r>
                <a:rPr lang="en-US" b="1" i="1" dirty="0" err="1" smtClean="0"/>
                <a:t>fs</a:t>
              </a:r>
              <a:r>
                <a:rPr lang="en-US" b="1" i="1" dirty="0" smtClean="0"/>
                <a:t> pulses</a:t>
              </a:r>
            </a:p>
            <a:p>
              <a:pPr algn="r"/>
              <a:r>
                <a:rPr lang="en-US" sz="1400" b="1" i="1" dirty="0" err="1" smtClean="0">
                  <a:solidFill>
                    <a:srgbClr val="604A7B"/>
                  </a:solidFill>
                </a:rPr>
                <a:t>Maël</a:t>
              </a:r>
              <a:r>
                <a:rPr lang="en-US" sz="1400" b="1" i="1" dirty="0" smtClean="0">
                  <a:solidFill>
                    <a:srgbClr val="604A7B"/>
                  </a:solidFill>
                </a:rPr>
                <a:t> </a:t>
              </a:r>
              <a:r>
                <a:rPr lang="en-US" sz="1400" b="1" i="1" dirty="0" err="1">
                  <a:solidFill>
                    <a:srgbClr val="604A7B"/>
                  </a:solidFill>
                </a:rPr>
                <a:t>Dehlinger</a:t>
              </a:r>
              <a:r>
                <a:rPr lang="en-US" sz="1400" b="1" i="1" dirty="0">
                  <a:solidFill>
                    <a:srgbClr val="604A7B"/>
                  </a:solidFill>
                </a:rPr>
                <a:t> </a:t>
              </a:r>
            </a:p>
          </p:txBody>
        </p:sp>
        <p:pic>
          <p:nvPicPr>
            <p:cNvPr id="15" name="Picture 14"/>
            <p:cNvPicPr>
              <a:picLocks noChangeAspect="1"/>
            </p:cNvPicPr>
            <p:nvPr/>
          </p:nvPicPr>
          <p:blipFill>
            <a:blip r:embed="rId6"/>
            <a:stretch>
              <a:fillRect/>
            </a:stretch>
          </p:blipFill>
          <p:spPr>
            <a:xfrm>
              <a:off x="3115281" y="2139078"/>
              <a:ext cx="1197243" cy="705272"/>
            </a:xfrm>
            <a:prstGeom prst="rect">
              <a:avLst/>
            </a:prstGeom>
          </p:spPr>
        </p:pic>
      </p:grpSp>
      <p:sp>
        <p:nvSpPr>
          <p:cNvPr id="18" name="TextBox 17"/>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1"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FAB10 </a:t>
            </a:r>
            <a:r>
              <a:rPr kumimoji="0" lang="en-GB" sz="2000" b="1" i="0" u="none" strike="noStrike" kern="1200" cap="none" spc="0" normalizeH="0" baseline="0" noProof="0" dirty="0" err="1" smtClean="0">
                <a:ln>
                  <a:noFill/>
                </a:ln>
                <a:solidFill>
                  <a:srgbClr val="000090"/>
                </a:solidFill>
                <a:effectLst/>
                <a:uLnTx/>
                <a:uFillTx/>
                <a:latin typeface="Aharoni" panose="02010803020104030203" pitchFamily="2" charset="-79"/>
                <a:ea typeface="+mj-ea"/>
                <a:cs typeface="Aharoni" panose="02010803020104030203" pitchFamily="2" charset="-79"/>
              </a:rPr>
              <a:t>beamline</a:t>
            </a: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 at ATTOLAB – </a:t>
            </a:r>
            <a:r>
              <a:rPr kumimoji="0" lang="en-GB" sz="2000" b="1" i="0" u="none" strike="noStrike" kern="1200" cap="none" spc="0" normalizeH="0" baseline="0" noProof="0" dirty="0" smtClean="0">
                <a:ln>
                  <a:noFill/>
                </a:ln>
                <a:solidFill>
                  <a:srgbClr val="FF0000"/>
                </a:solidFill>
                <a:effectLst/>
                <a:uLnTx/>
                <a:uFillTx/>
                <a:latin typeface="Aharoni" panose="02010803020104030203" pitchFamily="2" charset="-79"/>
                <a:ea typeface="+mj-ea"/>
                <a:cs typeface="Aharoni" panose="02010803020104030203" pitchFamily="2" charset="-79"/>
              </a:rPr>
              <a:t>Three-Way </a:t>
            </a:r>
            <a:r>
              <a:rPr kumimoji="0" lang="en-GB" sz="2000" b="1" i="0" u="none" strike="noStrike" kern="1200" cap="none" spc="0" normalizeH="0" baseline="0" noProof="0" dirty="0" err="1" smtClean="0">
                <a:ln>
                  <a:noFill/>
                </a:ln>
                <a:solidFill>
                  <a:srgbClr val="FF0000"/>
                </a:solidFill>
                <a:effectLst/>
                <a:uLnTx/>
                <a:uFillTx/>
                <a:latin typeface="Aharoni" panose="02010803020104030203" pitchFamily="2" charset="-79"/>
                <a:ea typeface="+mj-ea"/>
                <a:cs typeface="Aharoni" panose="02010803020104030203" pitchFamily="2" charset="-79"/>
              </a:rPr>
              <a:t>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cxnSp>
        <p:nvCxnSpPr>
          <p:cNvPr id="6" name="Straight Arrow Connector 5"/>
          <p:cNvCxnSpPr/>
          <p:nvPr/>
        </p:nvCxnSpPr>
        <p:spPr>
          <a:xfrm flipV="1">
            <a:off x="4109063" y="2945432"/>
            <a:ext cx="2166597" cy="5656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21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22"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Broadband (BB)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23" name="Picture 22"/>
          <p:cNvPicPr>
            <a:picLocks noChangeAspect="1"/>
          </p:cNvPicPr>
          <p:nvPr/>
        </p:nvPicPr>
        <p:blipFill>
          <a:blip r:embed="rId4"/>
          <a:stretch>
            <a:fillRect/>
          </a:stretch>
        </p:blipFill>
        <p:spPr>
          <a:xfrm>
            <a:off x="0" y="3517778"/>
            <a:ext cx="4225203" cy="2899833"/>
          </a:xfrm>
          <a:prstGeom prst="rect">
            <a:avLst/>
          </a:prstGeom>
          <a:ln w="28575" cmpd="sng">
            <a:solidFill>
              <a:srgbClr val="FF0000"/>
            </a:solidFill>
          </a:ln>
        </p:spPr>
      </p:pic>
      <p:sp>
        <p:nvSpPr>
          <p:cNvPr id="24" name="Espace réservé du numéro de diapositive 7"/>
          <p:cNvSpPr txBox="1">
            <a:spLocks/>
          </p:cNvSpPr>
          <p:nvPr/>
        </p:nvSpPr>
        <p:spPr>
          <a:xfrm>
            <a:off x="6859467" y="6480081"/>
            <a:ext cx="108012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BDAAAE-6AAF-C840-B620-EB02EA2BF54A}" type="slidenum">
              <a:rPr kumimoji="0" lang="fr-CA"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r-CA" sz="1800" b="0" i="0" u="none" strike="noStrike" kern="1200" cap="none" spc="0" normalizeH="0" baseline="0" noProof="0">
              <a:ln>
                <a:noFill/>
              </a:ln>
              <a:solidFill>
                <a:schemeClr val="tx1"/>
              </a:solidFill>
              <a:effectLst/>
              <a:uLnTx/>
              <a:uFillTx/>
              <a:latin typeface="+mn-lt"/>
              <a:ea typeface="+mn-ea"/>
              <a:cs typeface="+mn-cs"/>
            </a:endParaRPr>
          </a:p>
        </p:txBody>
      </p:sp>
      <p:pic>
        <p:nvPicPr>
          <p:cNvPr id="25" name="Picture 5"/>
          <p:cNvPicPr>
            <a:picLocks noChangeAspect="1"/>
          </p:cNvPicPr>
          <p:nvPr/>
        </p:nvPicPr>
        <p:blipFill>
          <a:blip r:embed="rId5"/>
          <a:stretch>
            <a:fillRect/>
          </a:stretch>
        </p:blipFill>
        <p:spPr>
          <a:xfrm>
            <a:off x="7994807" y="486793"/>
            <a:ext cx="1149193" cy="547033"/>
          </a:xfrm>
          <a:prstGeom prst="rect">
            <a:avLst/>
          </a:prstGeom>
        </p:spPr>
      </p:pic>
      <p:grpSp>
        <p:nvGrpSpPr>
          <p:cNvPr id="26" name="Group 9"/>
          <p:cNvGrpSpPr/>
          <p:nvPr/>
        </p:nvGrpSpPr>
        <p:grpSpPr>
          <a:xfrm>
            <a:off x="4687424" y="835578"/>
            <a:ext cx="4336481" cy="1138773"/>
            <a:chOff x="342573" y="2063876"/>
            <a:chExt cx="4044039" cy="1138773"/>
          </a:xfrm>
        </p:grpSpPr>
        <p:sp>
          <p:nvSpPr>
            <p:cNvPr id="27" name="TextBox 26"/>
            <p:cNvSpPr txBox="1"/>
            <p:nvPr/>
          </p:nvSpPr>
          <p:spPr>
            <a:xfrm>
              <a:off x="342573" y="2063876"/>
              <a:ext cx="4044039" cy="1138773"/>
            </a:xfrm>
            <a:prstGeom prst="rect">
              <a:avLst/>
            </a:prstGeom>
            <a:solidFill>
              <a:srgbClr val="FFFFFF"/>
            </a:solidFill>
          </p:spPr>
          <p:txBody>
            <a:bodyPr wrap="square" rtlCol="0">
              <a:spAutoFit/>
            </a:bodyPr>
            <a:lstStyle/>
            <a:p>
              <a:r>
                <a:rPr lang="en-US" dirty="0" smtClean="0"/>
                <a:t>Multilayer Mirrors for:</a:t>
              </a:r>
            </a:p>
            <a:p>
              <a:r>
                <a:rPr lang="en-US" b="1" i="1" dirty="0" smtClean="0"/>
                <a:t>- multiple harmonic selection</a:t>
              </a:r>
            </a:p>
            <a:p>
              <a:r>
                <a:rPr lang="en-US" b="1" i="1" dirty="0" smtClean="0"/>
                <a:t>- sub </a:t>
              </a:r>
              <a:r>
                <a:rPr lang="en-US" b="1" i="1" dirty="0" err="1" smtClean="0"/>
                <a:t>fs</a:t>
              </a:r>
              <a:r>
                <a:rPr lang="en-US" b="1" i="1" dirty="0" smtClean="0"/>
                <a:t> pulses</a:t>
              </a:r>
            </a:p>
            <a:p>
              <a:pPr algn="r"/>
              <a:r>
                <a:rPr lang="en-US" sz="1400" b="1" i="1" dirty="0" err="1" smtClean="0">
                  <a:solidFill>
                    <a:srgbClr val="604A7B"/>
                  </a:solidFill>
                </a:rPr>
                <a:t>Maël</a:t>
              </a:r>
              <a:r>
                <a:rPr lang="en-US" sz="1400" b="1" i="1" dirty="0" smtClean="0">
                  <a:solidFill>
                    <a:srgbClr val="604A7B"/>
                  </a:solidFill>
                </a:rPr>
                <a:t> </a:t>
              </a:r>
              <a:r>
                <a:rPr lang="en-US" sz="1400" b="1" i="1" dirty="0" err="1">
                  <a:solidFill>
                    <a:srgbClr val="604A7B"/>
                  </a:solidFill>
                </a:rPr>
                <a:t>Dehlinger</a:t>
              </a:r>
              <a:r>
                <a:rPr lang="en-US" sz="1400" b="1" i="1" dirty="0">
                  <a:solidFill>
                    <a:srgbClr val="604A7B"/>
                  </a:solidFill>
                </a:rPr>
                <a:t> </a:t>
              </a:r>
            </a:p>
          </p:txBody>
        </p:sp>
        <p:pic>
          <p:nvPicPr>
            <p:cNvPr id="28" name="Picture 27"/>
            <p:cNvPicPr>
              <a:picLocks noChangeAspect="1"/>
            </p:cNvPicPr>
            <p:nvPr/>
          </p:nvPicPr>
          <p:blipFill>
            <a:blip r:embed="rId6"/>
            <a:stretch>
              <a:fillRect/>
            </a:stretch>
          </p:blipFill>
          <p:spPr>
            <a:xfrm>
              <a:off x="3115281" y="2139078"/>
              <a:ext cx="1197243" cy="705272"/>
            </a:xfrm>
            <a:prstGeom prst="rect">
              <a:avLst/>
            </a:prstGeom>
          </p:spPr>
        </p:pic>
      </p:grpSp>
      <p:sp>
        <p:nvSpPr>
          <p:cNvPr id="29" name="TextBox 28"/>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30"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smtClean="0">
                <a:ln>
                  <a:noFill/>
                </a:ln>
                <a:solidFill>
                  <a:srgbClr val="000090"/>
                </a:solidFill>
                <a:effectLst/>
                <a:uLnTx/>
                <a:uFillTx/>
                <a:latin typeface="Aharoni" panose="02010803020104030203" pitchFamily="2" charset="-79"/>
                <a:ea typeface="+mj-ea"/>
                <a:cs typeface="Aharoni" panose="02010803020104030203" pitchFamily="2" charset="-79"/>
              </a:rPr>
              <a:t>FAB10 beamline at ATTOLAB – </a:t>
            </a:r>
            <a:r>
              <a:rPr kumimoji="0" lang="en-GB" sz="2000" b="1" i="0" u="none" strike="noStrike" kern="1200" cap="none" spc="0" normalizeH="0" baseline="0" noProof="0" smtClean="0">
                <a:ln>
                  <a:noFill/>
                </a:ln>
                <a:solidFill>
                  <a:srgbClr val="FF0000"/>
                </a:solidFill>
                <a:effectLst/>
                <a:uLnTx/>
                <a:uFillTx/>
                <a:latin typeface="Aharoni" panose="02010803020104030203" pitchFamily="2" charset="-79"/>
                <a:ea typeface="+mj-ea"/>
                <a:cs typeface="Aharoni" panose="02010803020104030203" pitchFamily="2" charset="-79"/>
              </a:rPr>
              <a:t>Three-Way 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cxnSp>
        <p:nvCxnSpPr>
          <p:cNvPr id="13" name="Straight Arrow Connector 12"/>
          <p:cNvCxnSpPr/>
          <p:nvPr/>
        </p:nvCxnSpPr>
        <p:spPr>
          <a:xfrm flipV="1">
            <a:off x="4247811" y="2945432"/>
            <a:ext cx="2027849" cy="5656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247810" y="3543055"/>
            <a:ext cx="608356" cy="2027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50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Broadband (BB)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11" name="Picture 10"/>
          <p:cNvPicPr>
            <a:picLocks noChangeAspect="1"/>
          </p:cNvPicPr>
          <p:nvPr/>
        </p:nvPicPr>
        <p:blipFill rotWithShape="1">
          <a:blip r:embed="rId4"/>
          <a:srcRect r="39505"/>
          <a:stretch/>
        </p:blipFill>
        <p:spPr>
          <a:xfrm>
            <a:off x="450018" y="1490099"/>
            <a:ext cx="2050055" cy="2667694"/>
          </a:xfrm>
          <a:prstGeom prst="rect">
            <a:avLst/>
          </a:prstGeom>
          <a:ln w="28575" cmpd="sng">
            <a:solidFill>
              <a:srgbClr val="FF0000"/>
            </a:solidFill>
          </a:ln>
        </p:spPr>
      </p:pic>
      <p:sp>
        <p:nvSpPr>
          <p:cNvPr id="13" name="Oval 12"/>
          <p:cNvSpPr/>
          <p:nvPr/>
        </p:nvSpPr>
        <p:spPr>
          <a:xfrm>
            <a:off x="4238810" y="3326075"/>
            <a:ext cx="1210033" cy="155011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3" idx="2"/>
            <a:endCxn id="11" idx="3"/>
          </p:cNvCxnSpPr>
          <p:nvPr/>
        </p:nvCxnSpPr>
        <p:spPr>
          <a:xfrm flipH="1" flipV="1">
            <a:off x="2500073" y="2823946"/>
            <a:ext cx="1738737" cy="1277186"/>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140031" y="1200087"/>
            <a:ext cx="370010" cy="910067"/>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630045" y="1400102"/>
            <a:ext cx="470012" cy="600044"/>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3687" y="5629312"/>
            <a:ext cx="5558395" cy="646331"/>
          </a:xfrm>
          <a:prstGeom prst="rect">
            <a:avLst/>
          </a:prstGeom>
          <a:solidFill>
            <a:srgbClr val="FFFFFF"/>
          </a:solidFill>
        </p:spPr>
        <p:txBody>
          <a:bodyPr wrap="none" rtlCol="0">
            <a:spAutoFit/>
          </a:bodyPr>
          <a:lstStyle/>
          <a:p>
            <a:r>
              <a:rPr lang="en-GB" dirty="0" smtClean="0"/>
              <a:t>Wavelength and bandwidth are selected by ML reflection</a:t>
            </a:r>
          </a:p>
          <a:p>
            <a:r>
              <a:rPr lang="en-GB" dirty="0" smtClean="0"/>
              <a:t>Coaxial IR recombination on a common optical path</a:t>
            </a:r>
            <a:endParaRPr lang="en-GB" dirty="0"/>
          </a:p>
        </p:txBody>
      </p:sp>
      <p:sp>
        <p:nvSpPr>
          <p:cNvPr id="8" name="Espace réservé du numéro de diapositive 7"/>
          <p:cNvSpPr>
            <a:spLocks noGrp="1"/>
          </p:cNvSpPr>
          <p:nvPr>
            <p:ph type="sldNum" sz="quarter" idx="4294967295"/>
          </p:nvPr>
        </p:nvSpPr>
        <p:spPr>
          <a:xfrm>
            <a:off x="7010400" y="6356350"/>
            <a:ext cx="2133600" cy="365125"/>
          </a:xfrm>
          <a:prstGeom prst="rect">
            <a:avLst/>
          </a:prstGeom>
        </p:spPr>
        <p:txBody>
          <a:bodyPr/>
          <a:lstStyle/>
          <a:p>
            <a:fld id="{E9BDAAAE-6AAF-C840-B620-EB02EA2BF54A}" type="slidenum">
              <a:rPr lang="fr-CA" smtClean="0"/>
              <a:pPr/>
              <a:t>22</a:t>
            </a:fld>
            <a:endParaRPr lang="fr-CA"/>
          </a:p>
        </p:txBody>
      </p:sp>
      <p:sp>
        <p:nvSpPr>
          <p:cNvPr id="12" name="TextBox 11"/>
          <p:cNvSpPr txBox="1"/>
          <p:nvPr/>
        </p:nvSpPr>
        <p:spPr>
          <a:xfrm>
            <a:off x="187702" y="740046"/>
            <a:ext cx="2586307" cy="738664"/>
          </a:xfrm>
          <a:prstGeom prst="rect">
            <a:avLst/>
          </a:prstGeom>
          <a:solidFill>
            <a:schemeClr val="bg1"/>
          </a:solidFill>
          <a:ln w="28575" cmpd="sng">
            <a:solidFill>
              <a:srgbClr val="FF0000"/>
            </a:solidFill>
          </a:ln>
        </p:spPr>
        <p:txBody>
          <a:bodyPr wrap="square" rtlCol="0">
            <a:spAutoFit/>
          </a:bodyPr>
          <a:lstStyle/>
          <a:p>
            <a:pPr algn="ctr"/>
            <a:r>
              <a:rPr lang="en-US" sz="1400" b="1" dirty="0" smtClean="0">
                <a:solidFill>
                  <a:srgbClr val="FF0000"/>
                </a:solidFill>
              </a:rPr>
              <a:t>5-axis </a:t>
            </a:r>
            <a:r>
              <a:rPr lang="en-US" sz="1400" b="1" dirty="0" err="1" smtClean="0">
                <a:solidFill>
                  <a:srgbClr val="FF0000"/>
                </a:solidFill>
              </a:rPr>
              <a:t>attosecond</a:t>
            </a:r>
            <a:r>
              <a:rPr lang="en-US" sz="1400" b="1" dirty="0" smtClean="0">
                <a:solidFill>
                  <a:srgbClr val="FF0000"/>
                </a:solidFill>
              </a:rPr>
              <a:t> delay-line</a:t>
            </a:r>
          </a:p>
          <a:p>
            <a:r>
              <a:rPr lang="en-US" sz="1400" u="sng" dirty="0" smtClean="0"/>
              <a:t>XUV coating</a:t>
            </a:r>
          </a:p>
          <a:p>
            <a:pPr algn="r"/>
            <a:r>
              <a:rPr lang="en-US" sz="1400" u="sng" dirty="0" smtClean="0"/>
              <a:t>IR coating</a:t>
            </a:r>
            <a:endParaRPr lang="en-US" sz="1400" u="sng" dirty="0"/>
          </a:p>
        </p:txBody>
      </p:sp>
      <p:pic>
        <p:nvPicPr>
          <p:cNvPr id="20" name="Picture 5"/>
          <p:cNvPicPr>
            <a:picLocks noChangeAspect="1"/>
          </p:cNvPicPr>
          <p:nvPr/>
        </p:nvPicPr>
        <p:blipFill>
          <a:blip r:embed="rId5"/>
          <a:stretch>
            <a:fillRect/>
          </a:stretch>
        </p:blipFill>
        <p:spPr>
          <a:xfrm>
            <a:off x="7994807" y="486793"/>
            <a:ext cx="1149193" cy="547033"/>
          </a:xfrm>
          <a:prstGeom prst="rect">
            <a:avLst/>
          </a:prstGeom>
        </p:spPr>
      </p:pic>
      <p:sp>
        <p:nvSpPr>
          <p:cNvPr id="21" name="TextBox 20"/>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9"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FAB10 </a:t>
            </a:r>
            <a:r>
              <a:rPr kumimoji="0" lang="en-GB" sz="2000" b="1" i="0" u="none" strike="noStrike" kern="1200" cap="none" spc="0" normalizeH="0" baseline="0" noProof="0" dirty="0" err="1" smtClean="0">
                <a:ln>
                  <a:noFill/>
                </a:ln>
                <a:solidFill>
                  <a:srgbClr val="000090"/>
                </a:solidFill>
                <a:effectLst/>
                <a:uLnTx/>
                <a:uFillTx/>
                <a:latin typeface="Aharoni" panose="02010803020104030203" pitchFamily="2" charset="-79"/>
                <a:ea typeface="+mj-ea"/>
                <a:cs typeface="Aharoni" panose="02010803020104030203" pitchFamily="2" charset="-79"/>
              </a:rPr>
              <a:t>beamline</a:t>
            </a: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 at ATTOLAB – </a:t>
            </a:r>
            <a:r>
              <a:rPr kumimoji="0" lang="en-GB" sz="2000" b="1" i="0" u="none" strike="noStrike" kern="1200" cap="none" spc="0" normalizeH="0" baseline="0" noProof="0" dirty="0" smtClean="0">
                <a:ln>
                  <a:noFill/>
                </a:ln>
                <a:solidFill>
                  <a:srgbClr val="FF0000"/>
                </a:solidFill>
                <a:effectLst/>
                <a:uLnTx/>
                <a:uFillTx/>
                <a:latin typeface="Aharoni" panose="02010803020104030203" pitchFamily="2" charset="-79"/>
                <a:ea typeface="+mj-ea"/>
                <a:cs typeface="Aharoni" panose="02010803020104030203" pitchFamily="2" charset="-79"/>
              </a:rPr>
              <a:t>Three-Way </a:t>
            </a:r>
            <a:r>
              <a:rPr kumimoji="0" lang="en-GB" sz="2000" b="1" i="0" u="none" strike="noStrike" kern="1200" cap="none" spc="0" normalizeH="0" baseline="0" noProof="0" dirty="0" err="1" smtClean="0">
                <a:ln>
                  <a:noFill/>
                </a:ln>
                <a:solidFill>
                  <a:srgbClr val="FF0000"/>
                </a:solidFill>
                <a:effectLst/>
                <a:uLnTx/>
                <a:uFillTx/>
                <a:latin typeface="Aharoni" panose="02010803020104030203" pitchFamily="2" charset="-79"/>
                <a:ea typeface="+mj-ea"/>
                <a:cs typeface="Aharoni" panose="02010803020104030203" pitchFamily="2" charset="-79"/>
              </a:rPr>
              <a:t>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
        <p:nvSpPr>
          <p:cNvPr id="22" name="TextBox 21"/>
          <p:cNvSpPr txBox="1"/>
          <p:nvPr/>
        </p:nvSpPr>
        <p:spPr>
          <a:xfrm>
            <a:off x="655745" y="4451920"/>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23" name="Straight Arrow Connector 22"/>
          <p:cNvCxnSpPr>
            <a:stCxn id="22" idx="3"/>
          </p:cNvCxnSpPr>
          <p:nvPr/>
        </p:nvCxnSpPr>
        <p:spPr>
          <a:xfrm>
            <a:off x="1946220" y="4636586"/>
            <a:ext cx="935461" cy="453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8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Broadband (BB)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11" name="Picture 10"/>
          <p:cNvPicPr>
            <a:picLocks noChangeAspect="1"/>
          </p:cNvPicPr>
          <p:nvPr/>
        </p:nvPicPr>
        <p:blipFill rotWithShape="1">
          <a:blip r:embed="rId4"/>
          <a:srcRect r="39505"/>
          <a:stretch/>
        </p:blipFill>
        <p:spPr>
          <a:xfrm>
            <a:off x="450018" y="1490099"/>
            <a:ext cx="2050055" cy="2667694"/>
          </a:xfrm>
          <a:prstGeom prst="rect">
            <a:avLst/>
          </a:prstGeom>
          <a:ln w="28575" cmpd="sng">
            <a:solidFill>
              <a:srgbClr val="FF0000"/>
            </a:solidFill>
          </a:ln>
        </p:spPr>
      </p:pic>
      <p:sp>
        <p:nvSpPr>
          <p:cNvPr id="13" name="Oval 12"/>
          <p:cNvSpPr/>
          <p:nvPr/>
        </p:nvSpPr>
        <p:spPr>
          <a:xfrm>
            <a:off x="4238810" y="3326075"/>
            <a:ext cx="1210033" cy="155011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3" idx="2"/>
            <a:endCxn id="11" idx="3"/>
          </p:cNvCxnSpPr>
          <p:nvPr/>
        </p:nvCxnSpPr>
        <p:spPr>
          <a:xfrm flipH="1" flipV="1">
            <a:off x="2500073" y="2823946"/>
            <a:ext cx="1738737" cy="1277186"/>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140031" y="1200087"/>
            <a:ext cx="370010" cy="910067"/>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630045" y="1400102"/>
            <a:ext cx="470012" cy="600044"/>
          </a:xfrm>
          <a:prstGeom prst="straightConnector1">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3687" y="5629312"/>
            <a:ext cx="5558395" cy="646331"/>
          </a:xfrm>
          <a:prstGeom prst="rect">
            <a:avLst/>
          </a:prstGeom>
          <a:solidFill>
            <a:srgbClr val="FFFFFF"/>
          </a:solidFill>
        </p:spPr>
        <p:txBody>
          <a:bodyPr wrap="none" rtlCol="0">
            <a:spAutoFit/>
          </a:bodyPr>
          <a:lstStyle/>
          <a:p>
            <a:r>
              <a:rPr lang="en-GB" dirty="0" smtClean="0"/>
              <a:t>Wavelength and bandwidth are selected by ML reflection</a:t>
            </a:r>
          </a:p>
          <a:p>
            <a:r>
              <a:rPr lang="en-GB" dirty="0" smtClean="0"/>
              <a:t>Coaxial IR recombination on a common optical path</a:t>
            </a:r>
            <a:endParaRPr lang="en-GB" dirty="0"/>
          </a:p>
        </p:txBody>
      </p:sp>
      <p:sp>
        <p:nvSpPr>
          <p:cNvPr id="8" name="Espace réservé du numéro de diapositive 7"/>
          <p:cNvSpPr>
            <a:spLocks noGrp="1"/>
          </p:cNvSpPr>
          <p:nvPr>
            <p:ph type="sldNum" sz="quarter" idx="4294967295"/>
          </p:nvPr>
        </p:nvSpPr>
        <p:spPr>
          <a:xfrm>
            <a:off x="7010400" y="6356350"/>
            <a:ext cx="2133600" cy="365125"/>
          </a:xfrm>
          <a:prstGeom prst="rect">
            <a:avLst/>
          </a:prstGeom>
        </p:spPr>
        <p:txBody>
          <a:bodyPr/>
          <a:lstStyle/>
          <a:p>
            <a:fld id="{E9BDAAAE-6AAF-C840-B620-EB02EA2BF54A}" type="slidenum">
              <a:rPr lang="fr-CA" smtClean="0"/>
              <a:pPr/>
              <a:t>23</a:t>
            </a:fld>
            <a:endParaRPr lang="fr-CA"/>
          </a:p>
        </p:txBody>
      </p:sp>
      <p:sp>
        <p:nvSpPr>
          <p:cNvPr id="12" name="TextBox 11"/>
          <p:cNvSpPr txBox="1"/>
          <p:nvPr/>
        </p:nvSpPr>
        <p:spPr>
          <a:xfrm>
            <a:off x="187702" y="740046"/>
            <a:ext cx="2586307" cy="738664"/>
          </a:xfrm>
          <a:prstGeom prst="rect">
            <a:avLst/>
          </a:prstGeom>
          <a:solidFill>
            <a:schemeClr val="bg1"/>
          </a:solidFill>
          <a:ln w="28575" cmpd="sng">
            <a:solidFill>
              <a:srgbClr val="FF0000"/>
            </a:solidFill>
          </a:ln>
        </p:spPr>
        <p:txBody>
          <a:bodyPr wrap="square" rtlCol="0">
            <a:spAutoFit/>
          </a:bodyPr>
          <a:lstStyle/>
          <a:p>
            <a:pPr algn="ctr"/>
            <a:r>
              <a:rPr lang="en-US" sz="1400" b="1" dirty="0" smtClean="0">
                <a:solidFill>
                  <a:srgbClr val="FF0000"/>
                </a:solidFill>
              </a:rPr>
              <a:t>5-axis </a:t>
            </a:r>
            <a:r>
              <a:rPr lang="en-US" sz="1400" b="1" dirty="0" err="1" smtClean="0">
                <a:solidFill>
                  <a:srgbClr val="FF0000"/>
                </a:solidFill>
              </a:rPr>
              <a:t>attosecond</a:t>
            </a:r>
            <a:r>
              <a:rPr lang="en-US" sz="1400" b="1" dirty="0" smtClean="0">
                <a:solidFill>
                  <a:srgbClr val="FF0000"/>
                </a:solidFill>
              </a:rPr>
              <a:t> delay-line</a:t>
            </a:r>
          </a:p>
          <a:p>
            <a:r>
              <a:rPr lang="en-US" sz="1400" u="sng" dirty="0" smtClean="0"/>
              <a:t>XUV coating</a:t>
            </a:r>
          </a:p>
          <a:p>
            <a:pPr algn="r"/>
            <a:r>
              <a:rPr lang="en-US" sz="1400" u="sng" dirty="0" smtClean="0"/>
              <a:t>IR coating</a:t>
            </a:r>
            <a:endParaRPr lang="en-US" sz="1400" u="sng" dirty="0"/>
          </a:p>
        </p:txBody>
      </p:sp>
      <p:pic>
        <p:nvPicPr>
          <p:cNvPr id="20" name="Picture 5"/>
          <p:cNvPicPr>
            <a:picLocks noChangeAspect="1"/>
          </p:cNvPicPr>
          <p:nvPr/>
        </p:nvPicPr>
        <p:blipFill>
          <a:blip r:embed="rId5"/>
          <a:stretch>
            <a:fillRect/>
          </a:stretch>
        </p:blipFill>
        <p:spPr>
          <a:xfrm>
            <a:off x="7994807" y="486793"/>
            <a:ext cx="1149193" cy="547033"/>
          </a:xfrm>
          <a:prstGeom prst="rect">
            <a:avLst/>
          </a:prstGeom>
        </p:spPr>
      </p:pic>
      <p:sp>
        <p:nvSpPr>
          <p:cNvPr id="21" name="TextBox 20"/>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9"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FAB10 </a:t>
            </a:r>
            <a:r>
              <a:rPr kumimoji="0" lang="en-GB" sz="2000" b="1" i="0" u="none" strike="noStrike" kern="1200" cap="none" spc="0" normalizeH="0" baseline="0" noProof="0" dirty="0" err="1" smtClean="0">
                <a:ln>
                  <a:noFill/>
                </a:ln>
                <a:solidFill>
                  <a:srgbClr val="000090"/>
                </a:solidFill>
                <a:effectLst/>
                <a:uLnTx/>
                <a:uFillTx/>
                <a:latin typeface="Aharoni" panose="02010803020104030203" pitchFamily="2" charset="-79"/>
                <a:ea typeface="+mj-ea"/>
                <a:cs typeface="Aharoni" panose="02010803020104030203" pitchFamily="2" charset="-79"/>
              </a:rPr>
              <a:t>beamline</a:t>
            </a:r>
            <a:r>
              <a:rPr kumimoji="0" lang="en-GB" sz="2000" b="1" i="0" u="none" strike="noStrike" kern="1200" cap="none" spc="0" normalizeH="0" baseline="0" noProof="0" dirty="0" smtClean="0">
                <a:ln>
                  <a:noFill/>
                </a:ln>
                <a:solidFill>
                  <a:srgbClr val="000090"/>
                </a:solidFill>
                <a:effectLst/>
                <a:uLnTx/>
                <a:uFillTx/>
                <a:latin typeface="Aharoni" panose="02010803020104030203" pitchFamily="2" charset="-79"/>
                <a:ea typeface="+mj-ea"/>
                <a:cs typeface="Aharoni" panose="02010803020104030203" pitchFamily="2" charset="-79"/>
              </a:rPr>
              <a:t> at ATTOLAB – </a:t>
            </a:r>
            <a:r>
              <a:rPr kumimoji="0" lang="en-GB" sz="2000" b="1" i="0" u="none" strike="noStrike" kern="1200" cap="none" spc="0" normalizeH="0" baseline="0" noProof="0" dirty="0" smtClean="0">
                <a:ln>
                  <a:noFill/>
                </a:ln>
                <a:solidFill>
                  <a:srgbClr val="FF0000"/>
                </a:solidFill>
                <a:effectLst/>
                <a:uLnTx/>
                <a:uFillTx/>
                <a:latin typeface="Aharoni" panose="02010803020104030203" pitchFamily="2" charset="-79"/>
                <a:ea typeface="+mj-ea"/>
                <a:cs typeface="Aharoni" panose="02010803020104030203" pitchFamily="2" charset="-79"/>
              </a:rPr>
              <a:t>Three-Way </a:t>
            </a:r>
            <a:r>
              <a:rPr kumimoji="0" lang="en-GB" sz="2000" b="1" i="0" u="none" strike="noStrike" kern="1200" cap="none" spc="0" normalizeH="0" baseline="0" noProof="0" dirty="0" err="1" smtClean="0">
                <a:ln>
                  <a:noFill/>
                </a:ln>
                <a:solidFill>
                  <a:srgbClr val="FF0000"/>
                </a:solidFill>
                <a:effectLst/>
                <a:uLnTx/>
                <a:uFillTx/>
                <a:latin typeface="Aharoni" panose="02010803020104030203" pitchFamily="2" charset="-79"/>
                <a:ea typeface="+mj-ea"/>
                <a:cs typeface="Aharoni" panose="02010803020104030203" pitchFamily="2" charset="-79"/>
              </a:rPr>
              <a:t>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
        <p:nvSpPr>
          <p:cNvPr id="22" name="TextBox 21"/>
          <p:cNvSpPr txBox="1"/>
          <p:nvPr/>
        </p:nvSpPr>
        <p:spPr>
          <a:xfrm>
            <a:off x="655745" y="4451920"/>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23" name="Straight Arrow Connector 22"/>
          <p:cNvCxnSpPr>
            <a:stCxn id="22" idx="3"/>
          </p:cNvCxnSpPr>
          <p:nvPr/>
        </p:nvCxnSpPr>
        <p:spPr>
          <a:xfrm>
            <a:off x="1946220" y="4636586"/>
            <a:ext cx="935461" cy="453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descr="MP_B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1742" y="503311"/>
            <a:ext cx="3919249" cy="5216024"/>
          </a:xfrm>
          <a:prstGeom prst="rect">
            <a:avLst/>
          </a:prstGeom>
          <a:ln w="28575" cmpd="sng">
            <a:solidFill>
              <a:srgbClr val="FF0000"/>
            </a:solidFill>
          </a:ln>
        </p:spPr>
      </p:pic>
    </p:spTree>
    <p:extLst>
      <p:ext uri="{BB962C8B-B14F-4D97-AF65-F5344CB8AC3E}">
        <p14:creationId xmlns:p14="http://schemas.microsoft.com/office/powerpoint/2010/main" val="282466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err="1" smtClean="0">
                <a:ln>
                  <a:noFill/>
                </a:ln>
                <a:solidFill>
                  <a:srgbClr val="0000FF"/>
                </a:solidFill>
                <a:effectLst/>
                <a:uLnTx/>
                <a:uFillTx/>
                <a:latin typeface="+mj-lt"/>
                <a:ea typeface="+mj-ea"/>
                <a:cs typeface="+mj-cs"/>
              </a:rPr>
              <a:t>Very</a:t>
            </a:r>
            <a:r>
              <a:rPr kumimoji="0" lang="fr-CA" sz="4400" b="0" i="0" u="none" strike="noStrike" kern="1200" cap="none" spc="0" normalizeH="0" baseline="0" noProof="0" dirty="0" smtClean="0">
                <a:ln>
                  <a:noFill/>
                </a:ln>
                <a:solidFill>
                  <a:srgbClr val="0000FF"/>
                </a:solidFill>
                <a:effectLst/>
                <a:uLnTx/>
                <a:uFillTx/>
                <a:latin typeface="+mj-lt"/>
                <a:ea typeface="+mj-ea"/>
                <a:cs typeface="+mj-cs"/>
              </a:rPr>
              <a:t>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sp>
        <p:nvSpPr>
          <p:cNvPr id="7" name="TextBox 6"/>
          <p:cNvSpPr txBox="1"/>
          <p:nvPr/>
        </p:nvSpPr>
        <p:spPr>
          <a:xfrm>
            <a:off x="133687" y="5629312"/>
            <a:ext cx="6730929" cy="646331"/>
          </a:xfrm>
          <a:prstGeom prst="rect">
            <a:avLst/>
          </a:prstGeom>
          <a:solidFill>
            <a:srgbClr val="FFFFFF"/>
          </a:solidFill>
        </p:spPr>
        <p:txBody>
          <a:bodyPr wrap="none" rtlCol="0">
            <a:spAutoFit/>
          </a:bodyPr>
          <a:lstStyle/>
          <a:p>
            <a:r>
              <a:rPr lang="en-GB" dirty="0" smtClean="0"/>
              <a:t>Grazing Au coated mirrors (</a:t>
            </a:r>
            <a:r>
              <a:rPr lang="en-GB" dirty="0" err="1" smtClean="0"/>
              <a:t>WinlightX</a:t>
            </a:r>
            <a:r>
              <a:rPr lang="en-GB" dirty="0" smtClean="0"/>
              <a:t>) for full bandwidth transmission </a:t>
            </a:r>
          </a:p>
          <a:p>
            <a:r>
              <a:rPr lang="en-GB" dirty="0" smtClean="0"/>
              <a:t>Coaxial IR recombination on separated branches </a:t>
            </a:r>
            <a:endParaRPr lang="en-GB" dirty="0"/>
          </a:p>
        </p:txBody>
      </p:sp>
      <p:sp>
        <p:nvSpPr>
          <p:cNvPr id="9" name="TextBox 8"/>
          <p:cNvSpPr txBox="1"/>
          <p:nvPr/>
        </p:nvSpPr>
        <p:spPr>
          <a:xfrm>
            <a:off x="2712243" y="3167766"/>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10" name="Straight Arrow Connector 9"/>
          <p:cNvCxnSpPr/>
          <p:nvPr/>
        </p:nvCxnSpPr>
        <p:spPr>
          <a:xfrm flipV="1">
            <a:off x="3996665" y="3116181"/>
            <a:ext cx="688734" cy="2437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Espace réservé du numéro de diapositive 11"/>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24</a:t>
            </a:fld>
            <a:endParaRPr lang="fr-CA"/>
          </a:p>
        </p:txBody>
      </p:sp>
      <p:sp>
        <p:nvSpPr>
          <p:cNvPr id="14" name="TextBox 13"/>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3"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smtClean="0">
                <a:ln>
                  <a:noFill/>
                </a:ln>
                <a:solidFill>
                  <a:srgbClr val="000090"/>
                </a:solidFill>
                <a:effectLst/>
                <a:uLnTx/>
                <a:uFillTx/>
                <a:latin typeface="Aharoni" panose="02010803020104030203" pitchFamily="2" charset="-79"/>
                <a:ea typeface="+mj-ea"/>
                <a:cs typeface="Aharoni" panose="02010803020104030203" pitchFamily="2" charset="-79"/>
              </a:rPr>
              <a:t>FAB10 beamline at ATTOLAB – </a:t>
            </a:r>
            <a:r>
              <a:rPr kumimoji="0" lang="en-GB" sz="2000" b="1" i="0" u="none" strike="noStrike" kern="1200" cap="none" spc="0" normalizeH="0" baseline="0" noProof="0" smtClean="0">
                <a:ln>
                  <a:noFill/>
                </a:ln>
                <a:solidFill>
                  <a:srgbClr val="FF0000"/>
                </a:solidFill>
                <a:effectLst/>
                <a:uLnTx/>
                <a:uFillTx/>
                <a:latin typeface="Aharoni" panose="02010803020104030203" pitchFamily="2" charset="-79"/>
                <a:ea typeface="+mj-ea"/>
                <a:cs typeface="Aharoni" panose="02010803020104030203" pitchFamily="2" charset="-79"/>
              </a:rPr>
              <a:t>Three-Way 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Tree>
    <p:extLst>
      <p:ext uri="{BB962C8B-B14F-4D97-AF65-F5344CB8AC3E}">
        <p14:creationId xmlns:p14="http://schemas.microsoft.com/office/powerpoint/2010/main" val="79780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err="1" smtClean="0">
                <a:ln>
                  <a:noFill/>
                </a:ln>
                <a:solidFill>
                  <a:srgbClr val="0000FF"/>
                </a:solidFill>
                <a:effectLst/>
                <a:uLnTx/>
                <a:uFillTx/>
                <a:latin typeface="+mj-lt"/>
                <a:ea typeface="+mj-ea"/>
                <a:cs typeface="+mj-cs"/>
              </a:rPr>
              <a:t>Very</a:t>
            </a:r>
            <a:r>
              <a:rPr kumimoji="0" lang="fr-CA" sz="4400" b="0" i="0" u="none" strike="noStrike" kern="1200" cap="none" spc="0" normalizeH="0" baseline="0" noProof="0" dirty="0" smtClean="0">
                <a:ln>
                  <a:noFill/>
                </a:ln>
                <a:solidFill>
                  <a:srgbClr val="0000FF"/>
                </a:solidFill>
                <a:effectLst/>
                <a:uLnTx/>
                <a:uFillTx/>
                <a:latin typeface="+mj-lt"/>
                <a:ea typeface="+mj-ea"/>
                <a:cs typeface="+mj-cs"/>
              </a:rPr>
              <a:t>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2" name="Picture 1"/>
          <p:cNvPicPr>
            <a:picLocks noChangeAspect="1"/>
          </p:cNvPicPr>
          <p:nvPr/>
        </p:nvPicPr>
        <p:blipFill>
          <a:blip r:embed="rId4"/>
          <a:stretch>
            <a:fillRect/>
          </a:stretch>
        </p:blipFill>
        <p:spPr>
          <a:xfrm>
            <a:off x="5811903" y="2509829"/>
            <a:ext cx="3300078" cy="3130993"/>
          </a:xfrm>
          <a:prstGeom prst="rect">
            <a:avLst/>
          </a:prstGeom>
          <a:ln w="38100" cmpd="sng">
            <a:solidFill>
              <a:srgbClr val="FF0000"/>
            </a:solidFill>
          </a:ln>
        </p:spPr>
      </p:pic>
      <p:sp>
        <p:nvSpPr>
          <p:cNvPr id="11" name="Oval 10"/>
          <p:cNvSpPr/>
          <p:nvPr/>
        </p:nvSpPr>
        <p:spPr>
          <a:xfrm>
            <a:off x="3689080" y="3308414"/>
            <a:ext cx="1646025" cy="114844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2" idx="1"/>
            <a:endCxn id="11" idx="6"/>
          </p:cNvCxnSpPr>
          <p:nvPr/>
        </p:nvCxnSpPr>
        <p:spPr>
          <a:xfrm flipH="1" flipV="1">
            <a:off x="5335105" y="3882638"/>
            <a:ext cx="476798" cy="1926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76752" y="1585652"/>
            <a:ext cx="3367248" cy="923330"/>
          </a:xfrm>
          <a:prstGeom prst="rect">
            <a:avLst/>
          </a:prstGeom>
          <a:solidFill>
            <a:srgbClr val="FFFFFF"/>
          </a:solidFill>
          <a:ln w="28575" cmpd="sng">
            <a:solidFill>
              <a:srgbClr val="FF0000"/>
            </a:solidFill>
          </a:ln>
        </p:spPr>
        <p:txBody>
          <a:bodyPr wrap="square" rtlCol="0">
            <a:spAutoFit/>
          </a:bodyPr>
          <a:lstStyle/>
          <a:p>
            <a:r>
              <a:rPr lang="en-US" dirty="0" smtClean="0"/>
              <a:t>4-axis (Pitch, Yaw, Roll, T</a:t>
            </a:r>
            <a:r>
              <a:rPr lang="en-US" i="1" baseline="-25000" dirty="0" smtClean="0"/>
              <a:t>N</a:t>
            </a:r>
            <a:r>
              <a:rPr lang="en-US" dirty="0" smtClean="0"/>
              <a:t>)</a:t>
            </a:r>
          </a:p>
          <a:p>
            <a:r>
              <a:rPr lang="en-US" dirty="0" smtClean="0"/>
              <a:t>UHV motorized and encoded mirror mount (PI and </a:t>
            </a:r>
            <a:r>
              <a:rPr lang="en-US" dirty="0" err="1" smtClean="0"/>
              <a:t>Smaract</a:t>
            </a:r>
            <a:r>
              <a:rPr lang="en-US" dirty="0" smtClean="0"/>
              <a:t>) </a:t>
            </a:r>
            <a:endParaRPr lang="en-US" baseline="-25000" dirty="0"/>
          </a:p>
        </p:txBody>
      </p:sp>
      <p:sp>
        <p:nvSpPr>
          <p:cNvPr id="20" name="Titre 10"/>
          <p:cNvSpPr>
            <a:spLocks noGrp="1"/>
          </p:cNvSpPr>
          <p:nvPr>
            <p:ph type="title" idx="4294967295"/>
          </p:nvPr>
        </p:nvSpPr>
        <p:spPr>
          <a:xfrm>
            <a:off x="949325" y="73025"/>
            <a:ext cx="8194675" cy="450850"/>
          </a:xfrm>
          <a:prstGeom prst="rect">
            <a:avLst/>
          </a:prstGeom>
        </p:spPr>
        <p:txBody>
          <a:bodyPr>
            <a:normAutofit/>
          </a:bodyPr>
          <a:lstStyle/>
          <a:p>
            <a:r>
              <a:rPr lang="en-GB" sz="2000" dirty="0">
                <a:solidFill>
                  <a:srgbClr val="000090"/>
                </a:solidFill>
              </a:rPr>
              <a:t>FAB10 beamline at ATTOLAB – </a:t>
            </a:r>
            <a:r>
              <a:rPr lang="en-GB" sz="2000" dirty="0">
                <a:solidFill>
                  <a:srgbClr val="FF0000"/>
                </a:solidFill>
              </a:rPr>
              <a:t>Three-Way </a:t>
            </a:r>
            <a:r>
              <a:rPr lang="en-GB" sz="2000" dirty="0" err="1" smtClean="0">
                <a:solidFill>
                  <a:srgbClr val="FF0000"/>
                </a:solidFill>
              </a:rPr>
              <a:t>Monochromator</a:t>
            </a:r>
            <a:endParaRPr lang="fr-FR" sz="2000" dirty="0">
              <a:solidFill>
                <a:srgbClr val="FF0000"/>
              </a:solidFill>
            </a:endParaRPr>
          </a:p>
        </p:txBody>
      </p:sp>
      <p:sp>
        <p:nvSpPr>
          <p:cNvPr id="15" name="Espace réservé du numéro de diapositive 14"/>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25</a:t>
            </a:fld>
            <a:endParaRPr lang="fr-CA"/>
          </a:p>
        </p:txBody>
      </p:sp>
      <p:sp>
        <p:nvSpPr>
          <p:cNvPr id="19" name="TextBox 18"/>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21" name="TextBox 20"/>
          <p:cNvSpPr txBox="1"/>
          <p:nvPr/>
        </p:nvSpPr>
        <p:spPr>
          <a:xfrm>
            <a:off x="133687" y="5629312"/>
            <a:ext cx="6730929" cy="646331"/>
          </a:xfrm>
          <a:prstGeom prst="rect">
            <a:avLst/>
          </a:prstGeom>
          <a:solidFill>
            <a:srgbClr val="FFFFFF"/>
          </a:solidFill>
        </p:spPr>
        <p:txBody>
          <a:bodyPr wrap="none" rtlCol="0">
            <a:spAutoFit/>
          </a:bodyPr>
          <a:lstStyle/>
          <a:p>
            <a:r>
              <a:rPr lang="en-GB" dirty="0" smtClean="0"/>
              <a:t>Grazing Au coated mirrors (</a:t>
            </a:r>
            <a:r>
              <a:rPr lang="en-GB" dirty="0" err="1" smtClean="0"/>
              <a:t>WinlightX</a:t>
            </a:r>
            <a:r>
              <a:rPr lang="en-GB" dirty="0" smtClean="0"/>
              <a:t>) for full bandwidth transmission </a:t>
            </a:r>
          </a:p>
          <a:p>
            <a:r>
              <a:rPr lang="en-GB" dirty="0" smtClean="0"/>
              <a:t>Coaxial IR recombination on separated branches </a:t>
            </a:r>
            <a:endParaRPr lang="en-GB" dirty="0"/>
          </a:p>
        </p:txBody>
      </p:sp>
      <p:sp>
        <p:nvSpPr>
          <p:cNvPr id="18" name="TextBox 17"/>
          <p:cNvSpPr txBox="1"/>
          <p:nvPr/>
        </p:nvSpPr>
        <p:spPr>
          <a:xfrm>
            <a:off x="2712243" y="3167766"/>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24" name="Straight Arrow Connector 23"/>
          <p:cNvCxnSpPr/>
          <p:nvPr/>
        </p:nvCxnSpPr>
        <p:spPr>
          <a:xfrm flipV="1">
            <a:off x="3996665" y="3116181"/>
            <a:ext cx="688734" cy="2437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4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err="1" smtClean="0">
                <a:ln>
                  <a:noFill/>
                </a:ln>
                <a:solidFill>
                  <a:srgbClr val="0000FF"/>
                </a:solidFill>
                <a:effectLst/>
                <a:uLnTx/>
                <a:uFillTx/>
                <a:latin typeface="+mj-lt"/>
                <a:ea typeface="+mj-ea"/>
                <a:cs typeface="+mj-cs"/>
              </a:rPr>
              <a:t>Very</a:t>
            </a:r>
            <a:r>
              <a:rPr kumimoji="0" lang="fr-CA" sz="4400" b="0" i="0" u="none" strike="noStrike" kern="1200" cap="none" spc="0" normalizeH="0" baseline="0" noProof="0" dirty="0" smtClean="0">
                <a:ln>
                  <a:noFill/>
                </a:ln>
                <a:solidFill>
                  <a:srgbClr val="0000FF"/>
                </a:solidFill>
                <a:effectLst/>
                <a:uLnTx/>
                <a:uFillTx/>
                <a:latin typeface="+mj-lt"/>
                <a:ea typeface="+mj-ea"/>
                <a:cs typeface="+mj-cs"/>
              </a:rPr>
              <a:t>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2" name="Picture 1"/>
          <p:cNvPicPr>
            <a:picLocks noChangeAspect="1"/>
          </p:cNvPicPr>
          <p:nvPr/>
        </p:nvPicPr>
        <p:blipFill>
          <a:blip r:embed="rId4"/>
          <a:stretch>
            <a:fillRect/>
          </a:stretch>
        </p:blipFill>
        <p:spPr>
          <a:xfrm>
            <a:off x="5811903" y="2509829"/>
            <a:ext cx="3300078" cy="3130993"/>
          </a:xfrm>
          <a:prstGeom prst="rect">
            <a:avLst/>
          </a:prstGeom>
          <a:ln w="38100" cmpd="sng">
            <a:solidFill>
              <a:srgbClr val="FF0000"/>
            </a:solidFill>
          </a:ln>
        </p:spPr>
      </p:pic>
      <p:sp>
        <p:nvSpPr>
          <p:cNvPr id="11" name="Oval 10"/>
          <p:cNvSpPr/>
          <p:nvPr/>
        </p:nvSpPr>
        <p:spPr>
          <a:xfrm>
            <a:off x="3689080" y="3308414"/>
            <a:ext cx="1646025" cy="114844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2" idx="1"/>
            <a:endCxn id="11" idx="6"/>
          </p:cNvCxnSpPr>
          <p:nvPr/>
        </p:nvCxnSpPr>
        <p:spPr>
          <a:xfrm flipH="1" flipV="1">
            <a:off x="5335105" y="3882638"/>
            <a:ext cx="476798" cy="1926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76752" y="1585652"/>
            <a:ext cx="3367248" cy="923330"/>
          </a:xfrm>
          <a:prstGeom prst="rect">
            <a:avLst/>
          </a:prstGeom>
          <a:solidFill>
            <a:srgbClr val="FFFFFF"/>
          </a:solidFill>
          <a:ln w="28575" cmpd="sng">
            <a:solidFill>
              <a:srgbClr val="FF0000"/>
            </a:solidFill>
          </a:ln>
        </p:spPr>
        <p:txBody>
          <a:bodyPr wrap="square" rtlCol="0">
            <a:spAutoFit/>
          </a:bodyPr>
          <a:lstStyle/>
          <a:p>
            <a:r>
              <a:rPr lang="en-US" dirty="0" smtClean="0"/>
              <a:t>4-axis (Pitch, Yaw, Roll, T</a:t>
            </a:r>
            <a:r>
              <a:rPr lang="en-US" i="1" baseline="-25000" dirty="0" smtClean="0"/>
              <a:t>N</a:t>
            </a:r>
            <a:r>
              <a:rPr lang="en-US" dirty="0" smtClean="0"/>
              <a:t>)</a:t>
            </a:r>
          </a:p>
          <a:p>
            <a:r>
              <a:rPr lang="en-US" dirty="0" smtClean="0"/>
              <a:t>UHV motorized and encoded mirror mount (PI and </a:t>
            </a:r>
            <a:r>
              <a:rPr lang="en-US" dirty="0" err="1" smtClean="0"/>
              <a:t>Smaract</a:t>
            </a:r>
            <a:r>
              <a:rPr lang="en-US" dirty="0" smtClean="0"/>
              <a:t>) </a:t>
            </a:r>
            <a:endParaRPr lang="en-US" baseline="-25000" dirty="0"/>
          </a:p>
        </p:txBody>
      </p:sp>
      <p:sp>
        <p:nvSpPr>
          <p:cNvPr id="20" name="Titre 10"/>
          <p:cNvSpPr>
            <a:spLocks noGrp="1"/>
          </p:cNvSpPr>
          <p:nvPr>
            <p:ph type="title" idx="4294967295"/>
          </p:nvPr>
        </p:nvSpPr>
        <p:spPr>
          <a:xfrm>
            <a:off x="949325" y="73025"/>
            <a:ext cx="8194675" cy="450850"/>
          </a:xfrm>
          <a:prstGeom prst="rect">
            <a:avLst/>
          </a:prstGeom>
        </p:spPr>
        <p:txBody>
          <a:bodyPr>
            <a:normAutofit/>
          </a:bodyPr>
          <a:lstStyle/>
          <a:p>
            <a:r>
              <a:rPr lang="en-GB" sz="2000" dirty="0">
                <a:solidFill>
                  <a:srgbClr val="000090"/>
                </a:solidFill>
              </a:rPr>
              <a:t>FAB10 beamline at ATTOLAB – </a:t>
            </a:r>
            <a:r>
              <a:rPr lang="en-GB" sz="2000" dirty="0">
                <a:solidFill>
                  <a:srgbClr val="FF0000"/>
                </a:solidFill>
              </a:rPr>
              <a:t>Three-Way </a:t>
            </a:r>
            <a:r>
              <a:rPr lang="en-GB" sz="2000" dirty="0" err="1" smtClean="0">
                <a:solidFill>
                  <a:srgbClr val="FF0000"/>
                </a:solidFill>
              </a:rPr>
              <a:t>Monochromator</a:t>
            </a:r>
            <a:endParaRPr lang="fr-FR" sz="2000" dirty="0">
              <a:solidFill>
                <a:srgbClr val="FF0000"/>
              </a:solidFill>
            </a:endParaRPr>
          </a:p>
        </p:txBody>
      </p:sp>
      <p:sp>
        <p:nvSpPr>
          <p:cNvPr id="15" name="Espace réservé du numéro de diapositive 14"/>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26</a:t>
            </a:fld>
            <a:endParaRPr lang="fr-CA"/>
          </a:p>
        </p:txBody>
      </p:sp>
      <p:sp>
        <p:nvSpPr>
          <p:cNvPr id="19" name="TextBox 18"/>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21" name="TextBox 20"/>
          <p:cNvSpPr txBox="1"/>
          <p:nvPr/>
        </p:nvSpPr>
        <p:spPr>
          <a:xfrm>
            <a:off x="133687" y="5629312"/>
            <a:ext cx="6730929" cy="646331"/>
          </a:xfrm>
          <a:prstGeom prst="rect">
            <a:avLst/>
          </a:prstGeom>
          <a:solidFill>
            <a:srgbClr val="FFFFFF"/>
          </a:solidFill>
        </p:spPr>
        <p:txBody>
          <a:bodyPr wrap="none" rtlCol="0">
            <a:spAutoFit/>
          </a:bodyPr>
          <a:lstStyle/>
          <a:p>
            <a:r>
              <a:rPr lang="en-GB" dirty="0" smtClean="0"/>
              <a:t>Grazing Au coated mirrors (</a:t>
            </a:r>
            <a:r>
              <a:rPr lang="en-GB" dirty="0" err="1" smtClean="0"/>
              <a:t>WinlightX</a:t>
            </a:r>
            <a:r>
              <a:rPr lang="en-GB" dirty="0" smtClean="0"/>
              <a:t>) for full bandwidth transmission </a:t>
            </a:r>
          </a:p>
          <a:p>
            <a:r>
              <a:rPr lang="en-GB" dirty="0" smtClean="0"/>
              <a:t>Coaxial IR recombination on separated branches </a:t>
            </a:r>
            <a:endParaRPr lang="en-GB" dirty="0"/>
          </a:p>
        </p:txBody>
      </p:sp>
      <p:sp>
        <p:nvSpPr>
          <p:cNvPr id="18" name="TextBox 17"/>
          <p:cNvSpPr txBox="1"/>
          <p:nvPr/>
        </p:nvSpPr>
        <p:spPr>
          <a:xfrm>
            <a:off x="2712243" y="3167766"/>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24" name="Straight Arrow Connector 23"/>
          <p:cNvCxnSpPr/>
          <p:nvPr/>
        </p:nvCxnSpPr>
        <p:spPr>
          <a:xfrm flipV="1">
            <a:off x="3996665" y="3116181"/>
            <a:ext cx="688734" cy="2437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descr="MT_VB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19" y="1036547"/>
            <a:ext cx="5980138" cy="4200042"/>
          </a:xfrm>
          <a:prstGeom prst="rect">
            <a:avLst/>
          </a:prstGeom>
          <a:ln w="28575" cmpd="sng">
            <a:solidFill>
              <a:srgbClr val="FF0000"/>
            </a:solidFill>
          </a:ln>
        </p:spPr>
      </p:pic>
    </p:spTree>
    <p:extLst>
      <p:ext uri="{BB962C8B-B14F-4D97-AF65-F5344CB8AC3E}">
        <p14:creationId xmlns:p14="http://schemas.microsoft.com/office/powerpoint/2010/main" val="309028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err="1" smtClean="0">
                <a:ln>
                  <a:noFill/>
                </a:ln>
                <a:solidFill>
                  <a:srgbClr val="0000FF"/>
                </a:solidFill>
                <a:effectLst/>
                <a:uLnTx/>
                <a:uFillTx/>
                <a:latin typeface="+mj-lt"/>
                <a:ea typeface="+mj-ea"/>
                <a:cs typeface="+mj-cs"/>
              </a:rPr>
              <a:t>Very</a:t>
            </a:r>
            <a:r>
              <a:rPr kumimoji="0" lang="fr-CA" sz="4400" b="0" i="0" u="none" strike="noStrike" kern="1200" cap="none" spc="0" normalizeH="0" baseline="0" noProof="0" dirty="0" smtClean="0">
                <a:ln>
                  <a:noFill/>
                </a:ln>
                <a:solidFill>
                  <a:srgbClr val="0000FF"/>
                </a:solidFill>
                <a:effectLst/>
                <a:uLnTx/>
                <a:uFillTx/>
                <a:latin typeface="+mj-lt"/>
                <a:ea typeface="+mj-ea"/>
                <a:cs typeface="+mj-cs"/>
              </a:rPr>
              <a:t>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pic>
        <p:nvPicPr>
          <p:cNvPr id="2" name="Picture 1"/>
          <p:cNvPicPr>
            <a:picLocks noChangeAspect="1"/>
          </p:cNvPicPr>
          <p:nvPr/>
        </p:nvPicPr>
        <p:blipFill>
          <a:blip r:embed="rId4"/>
          <a:stretch>
            <a:fillRect/>
          </a:stretch>
        </p:blipFill>
        <p:spPr>
          <a:xfrm>
            <a:off x="5811903" y="2509829"/>
            <a:ext cx="3300078" cy="3130993"/>
          </a:xfrm>
          <a:prstGeom prst="rect">
            <a:avLst/>
          </a:prstGeom>
          <a:ln w="38100" cmpd="sng">
            <a:solidFill>
              <a:srgbClr val="FF0000"/>
            </a:solidFill>
          </a:ln>
        </p:spPr>
      </p:pic>
      <p:sp>
        <p:nvSpPr>
          <p:cNvPr id="11" name="Oval 10"/>
          <p:cNvSpPr/>
          <p:nvPr/>
        </p:nvSpPr>
        <p:spPr>
          <a:xfrm>
            <a:off x="3689080" y="3308414"/>
            <a:ext cx="1646025" cy="114844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2" idx="1"/>
            <a:endCxn id="11" idx="6"/>
          </p:cNvCxnSpPr>
          <p:nvPr/>
        </p:nvCxnSpPr>
        <p:spPr>
          <a:xfrm flipH="1" flipV="1">
            <a:off x="5335105" y="3882638"/>
            <a:ext cx="476798" cy="1926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76752" y="1585652"/>
            <a:ext cx="3367248" cy="923330"/>
          </a:xfrm>
          <a:prstGeom prst="rect">
            <a:avLst/>
          </a:prstGeom>
          <a:solidFill>
            <a:srgbClr val="FFFFFF"/>
          </a:solidFill>
          <a:ln w="28575" cmpd="sng">
            <a:solidFill>
              <a:srgbClr val="FF0000"/>
            </a:solidFill>
          </a:ln>
        </p:spPr>
        <p:txBody>
          <a:bodyPr wrap="square" rtlCol="0">
            <a:spAutoFit/>
          </a:bodyPr>
          <a:lstStyle/>
          <a:p>
            <a:r>
              <a:rPr lang="en-US" dirty="0" smtClean="0"/>
              <a:t>4-axis (Pitch, Yaw, Roll, T</a:t>
            </a:r>
            <a:r>
              <a:rPr lang="en-US" i="1" baseline="-25000" dirty="0" smtClean="0"/>
              <a:t>N</a:t>
            </a:r>
            <a:r>
              <a:rPr lang="en-US" dirty="0" smtClean="0"/>
              <a:t>)</a:t>
            </a:r>
          </a:p>
          <a:p>
            <a:r>
              <a:rPr lang="en-US" dirty="0" smtClean="0"/>
              <a:t>UHV motorized and encoded mirror mount (PI and </a:t>
            </a:r>
            <a:r>
              <a:rPr lang="en-US" dirty="0" err="1" smtClean="0"/>
              <a:t>Smaract</a:t>
            </a:r>
            <a:r>
              <a:rPr lang="en-US" dirty="0" smtClean="0"/>
              <a:t>) </a:t>
            </a:r>
            <a:endParaRPr lang="en-US" baseline="-25000" dirty="0"/>
          </a:p>
        </p:txBody>
      </p:sp>
      <p:sp>
        <p:nvSpPr>
          <p:cNvPr id="20" name="Titre 10"/>
          <p:cNvSpPr>
            <a:spLocks noGrp="1"/>
          </p:cNvSpPr>
          <p:nvPr>
            <p:ph type="title" idx="4294967295"/>
          </p:nvPr>
        </p:nvSpPr>
        <p:spPr>
          <a:xfrm>
            <a:off x="949325" y="73025"/>
            <a:ext cx="8194675" cy="450850"/>
          </a:xfrm>
          <a:prstGeom prst="rect">
            <a:avLst/>
          </a:prstGeom>
        </p:spPr>
        <p:txBody>
          <a:bodyPr>
            <a:normAutofit/>
          </a:bodyPr>
          <a:lstStyle/>
          <a:p>
            <a:r>
              <a:rPr lang="en-GB" sz="2000" dirty="0">
                <a:solidFill>
                  <a:srgbClr val="000090"/>
                </a:solidFill>
              </a:rPr>
              <a:t>FAB10 beamline at ATTOLAB – </a:t>
            </a:r>
            <a:r>
              <a:rPr lang="en-GB" sz="2000" dirty="0">
                <a:solidFill>
                  <a:srgbClr val="FF0000"/>
                </a:solidFill>
              </a:rPr>
              <a:t>Three-Way </a:t>
            </a:r>
            <a:r>
              <a:rPr lang="en-GB" sz="2000" dirty="0" err="1" smtClean="0">
                <a:solidFill>
                  <a:srgbClr val="FF0000"/>
                </a:solidFill>
              </a:rPr>
              <a:t>Monochromator</a:t>
            </a:r>
            <a:endParaRPr lang="fr-FR" sz="2000" dirty="0">
              <a:solidFill>
                <a:srgbClr val="FF0000"/>
              </a:solidFill>
            </a:endParaRPr>
          </a:p>
        </p:txBody>
      </p:sp>
      <p:sp>
        <p:nvSpPr>
          <p:cNvPr id="15" name="Espace réservé du numéro de diapositive 14"/>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27</a:t>
            </a:fld>
            <a:endParaRPr lang="fr-CA"/>
          </a:p>
        </p:txBody>
      </p:sp>
      <p:sp>
        <p:nvSpPr>
          <p:cNvPr id="19" name="TextBox 18"/>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21" name="TextBox 20"/>
          <p:cNvSpPr txBox="1"/>
          <p:nvPr/>
        </p:nvSpPr>
        <p:spPr>
          <a:xfrm>
            <a:off x="133687" y="5629312"/>
            <a:ext cx="6730929" cy="646331"/>
          </a:xfrm>
          <a:prstGeom prst="rect">
            <a:avLst/>
          </a:prstGeom>
          <a:solidFill>
            <a:srgbClr val="FFFFFF"/>
          </a:solidFill>
        </p:spPr>
        <p:txBody>
          <a:bodyPr wrap="none" rtlCol="0">
            <a:spAutoFit/>
          </a:bodyPr>
          <a:lstStyle/>
          <a:p>
            <a:r>
              <a:rPr lang="en-GB" dirty="0" smtClean="0"/>
              <a:t>Grazing Au coated mirrors (</a:t>
            </a:r>
            <a:r>
              <a:rPr lang="en-GB" dirty="0" err="1" smtClean="0"/>
              <a:t>WinlightX</a:t>
            </a:r>
            <a:r>
              <a:rPr lang="en-GB" dirty="0" smtClean="0"/>
              <a:t>) for full bandwidth transmission </a:t>
            </a:r>
          </a:p>
          <a:p>
            <a:r>
              <a:rPr lang="en-GB" dirty="0" smtClean="0"/>
              <a:t>Coaxial IR recombination on separated branches </a:t>
            </a:r>
            <a:endParaRPr lang="en-GB" dirty="0"/>
          </a:p>
        </p:txBody>
      </p:sp>
      <p:sp>
        <p:nvSpPr>
          <p:cNvPr id="18" name="TextBox 17"/>
          <p:cNvSpPr txBox="1"/>
          <p:nvPr/>
        </p:nvSpPr>
        <p:spPr>
          <a:xfrm>
            <a:off x="2712243" y="3167766"/>
            <a:ext cx="1290475" cy="369332"/>
          </a:xfrm>
          <a:prstGeom prst="rect">
            <a:avLst/>
          </a:prstGeom>
          <a:solidFill>
            <a:srgbClr val="FFFFFF"/>
          </a:solidFill>
          <a:ln>
            <a:solidFill>
              <a:srgbClr val="FF0000"/>
            </a:solidFill>
          </a:ln>
        </p:spPr>
        <p:txBody>
          <a:bodyPr wrap="none" rtlCol="0">
            <a:spAutoFit/>
          </a:bodyPr>
          <a:lstStyle/>
          <a:p>
            <a:r>
              <a:rPr lang="en-US" dirty="0" smtClean="0"/>
              <a:t>Filter wheel</a:t>
            </a:r>
            <a:endParaRPr lang="en-US" dirty="0"/>
          </a:p>
        </p:txBody>
      </p:sp>
      <p:cxnSp>
        <p:nvCxnSpPr>
          <p:cNvPr id="24" name="Straight Arrow Connector 23"/>
          <p:cNvCxnSpPr/>
          <p:nvPr/>
        </p:nvCxnSpPr>
        <p:spPr>
          <a:xfrm flipV="1">
            <a:off x="3996665" y="3116181"/>
            <a:ext cx="688734" cy="2437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descr="MT_VB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19" y="1036547"/>
            <a:ext cx="5980138" cy="4200042"/>
          </a:xfrm>
          <a:prstGeom prst="rect">
            <a:avLst/>
          </a:prstGeom>
          <a:ln w="28575" cmpd="sng">
            <a:solidFill>
              <a:srgbClr val="FF0000"/>
            </a:solidFill>
          </a:ln>
        </p:spPr>
      </p:pic>
      <p:pic>
        <p:nvPicPr>
          <p:cNvPr id="22" name="Picture 21"/>
          <p:cNvPicPr>
            <a:picLocks noChangeAspect="1"/>
          </p:cNvPicPr>
          <p:nvPr/>
        </p:nvPicPr>
        <p:blipFill>
          <a:blip r:embed="rId6"/>
          <a:stretch>
            <a:fillRect/>
          </a:stretch>
        </p:blipFill>
        <p:spPr>
          <a:xfrm>
            <a:off x="4237182" y="591018"/>
            <a:ext cx="4603003" cy="5903852"/>
          </a:xfrm>
          <a:prstGeom prst="rect">
            <a:avLst/>
          </a:prstGeom>
          <a:ln w="28575" cmpd="sng">
            <a:solidFill>
              <a:srgbClr val="FF0000"/>
            </a:solidFill>
          </a:ln>
        </p:spPr>
      </p:pic>
    </p:spTree>
    <p:extLst>
      <p:ext uri="{BB962C8B-B14F-4D97-AF65-F5344CB8AC3E}">
        <p14:creationId xmlns:p14="http://schemas.microsoft.com/office/powerpoint/2010/main" val="19374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Narrow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sp>
        <p:nvSpPr>
          <p:cNvPr id="11" name="Oval 10"/>
          <p:cNvSpPr/>
          <p:nvPr/>
        </p:nvSpPr>
        <p:spPr>
          <a:xfrm>
            <a:off x="3778204" y="3105509"/>
            <a:ext cx="1216709" cy="154741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7" idx="2"/>
            <a:endCxn id="11" idx="0"/>
          </p:cNvCxnSpPr>
          <p:nvPr/>
        </p:nvCxnSpPr>
        <p:spPr>
          <a:xfrm>
            <a:off x="3901324" y="2569626"/>
            <a:ext cx="485235" cy="5358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02847" y="2200294"/>
            <a:ext cx="1996954" cy="369332"/>
          </a:xfrm>
          <a:prstGeom prst="rect">
            <a:avLst/>
          </a:prstGeom>
          <a:solidFill>
            <a:srgbClr val="FFFFFF"/>
          </a:solidFill>
          <a:ln w="28575" cmpd="sng">
            <a:solidFill>
              <a:srgbClr val="FF0000"/>
            </a:solidFill>
          </a:ln>
        </p:spPr>
        <p:txBody>
          <a:bodyPr wrap="square" rtlCol="0">
            <a:spAutoFit/>
          </a:bodyPr>
          <a:lstStyle/>
          <a:p>
            <a:r>
              <a:rPr lang="en-US" dirty="0" smtClean="0"/>
              <a:t>3 gratings housing</a:t>
            </a:r>
          </a:p>
        </p:txBody>
      </p:sp>
      <p:pic>
        <p:nvPicPr>
          <p:cNvPr id="12" name="Picture 11"/>
          <p:cNvPicPr>
            <a:picLocks noChangeAspect="1"/>
          </p:cNvPicPr>
          <p:nvPr/>
        </p:nvPicPr>
        <p:blipFill>
          <a:blip r:embed="rId4"/>
          <a:stretch>
            <a:fillRect/>
          </a:stretch>
        </p:blipFill>
        <p:spPr>
          <a:xfrm>
            <a:off x="7109992" y="888891"/>
            <a:ext cx="2034008" cy="1887977"/>
          </a:xfrm>
          <a:prstGeom prst="rect">
            <a:avLst/>
          </a:prstGeom>
        </p:spPr>
      </p:pic>
      <p:sp>
        <p:nvSpPr>
          <p:cNvPr id="2" name="Rectangle 1"/>
          <p:cNvSpPr/>
          <p:nvPr/>
        </p:nvSpPr>
        <p:spPr>
          <a:xfrm>
            <a:off x="0" y="1492637"/>
            <a:ext cx="4572000" cy="307777"/>
          </a:xfrm>
          <a:prstGeom prst="rect">
            <a:avLst/>
          </a:prstGeom>
          <a:solidFill>
            <a:srgbClr val="FFFFFF"/>
          </a:solidFill>
        </p:spPr>
        <p:txBody>
          <a:bodyPr>
            <a:spAutoFit/>
          </a:bodyPr>
          <a:lstStyle/>
          <a:p>
            <a:r>
              <a:rPr lang="en-US" sz="1400" b="1" i="1" dirty="0" smtClean="0"/>
              <a:t>L. </a:t>
            </a:r>
            <a:r>
              <a:rPr lang="en-US" sz="1400" b="1" i="1" dirty="0" err="1" smtClean="0"/>
              <a:t>Poletto</a:t>
            </a:r>
            <a:r>
              <a:rPr lang="en-US" sz="1400" b="1" i="1" dirty="0" smtClean="0"/>
              <a:t> </a:t>
            </a:r>
            <a:r>
              <a:rPr lang="en-US" sz="1400" b="1" i="1" dirty="0"/>
              <a:t>and </a:t>
            </a:r>
            <a:r>
              <a:rPr lang="en-US" sz="1400" b="1" i="1" dirty="0" smtClean="0"/>
              <a:t>F. </a:t>
            </a:r>
            <a:r>
              <a:rPr lang="en-US" sz="1400" b="1" i="1" dirty="0" err="1" smtClean="0"/>
              <a:t>Frassetto</a:t>
            </a:r>
            <a:r>
              <a:rPr lang="en-US" sz="1400" b="1" i="1" dirty="0" smtClean="0"/>
              <a:t>, </a:t>
            </a:r>
            <a:r>
              <a:rPr lang="en-US" sz="1400" b="1" i="1" dirty="0"/>
              <a:t>Appl. Opt. 49, 5465-5473 (2010) </a:t>
            </a:r>
          </a:p>
        </p:txBody>
      </p:sp>
      <p:sp>
        <p:nvSpPr>
          <p:cNvPr id="10" name="Espace réservé du numéro de diapositive 9"/>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28</a:t>
            </a:fld>
            <a:endParaRPr lang="fr-CA"/>
          </a:p>
        </p:txBody>
      </p:sp>
      <p:sp>
        <p:nvSpPr>
          <p:cNvPr id="18" name="TextBox 17"/>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4"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smtClean="0">
                <a:ln>
                  <a:noFill/>
                </a:ln>
                <a:solidFill>
                  <a:srgbClr val="000090"/>
                </a:solidFill>
                <a:effectLst/>
                <a:uLnTx/>
                <a:uFillTx/>
                <a:latin typeface="Aharoni" panose="02010803020104030203" pitchFamily="2" charset="-79"/>
                <a:ea typeface="+mj-ea"/>
                <a:cs typeface="Aharoni" panose="02010803020104030203" pitchFamily="2" charset="-79"/>
              </a:rPr>
              <a:t>FAB10 beamline at ATTOLAB – </a:t>
            </a:r>
            <a:r>
              <a:rPr kumimoji="0" lang="en-GB" sz="2000" b="1" i="0" u="none" strike="noStrike" kern="1200" cap="none" spc="0" normalizeH="0" baseline="0" noProof="0" smtClean="0">
                <a:ln>
                  <a:noFill/>
                </a:ln>
                <a:solidFill>
                  <a:srgbClr val="FF0000"/>
                </a:solidFill>
                <a:effectLst/>
                <a:uLnTx/>
                <a:uFillTx/>
                <a:latin typeface="Aharoni" panose="02010803020104030203" pitchFamily="2" charset="-79"/>
                <a:ea typeface="+mj-ea"/>
                <a:cs typeface="Aharoni" panose="02010803020104030203" pitchFamily="2" charset="-79"/>
              </a:rPr>
              <a:t>Three-Way 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
        <p:nvSpPr>
          <p:cNvPr id="7" name="TextBox 6"/>
          <p:cNvSpPr txBox="1"/>
          <p:nvPr/>
        </p:nvSpPr>
        <p:spPr>
          <a:xfrm>
            <a:off x="0" y="848321"/>
            <a:ext cx="8115698" cy="646331"/>
          </a:xfrm>
          <a:prstGeom prst="rect">
            <a:avLst/>
          </a:prstGeom>
          <a:solidFill>
            <a:srgbClr val="FFFFFF"/>
          </a:solidFill>
        </p:spPr>
        <p:txBody>
          <a:bodyPr wrap="none" rtlCol="0">
            <a:spAutoFit/>
          </a:bodyPr>
          <a:lstStyle/>
          <a:p>
            <a:r>
              <a:rPr lang="en-GB" b="1" dirty="0" smtClean="0"/>
              <a:t>Conical diffraction </a:t>
            </a:r>
            <a:r>
              <a:rPr lang="en-GB" b="1" dirty="0" err="1" smtClean="0"/>
              <a:t>monochormator</a:t>
            </a:r>
            <a:r>
              <a:rPr lang="en-GB" dirty="0" smtClean="0"/>
              <a:t> for tuneable wavelength selection (ΔE≈100 </a:t>
            </a:r>
            <a:r>
              <a:rPr lang="en-GB" dirty="0" err="1" smtClean="0"/>
              <a:t>meV</a:t>
            </a:r>
            <a:r>
              <a:rPr lang="en-GB" dirty="0" smtClean="0"/>
              <a:t>) </a:t>
            </a:r>
          </a:p>
          <a:p>
            <a:r>
              <a:rPr lang="en-GB" b="1" dirty="0" smtClean="0"/>
              <a:t>External IR recombination</a:t>
            </a:r>
            <a:endParaRPr lang="en-GB" b="1" dirty="0"/>
          </a:p>
        </p:txBody>
      </p:sp>
      <p:pic>
        <p:nvPicPr>
          <p:cNvPr id="16" name="Picture 5"/>
          <p:cNvPicPr>
            <a:picLocks noChangeAspect="1"/>
          </p:cNvPicPr>
          <p:nvPr/>
        </p:nvPicPr>
        <p:blipFill>
          <a:blip r:embed="rId5"/>
          <a:stretch>
            <a:fillRect/>
          </a:stretch>
        </p:blipFill>
        <p:spPr>
          <a:xfrm>
            <a:off x="7994807" y="486793"/>
            <a:ext cx="1149193" cy="547033"/>
          </a:xfrm>
          <a:prstGeom prst="rect">
            <a:avLst/>
          </a:prstGeom>
        </p:spPr>
      </p:pic>
    </p:spTree>
    <p:extLst>
      <p:ext uri="{BB962C8B-B14F-4D97-AF65-F5344CB8AC3E}">
        <p14:creationId xmlns:p14="http://schemas.microsoft.com/office/powerpoint/2010/main" val="31119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6659"/>
            <a:ext cx="9144000" cy="5991341"/>
          </a:xfrm>
          <a:prstGeom prst="rect">
            <a:avLst/>
          </a:prstGeom>
        </p:spPr>
      </p:pic>
      <p:sp>
        <p:nvSpPr>
          <p:cNvPr id="3" name="Title 3"/>
          <p:cNvSpPr txBox="1">
            <a:spLocks/>
          </p:cNvSpPr>
          <p:nvPr/>
        </p:nvSpPr>
        <p:spPr>
          <a:xfrm>
            <a:off x="0" y="6409031"/>
            <a:ext cx="9144000" cy="448969"/>
          </a:xfrm>
          <a:prstGeom prst="rect">
            <a:avLst/>
          </a:prstGeom>
          <a:solidFill>
            <a:srgbClr val="FFFFFF"/>
          </a:solidFill>
          <a:ln>
            <a:solidFill>
              <a:srgbClr val="7F7F7F"/>
            </a:solidFill>
          </a:ln>
        </p:spPr>
        <p:txBody>
          <a:bodyPr vert="horz" lIns="91440" tIns="45720" rIns="91440" bIns="45720" rtlCol="0" anchor="ctr">
            <a:normAutofit fontScale="6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rgbClr val="0000FF"/>
                </a:solidFill>
                <a:effectLst/>
                <a:uLnTx/>
                <a:uFillTx/>
                <a:latin typeface="+mj-lt"/>
                <a:ea typeface="+mj-ea"/>
                <a:cs typeface="+mj-cs"/>
              </a:rPr>
              <a:t>Narrow Broadband (VBB)</a:t>
            </a:r>
            <a:endParaRPr kumimoji="0" lang="fr-CA" sz="4400" b="0" i="0" u="none" strike="noStrike" kern="1200" cap="none" spc="0" normalizeH="0" baseline="0" noProof="0" dirty="0">
              <a:ln>
                <a:noFill/>
              </a:ln>
              <a:solidFill>
                <a:srgbClr val="0000FF"/>
              </a:solidFill>
              <a:effectLst/>
              <a:uLnTx/>
              <a:uFillTx/>
              <a:latin typeface="+mj-lt"/>
              <a:ea typeface="+mj-ea"/>
              <a:cs typeface="+mj-cs"/>
            </a:endParaRPr>
          </a:p>
        </p:txBody>
      </p:sp>
      <p:sp>
        <p:nvSpPr>
          <p:cNvPr id="11" name="Oval 10"/>
          <p:cNvSpPr/>
          <p:nvPr/>
        </p:nvSpPr>
        <p:spPr>
          <a:xfrm>
            <a:off x="3778204" y="3105509"/>
            <a:ext cx="1216709" cy="154741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7" idx="2"/>
            <a:endCxn id="11" idx="0"/>
          </p:cNvCxnSpPr>
          <p:nvPr/>
        </p:nvCxnSpPr>
        <p:spPr>
          <a:xfrm>
            <a:off x="3901324" y="2569626"/>
            <a:ext cx="485235" cy="5358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02847" y="2200294"/>
            <a:ext cx="1996954" cy="369332"/>
          </a:xfrm>
          <a:prstGeom prst="rect">
            <a:avLst/>
          </a:prstGeom>
          <a:solidFill>
            <a:srgbClr val="FFFFFF"/>
          </a:solidFill>
          <a:ln w="28575" cmpd="sng">
            <a:solidFill>
              <a:srgbClr val="FF0000"/>
            </a:solidFill>
          </a:ln>
        </p:spPr>
        <p:txBody>
          <a:bodyPr wrap="square" rtlCol="0">
            <a:spAutoFit/>
          </a:bodyPr>
          <a:lstStyle/>
          <a:p>
            <a:r>
              <a:rPr lang="en-US" dirty="0" smtClean="0"/>
              <a:t>3 gratings housing</a:t>
            </a:r>
          </a:p>
        </p:txBody>
      </p:sp>
      <p:pic>
        <p:nvPicPr>
          <p:cNvPr id="12" name="Picture 11"/>
          <p:cNvPicPr>
            <a:picLocks noChangeAspect="1"/>
          </p:cNvPicPr>
          <p:nvPr/>
        </p:nvPicPr>
        <p:blipFill>
          <a:blip r:embed="rId4"/>
          <a:stretch>
            <a:fillRect/>
          </a:stretch>
        </p:blipFill>
        <p:spPr>
          <a:xfrm>
            <a:off x="7109992" y="888891"/>
            <a:ext cx="2034008" cy="1887977"/>
          </a:xfrm>
          <a:prstGeom prst="rect">
            <a:avLst/>
          </a:prstGeom>
        </p:spPr>
      </p:pic>
      <p:sp>
        <p:nvSpPr>
          <p:cNvPr id="2" name="Rectangle 1"/>
          <p:cNvSpPr/>
          <p:nvPr/>
        </p:nvSpPr>
        <p:spPr>
          <a:xfrm>
            <a:off x="0" y="1492637"/>
            <a:ext cx="4572000" cy="307777"/>
          </a:xfrm>
          <a:prstGeom prst="rect">
            <a:avLst/>
          </a:prstGeom>
          <a:solidFill>
            <a:srgbClr val="FFFFFF"/>
          </a:solidFill>
        </p:spPr>
        <p:txBody>
          <a:bodyPr>
            <a:spAutoFit/>
          </a:bodyPr>
          <a:lstStyle/>
          <a:p>
            <a:r>
              <a:rPr lang="en-US" sz="1400" b="1" i="1" dirty="0" smtClean="0"/>
              <a:t>L. </a:t>
            </a:r>
            <a:r>
              <a:rPr lang="en-US" sz="1400" b="1" i="1" dirty="0" err="1" smtClean="0"/>
              <a:t>Poletto</a:t>
            </a:r>
            <a:r>
              <a:rPr lang="en-US" sz="1400" b="1" i="1" dirty="0" smtClean="0"/>
              <a:t> </a:t>
            </a:r>
            <a:r>
              <a:rPr lang="en-US" sz="1400" b="1" i="1" dirty="0"/>
              <a:t>and </a:t>
            </a:r>
            <a:r>
              <a:rPr lang="en-US" sz="1400" b="1" i="1" dirty="0" smtClean="0"/>
              <a:t>F. </a:t>
            </a:r>
            <a:r>
              <a:rPr lang="en-US" sz="1400" b="1" i="1" dirty="0" err="1" smtClean="0"/>
              <a:t>Frassetto</a:t>
            </a:r>
            <a:r>
              <a:rPr lang="en-US" sz="1400" b="1" i="1" dirty="0" smtClean="0"/>
              <a:t>, </a:t>
            </a:r>
            <a:r>
              <a:rPr lang="en-US" sz="1400" b="1" i="1" dirty="0"/>
              <a:t>Appl. Opt. 49, 5465-5473 (2010) </a:t>
            </a:r>
          </a:p>
        </p:txBody>
      </p:sp>
      <p:sp>
        <p:nvSpPr>
          <p:cNvPr id="10" name="Espace réservé du numéro de diapositive 9"/>
          <p:cNvSpPr>
            <a:spLocks noGrp="1"/>
          </p:cNvSpPr>
          <p:nvPr>
            <p:ph type="sldNum" sz="quarter" idx="4294967295"/>
          </p:nvPr>
        </p:nvSpPr>
        <p:spPr>
          <a:xfrm>
            <a:off x="8064500" y="6480175"/>
            <a:ext cx="1079500" cy="365125"/>
          </a:xfrm>
          <a:prstGeom prst="rect">
            <a:avLst/>
          </a:prstGeom>
        </p:spPr>
        <p:txBody>
          <a:bodyPr/>
          <a:lstStyle/>
          <a:p>
            <a:fld id="{E9BDAAAE-6AAF-C840-B620-EB02EA2BF54A}" type="slidenum">
              <a:rPr lang="fr-CA" smtClean="0"/>
              <a:pPr/>
              <a:t>29</a:t>
            </a:fld>
            <a:endParaRPr lang="fr-CA"/>
          </a:p>
        </p:txBody>
      </p:sp>
      <p:sp>
        <p:nvSpPr>
          <p:cNvPr id="18" name="TextBox 17"/>
          <p:cNvSpPr txBox="1"/>
          <p:nvPr/>
        </p:nvSpPr>
        <p:spPr>
          <a:xfrm>
            <a:off x="5925638" y="6454370"/>
            <a:ext cx="3218362" cy="307777"/>
          </a:xfrm>
          <a:prstGeom prst="rect">
            <a:avLst/>
          </a:prstGeom>
          <a:solidFill>
            <a:srgbClr val="FFFFFF"/>
          </a:solidFill>
          <a:ln>
            <a:noFill/>
          </a:ln>
        </p:spPr>
        <p:txBody>
          <a:bodyPr wrap="none" rtlCol="0">
            <a:spAutoFit/>
          </a:bodyPr>
          <a:lstStyle/>
          <a:p>
            <a:r>
              <a:rPr lang="en-GB" sz="1400" i="1" dirty="0" smtClean="0"/>
              <a:t>CAD by </a:t>
            </a:r>
            <a:r>
              <a:rPr lang="en-GB" sz="1400" b="1" i="1" dirty="0" smtClean="0">
                <a:solidFill>
                  <a:srgbClr val="604A7B"/>
                </a:solidFill>
              </a:rPr>
              <a:t>J. </a:t>
            </a:r>
            <a:r>
              <a:rPr lang="en-GB" sz="1400" b="1" i="1" dirty="0" err="1" smtClean="0">
                <a:solidFill>
                  <a:srgbClr val="604A7B"/>
                </a:solidFill>
              </a:rPr>
              <a:t>Lenfant</a:t>
            </a:r>
            <a:r>
              <a:rPr lang="en-GB" sz="1400" i="1" dirty="0" smtClean="0"/>
              <a:t> and M. </a:t>
            </a:r>
            <a:r>
              <a:rPr lang="en-GB" sz="1400" i="1" dirty="0" err="1" smtClean="0"/>
              <a:t>Bougeard</a:t>
            </a:r>
            <a:r>
              <a:rPr lang="en-GB" sz="1400" i="1" dirty="0" smtClean="0"/>
              <a:t> - CEA</a:t>
            </a:r>
            <a:endParaRPr lang="en-GB" sz="1400" i="1" dirty="0"/>
          </a:p>
        </p:txBody>
      </p:sp>
      <p:sp>
        <p:nvSpPr>
          <p:cNvPr id="14" name="Titre 10"/>
          <p:cNvSpPr txBox="1">
            <a:spLocks/>
          </p:cNvSpPr>
          <p:nvPr/>
        </p:nvSpPr>
        <p:spPr>
          <a:xfrm>
            <a:off x="643631" y="73326"/>
            <a:ext cx="8194554" cy="45051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smtClean="0">
                <a:ln>
                  <a:noFill/>
                </a:ln>
                <a:solidFill>
                  <a:srgbClr val="000090"/>
                </a:solidFill>
                <a:effectLst/>
                <a:uLnTx/>
                <a:uFillTx/>
                <a:latin typeface="Aharoni" panose="02010803020104030203" pitchFamily="2" charset="-79"/>
                <a:ea typeface="+mj-ea"/>
                <a:cs typeface="Aharoni" panose="02010803020104030203" pitchFamily="2" charset="-79"/>
              </a:rPr>
              <a:t>FAB10 beamline at ATTOLAB – </a:t>
            </a:r>
            <a:r>
              <a:rPr kumimoji="0" lang="en-GB" sz="2000" b="1" i="0" u="none" strike="noStrike" kern="1200" cap="none" spc="0" normalizeH="0" baseline="0" noProof="0" smtClean="0">
                <a:ln>
                  <a:noFill/>
                </a:ln>
                <a:solidFill>
                  <a:srgbClr val="FF0000"/>
                </a:solidFill>
                <a:effectLst/>
                <a:uLnTx/>
                <a:uFillTx/>
                <a:latin typeface="Aharoni" panose="02010803020104030203" pitchFamily="2" charset="-79"/>
                <a:ea typeface="+mj-ea"/>
                <a:cs typeface="Aharoni" panose="02010803020104030203" pitchFamily="2" charset="-79"/>
              </a:rPr>
              <a:t>Three-Way Monochromator</a:t>
            </a:r>
            <a:endParaRPr kumimoji="0" lang="fr-FR" sz="20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endParaRPr>
          </a:p>
        </p:txBody>
      </p:sp>
      <p:sp>
        <p:nvSpPr>
          <p:cNvPr id="7" name="TextBox 6"/>
          <p:cNvSpPr txBox="1"/>
          <p:nvPr/>
        </p:nvSpPr>
        <p:spPr>
          <a:xfrm>
            <a:off x="0" y="848321"/>
            <a:ext cx="8115698" cy="646331"/>
          </a:xfrm>
          <a:prstGeom prst="rect">
            <a:avLst/>
          </a:prstGeom>
          <a:solidFill>
            <a:srgbClr val="FFFFFF"/>
          </a:solidFill>
        </p:spPr>
        <p:txBody>
          <a:bodyPr wrap="none" rtlCol="0">
            <a:spAutoFit/>
          </a:bodyPr>
          <a:lstStyle/>
          <a:p>
            <a:r>
              <a:rPr lang="en-GB" b="1" dirty="0" smtClean="0"/>
              <a:t>Conical diffraction </a:t>
            </a:r>
            <a:r>
              <a:rPr lang="en-GB" b="1" dirty="0" err="1" smtClean="0"/>
              <a:t>monochormator</a:t>
            </a:r>
            <a:r>
              <a:rPr lang="en-GB" dirty="0" smtClean="0"/>
              <a:t> for tuneable wavelength selection (ΔE≈100 </a:t>
            </a:r>
            <a:r>
              <a:rPr lang="en-GB" dirty="0" err="1" smtClean="0"/>
              <a:t>meV</a:t>
            </a:r>
            <a:r>
              <a:rPr lang="en-GB" dirty="0" smtClean="0"/>
              <a:t>) </a:t>
            </a:r>
          </a:p>
          <a:p>
            <a:r>
              <a:rPr lang="en-GB" b="1" dirty="0" smtClean="0"/>
              <a:t>External IR recombination</a:t>
            </a:r>
            <a:endParaRPr lang="en-GB" b="1" dirty="0"/>
          </a:p>
        </p:txBody>
      </p:sp>
      <p:pic>
        <p:nvPicPr>
          <p:cNvPr id="16" name="Picture 5"/>
          <p:cNvPicPr>
            <a:picLocks noChangeAspect="1"/>
          </p:cNvPicPr>
          <p:nvPr/>
        </p:nvPicPr>
        <p:blipFill>
          <a:blip r:embed="rId5"/>
          <a:stretch>
            <a:fillRect/>
          </a:stretch>
        </p:blipFill>
        <p:spPr>
          <a:xfrm>
            <a:off x="7994807" y="486793"/>
            <a:ext cx="1149193" cy="547033"/>
          </a:xfrm>
          <a:prstGeom prst="rect">
            <a:avLst/>
          </a:prstGeom>
        </p:spPr>
      </p:pic>
      <p:pic>
        <p:nvPicPr>
          <p:cNvPr id="5" name="Picture 4" descr="MTT_Cine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473" y="243417"/>
            <a:ext cx="6022593" cy="4906817"/>
          </a:xfrm>
          <a:prstGeom prst="rect">
            <a:avLst/>
          </a:prstGeom>
          <a:ln w="28575" cmpd="sng">
            <a:solidFill>
              <a:srgbClr val="FF0000"/>
            </a:solidFill>
          </a:ln>
        </p:spPr>
      </p:pic>
      <p:pic>
        <p:nvPicPr>
          <p:cNvPr id="6" name="Picture 5"/>
          <p:cNvPicPr>
            <a:picLocks noChangeAspect="1"/>
          </p:cNvPicPr>
          <p:nvPr/>
        </p:nvPicPr>
        <p:blipFill rotWithShape="1">
          <a:blip r:embed="rId7"/>
          <a:srcRect t="38199" b="5809"/>
          <a:stretch/>
        </p:blipFill>
        <p:spPr>
          <a:xfrm>
            <a:off x="0" y="4614333"/>
            <a:ext cx="9144000" cy="2243667"/>
          </a:xfrm>
          <a:prstGeom prst="rect">
            <a:avLst/>
          </a:prstGeom>
          <a:ln w="28575" cmpd="sng">
            <a:solidFill>
              <a:srgbClr val="FF0000"/>
            </a:solidFill>
          </a:ln>
        </p:spPr>
      </p:pic>
      <p:sp>
        <p:nvSpPr>
          <p:cNvPr id="8" name="TextBox 7"/>
          <p:cNvSpPr txBox="1"/>
          <p:nvPr/>
        </p:nvSpPr>
        <p:spPr>
          <a:xfrm>
            <a:off x="3503083" y="264583"/>
            <a:ext cx="3567353" cy="369332"/>
          </a:xfrm>
          <a:prstGeom prst="rect">
            <a:avLst/>
          </a:prstGeom>
          <a:solidFill>
            <a:schemeClr val="bg1"/>
          </a:solidFill>
        </p:spPr>
        <p:txBody>
          <a:bodyPr wrap="none" rtlCol="0">
            <a:spAutoFit/>
          </a:bodyPr>
          <a:lstStyle/>
          <a:p>
            <a:r>
              <a:rPr lang="en-US" dirty="0" smtClean="0"/>
              <a:t>CINEL </a:t>
            </a:r>
            <a:r>
              <a:rPr lang="en-US" dirty="0" err="1" smtClean="0"/>
              <a:t>s.r.l</a:t>
            </a:r>
            <a:r>
              <a:rPr lang="en-US" dirty="0" smtClean="0"/>
              <a:t>. - </a:t>
            </a:r>
            <a:r>
              <a:rPr lang="en-US" dirty="0" err="1" smtClean="0"/>
              <a:t>Padova</a:t>
            </a:r>
            <a:r>
              <a:rPr lang="en-US" dirty="0" smtClean="0"/>
              <a:t> (IT) 28/11/2016</a:t>
            </a:r>
            <a:endParaRPr lang="en-US" dirty="0"/>
          </a:p>
        </p:txBody>
      </p:sp>
    </p:spTree>
    <p:extLst>
      <p:ext uri="{BB962C8B-B14F-4D97-AF65-F5344CB8AC3E}">
        <p14:creationId xmlns:p14="http://schemas.microsoft.com/office/powerpoint/2010/main" val="68355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2087217" cy="452783"/>
          </a:xfrm>
        </p:spPr>
        <p:txBody>
          <a:bodyPr/>
          <a:lstStyle/>
          <a:p>
            <a:pPr algn="l"/>
            <a:r>
              <a:rPr lang="en-US" dirty="0" smtClean="0">
                <a:solidFill>
                  <a:srgbClr val="0000FF"/>
                </a:solidFill>
              </a:rPr>
              <a:t>OPT2X team</a:t>
            </a:r>
            <a:endParaRPr lang="en-US" dirty="0">
              <a:solidFill>
                <a:srgbClr val="0000FF"/>
              </a:solidFill>
            </a:endParaRPr>
          </a:p>
        </p:txBody>
      </p:sp>
      <p:grpSp>
        <p:nvGrpSpPr>
          <p:cNvPr id="9" name="Group 8"/>
          <p:cNvGrpSpPr/>
          <p:nvPr/>
        </p:nvGrpSpPr>
        <p:grpSpPr>
          <a:xfrm>
            <a:off x="1167405" y="780384"/>
            <a:ext cx="7976596" cy="745387"/>
            <a:chOff x="1167405" y="780384"/>
            <a:chExt cx="7976596" cy="745387"/>
          </a:xfrm>
        </p:grpSpPr>
        <p:sp>
          <p:nvSpPr>
            <p:cNvPr id="5" name="Content Placeholder 2"/>
            <p:cNvSpPr txBox="1">
              <a:spLocks/>
            </p:cNvSpPr>
            <p:nvPr/>
          </p:nvSpPr>
          <p:spPr>
            <a:xfrm>
              <a:off x="2383691" y="988618"/>
              <a:ext cx="6760310"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Font typeface="Arial" panose="020B0604020202020204" pitchFamily="34" charset="0"/>
                <a:buNone/>
              </a:pPr>
              <a:r>
                <a:rPr lang="en-US" sz="2000" b="1" dirty="0" smtClean="0">
                  <a:solidFill>
                    <a:srgbClr val="000090"/>
                  </a:solidFill>
                </a:rPr>
                <a:t>Danielle </a:t>
              </a:r>
              <a:r>
                <a:rPr lang="en-US" sz="2000" b="1" dirty="0" err="1" smtClean="0">
                  <a:solidFill>
                    <a:srgbClr val="000090"/>
                  </a:solidFill>
                </a:rPr>
                <a:t>Dowek</a:t>
              </a:r>
              <a:r>
                <a:rPr lang="en-US" sz="2000" dirty="0" smtClean="0">
                  <a:solidFill>
                    <a:srgbClr val="000090"/>
                  </a:solidFill>
                </a:rPr>
                <a:t>, A. </a:t>
              </a:r>
              <a:r>
                <a:rPr lang="en-US" sz="2000" dirty="0" err="1" smtClean="0">
                  <a:solidFill>
                    <a:srgbClr val="000090"/>
                  </a:solidFill>
                </a:rPr>
                <a:t>Klisnick</a:t>
              </a:r>
              <a:r>
                <a:rPr lang="en-US" sz="2000" dirty="0" smtClean="0">
                  <a:solidFill>
                    <a:srgbClr val="000090"/>
                  </a:solidFill>
                </a:rPr>
                <a:t>, </a:t>
              </a:r>
              <a:r>
                <a:rPr lang="en-US" sz="2000" dirty="0" smtClean="0">
                  <a:solidFill>
                    <a:srgbClr val="0000FF"/>
                  </a:solidFill>
                </a:rPr>
                <a:t>C. </a:t>
              </a:r>
              <a:r>
                <a:rPr lang="en-US" sz="2000" dirty="0" err="1" smtClean="0">
                  <a:solidFill>
                    <a:srgbClr val="0000FF"/>
                  </a:solidFill>
                </a:rPr>
                <a:t>Bourassin-Bouchet</a:t>
              </a:r>
              <a:endParaRPr lang="en-US" sz="2000" dirty="0" smtClean="0">
                <a:solidFill>
                  <a:srgbClr val="0000FF"/>
                </a:solidFill>
              </a:endParaRPr>
            </a:p>
          </p:txBody>
        </p:sp>
        <p:pic>
          <p:nvPicPr>
            <p:cNvPr id="10" name="Picture 9"/>
            <p:cNvPicPr>
              <a:picLocks noChangeAspect="1"/>
            </p:cNvPicPr>
            <p:nvPr/>
          </p:nvPicPr>
          <p:blipFill>
            <a:blip r:embed="rId2"/>
            <a:stretch>
              <a:fillRect/>
            </a:stretch>
          </p:blipFill>
          <p:spPr>
            <a:xfrm>
              <a:off x="1167405" y="780384"/>
              <a:ext cx="1060174" cy="596745"/>
            </a:xfrm>
            <a:prstGeom prst="rect">
              <a:avLst/>
            </a:prstGeom>
          </p:spPr>
        </p:pic>
      </p:grpSp>
      <p:grpSp>
        <p:nvGrpSpPr>
          <p:cNvPr id="3" name="Group 2"/>
          <p:cNvGrpSpPr/>
          <p:nvPr/>
        </p:nvGrpSpPr>
        <p:grpSpPr>
          <a:xfrm>
            <a:off x="1343099" y="2847830"/>
            <a:ext cx="7800902" cy="567850"/>
            <a:chOff x="1343099" y="1588453"/>
            <a:chExt cx="7800902" cy="567850"/>
          </a:xfrm>
        </p:grpSpPr>
        <p:pic>
          <p:nvPicPr>
            <p:cNvPr id="11" name="Picture 10"/>
            <p:cNvPicPr>
              <a:picLocks noChangeAspect="1"/>
            </p:cNvPicPr>
            <p:nvPr/>
          </p:nvPicPr>
          <p:blipFill>
            <a:blip r:embed="rId3"/>
            <a:stretch>
              <a:fillRect/>
            </a:stretch>
          </p:blipFill>
          <p:spPr>
            <a:xfrm>
              <a:off x="1343099" y="1588453"/>
              <a:ext cx="800010" cy="516037"/>
            </a:xfrm>
            <a:prstGeom prst="rect">
              <a:avLst/>
            </a:prstGeom>
          </p:spPr>
        </p:pic>
        <p:sp>
          <p:nvSpPr>
            <p:cNvPr id="12" name="Content Placeholder 2"/>
            <p:cNvSpPr txBox="1">
              <a:spLocks/>
            </p:cNvSpPr>
            <p:nvPr/>
          </p:nvSpPr>
          <p:spPr>
            <a:xfrm>
              <a:off x="2381483" y="1619150"/>
              <a:ext cx="676251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M. </a:t>
              </a:r>
              <a:r>
                <a:rPr lang="en-US" sz="2000" dirty="0" err="1">
                  <a:solidFill>
                    <a:srgbClr val="000090"/>
                  </a:solidFill>
                </a:rPr>
                <a:t>Marsi</a:t>
              </a:r>
              <a:r>
                <a:rPr lang="en-US" sz="2000" dirty="0" smtClean="0">
                  <a:solidFill>
                    <a:srgbClr val="000090"/>
                  </a:solidFill>
                </a:rPr>
                <a:t>, </a:t>
              </a:r>
              <a:r>
                <a:rPr lang="en-US" sz="2000" dirty="0" smtClean="0">
                  <a:solidFill>
                    <a:srgbClr val="0000FF"/>
                  </a:solidFill>
                </a:rPr>
                <a:t>C. Spezzani</a:t>
              </a:r>
            </a:p>
          </p:txBody>
        </p:sp>
      </p:grpSp>
      <p:grpSp>
        <p:nvGrpSpPr>
          <p:cNvPr id="13" name="Group 12"/>
          <p:cNvGrpSpPr/>
          <p:nvPr/>
        </p:nvGrpSpPr>
        <p:grpSpPr>
          <a:xfrm>
            <a:off x="1202040" y="3543839"/>
            <a:ext cx="7941960" cy="627665"/>
            <a:chOff x="1202040" y="3543839"/>
            <a:chExt cx="7941960" cy="627665"/>
          </a:xfrm>
        </p:grpSpPr>
        <p:pic>
          <p:nvPicPr>
            <p:cNvPr id="6" name="Picture 5"/>
            <p:cNvPicPr>
              <a:picLocks noChangeAspect="1"/>
            </p:cNvPicPr>
            <p:nvPr/>
          </p:nvPicPr>
          <p:blipFill>
            <a:blip r:embed="rId4"/>
            <a:stretch>
              <a:fillRect/>
            </a:stretch>
          </p:blipFill>
          <p:spPr>
            <a:xfrm>
              <a:off x="1202040" y="3543839"/>
              <a:ext cx="1126435" cy="536200"/>
            </a:xfrm>
            <a:prstGeom prst="rect">
              <a:avLst/>
            </a:prstGeom>
          </p:spPr>
        </p:pic>
        <p:sp>
          <p:nvSpPr>
            <p:cNvPr id="16" name="Content Placeholder 2"/>
            <p:cNvSpPr txBox="1">
              <a:spLocks/>
            </p:cNvSpPr>
            <p:nvPr/>
          </p:nvSpPr>
          <p:spPr>
            <a:xfrm>
              <a:off x="2388107" y="3634351"/>
              <a:ext cx="6755893"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1200"/>
                </a:spcBef>
                <a:buNone/>
              </a:pPr>
              <a:r>
                <a:rPr lang="en-US" sz="2000" dirty="0">
                  <a:solidFill>
                    <a:srgbClr val="000090"/>
                  </a:solidFill>
                </a:rPr>
                <a:t>F. Polack, D. </a:t>
              </a:r>
              <a:r>
                <a:rPr lang="en-US" sz="2000" dirty="0" err="1">
                  <a:solidFill>
                    <a:srgbClr val="000090"/>
                  </a:solidFill>
                </a:rPr>
                <a:t>Dennetiere</a:t>
              </a:r>
              <a:r>
                <a:rPr lang="en-US" sz="2000" dirty="0">
                  <a:solidFill>
                    <a:srgbClr val="000090"/>
                  </a:solidFill>
                </a:rPr>
                <a:t>, </a:t>
              </a:r>
              <a:r>
                <a:rPr lang="en-US" sz="2000" dirty="0">
                  <a:solidFill>
                    <a:srgbClr val="0000FF"/>
                  </a:solidFill>
                </a:rPr>
                <a:t>A. </a:t>
              </a:r>
              <a:r>
                <a:rPr lang="en-US" sz="2000" dirty="0" err="1" smtClean="0">
                  <a:solidFill>
                    <a:srgbClr val="0000FF"/>
                  </a:solidFill>
                </a:rPr>
                <a:t>Akarid</a:t>
              </a:r>
              <a:r>
                <a:rPr lang="en-US" sz="2000" dirty="0" smtClean="0">
                  <a:solidFill>
                    <a:srgbClr val="0000FF"/>
                  </a:solidFill>
                </a:rPr>
                <a:t>, </a:t>
              </a:r>
              <a:r>
                <a:rPr lang="en-US" sz="2000" dirty="0" smtClean="0">
                  <a:solidFill>
                    <a:srgbClr val="000090"/>
                  </a:solidFill>
                </a:rPr>
                <a:t>L</a:t>
              </a:r>
              <a:r>
                <a:rPr lang="en-US" sz="2000" dirty="0">
                  <a:solidFill>
                    <a:srgbClr val="000090"/>
                  </a:solidFill>
                </a:rPr>
                <a:t>. </a:t>
              </a:r>
              <a:r>
                <a:rPr lang="en-US" sz="2000" dirty="0" err="1" smtClean="0">
                  <a:solidFill>
                    <a:srgbClr val="000090"/>
                  </a:solidFill>
                </a:rPr>
                <a:t>Nahon</a:t>
              </a:r>
              <a:r>
                <a:rPr lang="en-US" sz="2000" dirty="0" smtClean="0">
                  <a:solidFill>
                    <a:srgbClr val="000090"/>
                  </a:solidFill>
                </a:rPr>
                <a:t> </a:t>
              </a:r>
              <a:endParaRPr lang="en-US" sz="2000" dirty="0">
                <a:solidFill>
                  <a:srgbClr val="0000FF"/>
                </a:solidFill>
              </a:endParaRPr>
            </a:p>
          </p:txBody>
        </p:sp>
      </p:grpSp>
      <p:grpSp>
        <p:nvGrpSpPr>
          <p:cNvPr id="15" name="Group 14"/>
          <p:cNvGrpSpPr/>
          <p:nvPr/>
        </p:nvGrpSpPr>
        <p:grpSpPr>
          <a:xfrm>
            <a:off x="1247400" y="4375064"/>
            <a:ext cx="7896601" cy="617906"/>
            <a:chOff x="1247400" y="4375064"/>
            <a:chExt cx="7896601" cy="617906"/>
          </a:xfrm>
        </p:grpSpPr>
        <p:pic>
          <p:nvPicPr>
            <p:cNvPr id="7" name="Picture 6"/>
            <p:cNvPicPr>
              <a:picLocks noChangeAspect="1"/>
            </p:cNvPicPr>
            <p:nvPr/>
          </p:nvPicPr>
          <p:blipFill>
            <a:blip r:embed="rId5"/>
            <a:stretch>
              <a:fillRect/>
            </a:stretch>
          </p:blipFill>
          <p:spPr>
            <a:xfrm>
              <a:off x="1247400" y="4375064"/>
              <a:ext cx="1020567" cy="560652"/>
            </a:xfrm>
            <a:prstGeom prst="rect">
              <a:avLst/>
            </a:prstGeom>
          </p:spPr>
        </p:pic>
        <p:sp>
          <p:nvSpPr>
            <p:cNvPr id="17" name="Content Placeholder 2"/>
            <p:cNvSpPr txBox="1">
              <a:spLocks/>
            </p:cNvSpPr>
            <p:nvPr/>
          </p:nvSpPr>
          <p:spPr>
            <a:xfrm>
              <a:off x="2381753" y="4455817"/>
              <a:ext cx="676224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F. </a:t>
              </a:r>
              <a:r>
                <a:rPr lang="en-US" sz="2000" dirty="0" err="1" smtClean="0">
                  <a:solidFill>
                    <a:srgbClr val="000090"/>
                  </a:solidFill>
                </a:rPr>
                <a:t>Delmotte</a:t>
              </a:r>
              <a:r>
                <a:rPr lang="en-US" sz="2000" dirty="0" smtClean="0">
                  <a:solidFill>
                    <a:srgbClr val="000090"/>
                  </a:solidFill>
                </a:rPr>
                <a:t>, </a:t>
              </a:r>
              <a:r>
                <a:rPr lang="en-US" sz="2000" dirty="0" smtClean="0">
                  <a:solidFill>
                    <a:srgbClr val="0000FF"/>
                  </a:solidFill>
                </a:rPr>
                <a:t>M</a:t>
              </a:r>
              <a:r>
                <a:rPr lang="en-US" sz="2000" dirty="0">
                  <a:solidFill>
                    <a:srgbClr val="0000FF"/>
                  </a:solidFill>
                </a:rPr>
                <a:t>. </a:t>
              </a:r>
              <a:r>
                <a:rPr lang="en-US" sz="2000" dirty="0" err="1">
                  <a:solidFill>
                    <a:srgbClr val="0000FF"/>
                  </a:solidFill>
                </a:rPr>
                <a:t>Dehlinger</a:t>
              </a:r>
              <a:r>
                <a:rPr lang="en-US" sz="2000" dirty="0">
                  <a:solidFill>
                    <a:srgbClr val="000090"/>
                  </a:solidFill>
                </a:rPr>
                <a:t>, S. </a:t>
              </a:r>
              <a:r>
                <a:rPr lang="en-US" sz="2000" dirty="0" err="1" smtClean="0">
                  <a:solidFill>
                    <a:srgbClr val="000090"/>
                  </a:solidFill>
                </a:rPr>
                <a:t>DeRossi</a:t>
              </a:r>
              <a:r>
                <a:rPr lang="en-US" sz="2000" dirty="0" smtClean="0">
                  <a:solidFill>
                    <a:srgbClr val="000090"/>
                  </a:solidFill>
                </a:rPr>
                <a:t> </a:t>
              </a:r>
              <a:endParaRPr lang="en-US" sz="2000" dirty="0">
                <a:solidFill>
                  <a:srgbClr val="000090"/>
                </a:solidFill>
              </a:endParaRPr>
            </a:p>
          </p:txBody>
        </p:sp>
      </p:grpSp>
      <p:grpSp>
        <p:nvGrpSpPr>
          <p:cNvPr id="23" name="Group 22"/>
          <p:cNvGrpSpPr/>
          <p:nvPr/>
        </p:nvGrpSpPr>
        <p:grpSpPr>
          <a:xfrm>
            <a:off x="1360795" y="5226232"/>
            <a:ext cx="7783205" cy="626772"/>
            <a:chOff x="1360795" y="5226232"/>
            <a:chExt cx="7783205" cy="626772"/>
          </a:xfrm>
        </p:grpSpPr>
        <p:pic>
          <p:nvPicPr>
            <p:cNvPr id="18" name="Picture 17"/>
            <p:cNvPicPr>
              <a:picLocks noChangeAspect="1"/>
            </p:cNvPicPr>
            <p:nvPr/>
          </p:nvPicPr>
          <p:blipFill>
            <a:blip r:embed="rId6"/>
            <a:stretch>
              <a:fillRect/>
            </a:stretch>
          </p:blipFill>
          <p:spPr>
            <a:xfrm>
              <a:off x="1360795" y="5226232"/>
              <a:ext cx="861812" cy="626772"/>
            </a:xfrm>
            <a:prstGeom prst="rect">
              <a:avLst/>
            </a:prstGeom>
          </p:spPr>
        </p:pic>
        <p:sp>
          <p:nvSpPr>
            <p:cNvPr id="19" name="Content Placeholder 2"/>
            <p:cNvSpPr txBox="1">
              <a:spLocks/>
            </p:cNvSpPr>
            <p:nvPr/>
          </p:nvSpPr>
          <p:spPr>
            <a:xfrm>
              <a:off x="2386737" y="5299965"/>
              <a:ext cx="6757263"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S. </a:t>
              </a:r>
              <a:r>
                <a:rPr lang="en-US" sz="2000" dirty="0" err="1">
                  <a:solidFill>
                    <a:srgbClr val="000090"/>
                  </a:solidFill>
                </a:rPr>
                <a:t>Kazamias</a:t>
              </a:r>
              <a:r>
                <a:rPr lang="en-US" sz="2000" dirty="0">
                  <a:solidFill>
                    <a:srgbClr val="000090"/>
                  </a:solidFill>
                </a:rPr>
                <a:t>, M. Pittman</a:t>
              </a:r>
              <a:r>
                <a:rPr lang="en-US" sz="2000" dirty="0" smtClean="0">
                  <a:solidFill>
                    <a:srgbClr val="000090"/>
                  </a:solidFill>
                </a:rPr>
                <a:t>,</a:t>
              </a:r>
              <a:r>
                <a:rPr lang="en-US" sz="2000" dirty="0">
                  <a:solidFill>
                    <a:srgbClr val="000090"/>
                  </a:solidFill>
                </a:rPr>
                <a:t> N. </a:t>
              </a:r>
              <a:r>
                <a:rPr lang="en-US" sz="2000" dirty="0" err="1" smtClean="0">
                  <a:solidFill>
                    <a:srgbClr val="000090"/>
                  </a:solidFill>
                </a:rPr>
                <a:t>Dessaints</a:t>
              </a:r>
              <a:r>
                <a:rPr lang="en-US" sz="2000" dirty="0" smtClean="0">
                  <a:solidFill>
                    <a:srgbClr val="000090"/>
                  </a:solidFill>
                </a:rPr>
                <a:t> </a:t>
              </a:r>
              <a:endParaRPr lang="en-US" sz="2000" dirty="0">
                <a:solidFill>
                  <a:srgbClr val="000090"/>
                </a:solidFill>
              </a:endParaRPr>
            </a:p>
          </p:txBody>
        </p:sp>
      </p:grpSp>
      <p:grpSp>
        <p:nvGrpSpPr>
          <p:cNvPr id="29" name="Group 28"/>
          <p:cNvGrpSpPr/>
          <p:nvPr/>
        </p:nvGrpSpPr>
        <p:grpSpPr>
          <a:xfrm>
            <a:off x="1451512" y="6113495"/>
            <a:ext cx="7692489" cy="747305"/>
            <a:chOff x="1451512" y="6113495"/>
            <a:chExt cx="7692489" cy="747305"/>
          </a:xfrm>
        </p:grpSpPr>
        <p:pic>
          <p:nvPicPr>
            <p:cNvPr id="21" name="Picture 20"/>
            <p:cNvPicPr>
              <a:picLocks noChangeAspect="1"/>
            </p:cNvPicPr>
            <p:nvPr/>
          </p:nvPicPr>
          <p:blipFill rotWithShape="1">
            <a:blip r:embed="rId7"/>
            <a:srcRect l="2626" r="4118"/>
            <a:stretch/>
          </p:blipFill>
          <p:spPr>
            <a:xfrm>
              <a:off x="1451512" y="6113495"/>
              <a:ext cx="681763" cy="747305"/>
            </a:xfrm>
            <a:prstGeom prst="rect">
              <a:avLst/>
            </a:prstGeom>
          </p:spPr>
        </p:pic>
        <p:sp>
          <p:nvSpPr>
            <p:cNvPr id="22" name="Content Placeholder 2"/>
            <p:cNvSpPr txBox="1">
              <a:spLocks/>
            </p:cNvSpPr>
            <p:nvPr/>
          </p:nvSpPr>
          <p:spPr>
            <a:xfrm>
              <a:off x="2380383" y="6189476"/>
              <a:ext cx="676361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Philippe </a:t>
              </a:r>
              <a:r>
                <a:rPr lang="en-US" sz="2000" dirty="0" err="1">
                  <a:solidFill>
                    <a:srgbClr val="000090"/>
                  </a:solidFill>
                </a:rPr>
                <a:t>Zeitoun</a:t>
              </a:r>
              <a:r>
                <a:rPr lang="en-US" sz="2000" dirty="0" smtClean="0">
                  <a:solidFill>
                    <a:srgbClr val="000090"/>
                  </a:solidFill>
                </a:rPr>
                <a:t>, R</a:t>
              </a:r>
              <a:r>
                <a:rPr lang="en-US" sz="2000" dirty="0">
                  <a:solidFill>
                    <a:srgbClr val="000090"/>
                  </a:solidFill>
                </a:rPr>
                <a:t>. Lopez-Martens</a:t>
              </a:r>
              <a:r>
                <a:rPr lang="en-US" sz="2000" dirty="0" smtClean="0">
                  <a:solidFill>
                    <a:srgbClr val="000090"/>
                  </a:solidFill>
                </a:rPr>
                <a:t>,</a:t>
              </a:r>
              <a:r>
                <a:rPr lang="en-US" sz="2000" dirty="0">
                  <a:solidFill>
                    <a:srgbClr val="000090"/>
                  </a:solidFill>
                </a:rPr>
                <a:t> S. </a:t>
              </a:r>
              <a:r>
                <a:rPr lang="en-US" sz="2000" dirty="0" err="1" smtClean="0">
                  <a:solidFill>
                    <a:srgbClr val="000090"/>
                  </a:solidFill>
                </a:rPr>
                <a:t>Haessler</a:t>
              </a:r>
              <a:r>
                <a:rPr lang="en-US" sz="2000" dirty="0" smtClean="0">
                  <a:solidFill>
                    <a:srgbClr val="000090"/>
                  </a:solidFill>
                </a:rPr>
                <a:t> </a:t>
              </a:r>
              <a:endParaRPr lang="en-US" sz="2000" dirty="0">
                <a:solidFill>
                  <a:srgbClr val="000090"/>
                </a:solidFill>
              </a:endParaRPr>
            </a:p>
          </p:txBody>
        </p:sp>
      </p:grpSp>
      <p:pic>
        <p:nvPicPr>
          <p:cNvPr id="24" name="Picture 23"/>
          <p:cNvPicPr>
            <a:picLocks noChangeAspect="1"/>
          </p:cNvPicPr>
          <p:nvPr/>
        </p:nvPicPr>
        <p:blipFill>
          <a:blip r:embed="rId8"/>
          <a:stretch>
            <a:fillRect/>
          </a:stretch>
        </p:blipFill>
        <p:spPr>
          <a:xfrm>
            <a:off x="4225721" y="0"/>
            <a:ext cx="573139" cy="573139"/>
          </a:xfrm>
          <a:prstGeom prst="rect">
            <a:avLst/>
          </a:prstGeom>
        </p:spPr>
      </p:pic>
      <p:pic>
        <p:nvPicPr>
          <p:cNvPr id="25" name="Picture 24"/>
          <p:cNvPicPr>
            <a:picLocks noChangeAspect="1"/>
          </p:cNvPicPr>
          <p:nvPr/>
        </p:nvPicPr>
        <p:blipFill>
          <a:blip r:embed="rId9"/>
          <a:stretch>
            <a:fillRect/>
          </a:stretch>
        </p:blipFill>
        <p:spPr>
          <a:xfrm>
            <a:off x="6608291" y="0"/>
            <a:ext cx="909772" cy="532054"/>
          </a:xfrm>
          <a:prstGeom prst="rect">
            <a:avLst/>
          </a:prstGeom>
        </p:spPr>
      </p:pic>
      <p:pic>
        <p:nvPicPr>
          <p:cNvPr id="26" name="Picture 25"/>
          <p:cNvPicPr>
            <a:picLocks noChangeAspect="1"/>
          </p:cNvPicPr>
          <p:nvPr/>
        </p:nvPicPr>
        <p:blipFill>
          <a:blip r:embed="rId10"/>
          <a:stretch>
            <a:fillRect/>
          </a:stretch>
        </p:blipFill>
        <p:spPr>
          <a:xfrm>
            <a:off x="4922502" y="0"/>
            <a:ext cx="1585467" cy="533228"/>
          </a:xfrm>
          <a:prstGeom prst="rect">
            <a:avLst/>
          </a:prstGeom>
        </p:spPr>
      </p:pic>
      <p:grpSp>
        <p:nvGrpSpPr>
          <p:cNvPr id="31" name="Group 30"/>
          <p:cNvGrpSpPr/>
          <p:nvPr/>
        </p:nvGrpSpPr>
        <p:grpSpPr>
          <a:xfrm>
            <a:off x="666750" y="1548220"/>
            <a:ext cx="8403170" cy="1212050"/>
            <a:chOff x="666750" y="1548220"/>
            <a:chExt cx="8403170" cy="1212050"/>
          </a:xfrm>
        </p:grpSpPr>
        <p:pic>
          <p:nvPicPr>
            <p:cNvPr id="30" name="Picture 29"/>
            <p:cNvPicPr>
              <a:picLocks noChangeAspect="1"/>
            </p:cNvPicPr>
            <p:nvPr/>
          </p:nvPicPr>
          <p:blipFill>
            <a:blip r:embed="rId11"/>
            <a:stretch>
              <a:fillRect/>
            </a:stretch>
          </p:blipFill>
          <p:spPr>
            <a:xfrm>
              <a:off x="666750" y="1896344"/>
              <a:ext cx="778933" cy="582272"/>
            </a:xfrm>
            <a:prstGeom prst="rect">
              <a:avLst/>
            </a:prstGeom>
          </p:spPr>
        </p:pic>
        <p:sp>
          <p:nvSpPr>
            <p:cNvPr id="14" name="Content Placeholder 2"/>
            <p:cNvSpPr txBox="1">
              <a:spLocks/>
            </p:cNvSpPr>
            <p:nvPr/>
          </p:nvSpPr>
          <p:spPr>
            <a:xfrm>
              <a:off x="2384570" y="1698313"/>
              <a:ext cx="6685350" cy="10619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B. </a:t>
              </a:r>
              <a:r>
                <a:rPr lang="en-US" sz="2000" dirty="0" err="1" smtClean="0">
                  <a:solidFill>
                    <a:srgbClr val="000090"/>
                  </a:solidFill>
                </a:rPr>
                <a:t>Carré</a:t>
              </a:r>
              <a:r>
                <a:rPr lang="en-US" sz="2000" dirty="0" smtClean="0">
                  <a:solidFill>
                    <a:srgbClr val="000090"/>
                  </a:solidFill>
                </a:rPr>
                <a:t>, T</a:t>
              </a:r>
              <a:r>
                <a:rPr lang="en-US" sz="2000" dirty="0">
                  <a:solidFill>
                    <a:srgbClr val="000090"/>
                  </a:solidFill>
                </a:rPr>
                <a:t>. </a:t>
              </a:r>
              <a:r>
                <a:rPr lang="en-US" sz="2000" dirty="0" err="1" smtClean="0">
                  <a:solidFill>
                    <a:srgbClr val="000090"/>
                  </a:solidFill>
                </a:rPr>
                <a:t>Ruchon</a:t>
              </a:r>
              <a:r>
                <a:rPr lang="en-US" sz="2000" dirty="0">
                  <a:solidFill>
                    <a:srgbClr val="000090"/>
                  </a:solidFill>
                </a:rPr>
                <a:t>, </a:t>
              </a:r>
              <a:r>
                <a:rPr lang="en-US" sz="2000" dirty="0">
                  <a:solidFill>
                    <a:srgbClr val="0000FF"/>
                  </a:solidFill>
                </a:rPr>
                <a:t>J. </a:t>
              </a:r>
              <a:r>
                <a:rPr lang="en-US" sz="2000" dirty="0" err="1">
                  <a:solidFill>
                    <a:srgbClr val="0000FF"/>
                  </a:solidFill>
                </a:rPr>
                <a:t>Lenfant</a:t>
              </a:r>
              <a:r>
                <a:rPr lang="en-US" sz="2000" dirty="0">
                  <a:solidFill>
                    <a:srgbClr val="000090"/>
                  </a:solidFill>
                </a:rPr>
                <a:t>, M. </a:t>
              </a:r>
              <a:r>
                <a:rPr lang="en-US" sz="2000" dirty="0" err="1" smtClean="0">
                  <a:solidFill>
                    <a:srgbClr val="000090"/>
                  </a:solidFill>
                </a:rPr>
                <a:t>Bougeard</a:t>
              </a:r>
              <a:r>
                <a:rPr lang="en-US" sz="2000" dirty="0" smtClean="0">
                  <a:solidFill>
                    <a:srgbClr val="000090"/>
                  </a:solidFill>
                </a:rPr>
                <a:t>, I. </a:t>
              </a:r>
              <a:r>
                <a:rPr lang="en-US" sz="2000" dirty="0" err="1" smtClean="0">
                  <a:solidFill>
                    <a:srgbClr val="000090"/>
                  </a:solidFill>
                </a:rPr>
                <a:t>Vadillo</a:t>
              </a:r>
              <a:r>
                <a:rPr lang="en-US" sz="2000" dirty="0" smtClean="0">
                  <a:solidFill>
                    <a:srgbClr val="000090"/>
                  </a:solidFill>
                </a:rPr>
                <a:t> Torre</a:t>
              </a:r>
            </a:p>
            <a:p>
              <a:pPr marL="0" indent="0" defTabSz="457200">
                <a:spcBef>
                  <a:spcPts val="1200"/>
                </a:spcBef>
                <a:buNone/>
              </a:pPr>
              <a:r>
                <a:rPr lang="en-US" sz="2000" dirty="0" smtClean="0">
                  <a:solidFill>
                    <a:srgbClr val="000090"/>
                  </a:solidFill>
                </a:rPr>
                <a:t>J.M</a:t>
              </a:r>
              <a:r>
                <a:rPr lang="en-US" sz="2000" dirty="0">
                  <a:solidFill>
                    <a:srgbClr val="000090"/>
                  </a:solidFill>
                </a:rPr>
                <a:t>. </a:t>
              </a:r>
              <a:r>
                <a:rPr lang="en-US" sz="2000" dirty="0" err="1">
                  <a:solidFill>
                    <a:srgbClr val="000090"/>
                  </a:solidFill>
                </a:rPr>
                <a:t>Mestdagh</a:t>
              </a:r>
              <a:r>
                <a:rPr lang="en-US" sz="2000" dirty="0">
                  <a:solidFill>
                    <a:srgbClr val="000090"/>
                  </a:solidFill>
                </a:rPr>
                <a:t>, L. </a:t>
              </a:r>
              <a:r>
                <a:rPr lang="en-US" sz="2000" dirty="0" smtClean="0">
                  <a:solidFill>
                    <a:srgbClr val="000090"/>
                  </a:solidFill>
                </a:rPr>
                <a:t>Poisson, </a:t>
              </a:r>
              <a:r>
                <a:rPr lang="en-US" sz="2000" dirty="0">
                  <a:solidFill>
                    <a:srgbClr val="000090"/>
                  </a:solidFill>
                </a:rPr>
                <a:t>D. </a:t>
              </a:r>
              <a:r>
                <a:rPr lang="en-US" sz="2000" dirty="0" err="1">
                  <a:solidFill>
                    <a:srgbClr val="000090"/>
                  </a:solidFill>
                </a:rPr>
                <a:t>Garzella</a:t>
              </a:r>
              <a:endParaRPr lang="en-US" sz="2000" dirty="0">
                <a:solidFill>
                  <a:srgbClr val="000090"/>
                </a:solidFill>
              </a:endParaRPr>
            </a:p>
            <a:p>
              <a:pPr marL="0" lvl="0" indent="0" defTabSz="457200">
                <a:spcBef>
                  <a:spcPts val="1200"/>
                </a:spcBef>
                <a:buNone/>
              </a:pPr>
              <a:endParaRPr lang="en-US" sz="2000" dirty="0">
                <a:solidFill>
                  <a:srgbClr val="000090"/>
                </a:solidFill>
              </a:endParaRPr>
            </a:p>
          </p:txBody>
        </p:sp>
        <p:pic>
          <p:nvPicPr>
            <p:cNvPr id="20" name="Picture 19"/>
            <p:cNvPicPr>
              <a:picLocks noChangeAspect="1"/>
            </p:cNvPicPr>
            <p:nvPr/>
          </p:nvPicPr>
          <p:blipFill rotWithShape="1">
            <a:blip r:embed="rId12"/>
            <a:srcRect t="1668" b="2036"/>
            <a:stretch/>
          </p:blipFill>
          <p:spPr>
            <a:xfrm>
              <a:off x="1268769" y="1548220"/>
              <a:ext cx="1078038" cy="532991"/>
            </a:xfrm>
            <a:prstGeom prst="rect">
              <a:avLst/>
            </a:prstGeom>
          </p:spPr>
        </p:pic>
        <p:pic>
          <p:nvPicPr>
            <p:cNvPr id="27" name="Picture 26"/>
            <p:cNvPicPr>
              <a:picLocks noChangeAspect="1"/>
            </p:cNvPicPr>
            <p:nvPr/>
          </p:nvPicPr>
          <p:blipFill rotWithShape="1">
            <a:blip r:embed="rId13"/>
            <a:srcRect b="9220"/>
            <a:stretch/>
          </p:blipFill>
          <p:spPr>
            <a:xfrm>
              <a:off x="1320191" y="2271740"/>
              <a:ext cx="855790" cy="265866"/>
            </a:xfrm>
            <a:prstGeom prst="rect">
              <a:avLst/>
            </a:prstGeom>
            <a:ln>
              <a:solidFill>
                <a:srgbClr val="0000FF"/>
              </a:solidFill>
            </a:ln>
          </p:spPr>
        </p:pic>
      </p:grpSp>
      <p:pic>
        <p:nvPicPr>
          <p:cNvPr id="28" name="Picture 27"/>
          <p:cNvPicPr>
            <a:picLocks noChangeAspect="1"/>
          </p:cNvPicPr>
          <p:nvPr/>
        </p:nvPicPr>
        <p:blipFill>
          <a:blip r:embed="rId14"/>
          <a:stretch>
            <a:fillRect/>
          </a:stretch>
        </p:blipFill>
        <p:spPr>
          <a:xfrm>
            <a:off x="7566018" y="0"/>
            <a:ext cx="1577982" cy="516043"/>
          </a:xfrm>
          <a:prstGeom prst="rect">
            <a:avLst/>
          </a:prstGeom>
        </p:spPr>
      </p:pic>
    </p:spTree>
    <p:extLst>
      <p:ext uri="{BB962C8B-B14F-4D97-AF65-F5344CB8AC3E}">
        <p14:creationId xmlns:p14="http://schemas.microsoft.com/office/powerpoint/2010/main" val="419956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3"/>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23" name="Rectangle 22"/>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pic>
        <p:nvPicPr>
          <p:cNvPr id="25" name="Picture 24" descr="Screen Shot 2016-09-21 at 16.06.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8" name="Titre 27"/>
          <p:cNvSpPr txBox="1">
            <a:spLocks/>
          </p:cNvSpPr>
          <p:nvPr/>
        </p:nvSpPr>
        <p:spPr>
          <a:xfrm>
            <a:off x="2413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smtClean="0">
                <a:solidFill>
                  <a:srgbClr val="FF0000"/>
                </a:solidFill>
              </a:rPr>
              <a:t>Polarization Control</a:t>
            </a:r>
            <a:endParaRPr lang="fr-FR" sz="2000" dirty="0"/>
          </a:p>
        </p:txBody>
      </p:sp>
      <p:grpSp>
        <p:nvGrpSpPr>
          <p:cNvPr id="9" name="Group 8"/>
          <p:cNvGrpSpPr/>
          <p:nvPr/>
        </p:nvGrpSpPr>
        <p:grpSpPr>
          <a:xfrm>
            <a:off x="4061600" y="2010833"/>
            <a:ext cx="4161650" cy="3143250"/>
            <a:chOff x="-21535" y="2477508"/>
            <a:chExt cx="4161650" cy="2947477"/>
          </a:xfrm>
          <a:solidFill>
            <a:srgbClr val="66CCFF"/>
          </a:solidFill>
        </p:grpSpPr>
        <p:sp>
          <p:nvSpPr>
            <p:cNvPr id="10" name="Oval 9"/>
            <p:cNvSpPr/>
            <p:nvPr/>
          </p:nvSpPr>
          <p:spPr>
            <a:xfrm>
              <a:off x="-21535" y="2477508"/>
              <a:ext cx="4161650" cy="1813833"/>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Polarization Control System</a:t>
              </a:r>
            </a:p>
            <a:p>
              <a:pPr marL="285750" indent="-285750">
                <a:buFontTx/>
                <a:buChar char="-"/>
              </a:pPr>
              <a:r>
                <a:rPr lang="en-US" dirty="0" smtClean="0">
                  <a:solidFill>
                    <a:srgbClr val="000000"/>
                  </a:solidFill>
                </a:rPr>
                <a:t>UHV compatible</a:t>
              </a:r>
            </a:p>
            <a:p>
              <a:pPr marL="285750" indent="-285750">
                <a:buFontTx/>
                <a:buChar char="-"/>
              </a:pPr>
              <a:r>
                <a:rPr lang="en-US" dirty="0" smtClean="0">
                  <a:solidFill>
                    <a:srgbClr val="000000"/>
                  </a:solidFill>
                </a:rPr>
                <a:t>LVP </a:t>
              </a:r>
              <a:r>
                <a:rPr lang="en-US" dirty="0" smtClean="0">
                  <a:solidFill>
                    <a:srgbClr val="000000"/>
                  </a:solidFill>
                  <a:sym typeface="Wingdings"/>
                </a:rPr>
                <a:t> L&amp;R-CP</a:t>
              </a:r>
            </a:p>
            <a:p>
              <a:pPr marL="285750" indent="-285750">
                <a:buFontTx/>
                <a:buChar char="-"/>
              </a:pPr>
              <a:r>
                <a:rPr lang="en-US" dirty="0" smtClean="0">
                  <a:solidFill>
                    <a:srgbClr val="000000"/>
                  </a:solidFill>
                  <a:sym typeface="Wingdings"/>
                </a:rPr>
                <a:t>Broadband (10  100 </a:t>
              </a:r>
              <a:r>
                <a:rPr lang="en-US" dirty="0" err="1" smtClean="0">
                  <a:solidFill>
                    <a:srgbClr val="000000"/>
                  </a:solidFill>
                  <a:sym typeface="Wingdings"/>
                </a:rPr>
                <a:t>eV</a:t>
              </a:r>
              <a:r>
                <a:rPr lang="en-US" dirty="0" smtClean="0">
                  <a:solidFill>
                    <a:srgbClr val="000000"/>
                  </a:solidFill>
                  <a:sym typeface="Wingdings"/>
                </a:rPr>
                <a:t>)</a:t>
              </a:r>
            </a:p>
            <a:p>
              <a:pPr marL="285750" indent="-285750">
                <a:buFontTx/>
                <a:buChar char="-"/>
              </a:pPr>
              <a:r>
                <a:rPr lang="en-US" i="1" dirty="0" err="1" smtClean="0">
                  <a:solidFill>
                    <a:srgbClr val="000000"/>
                  </a:solidFill>
                  <a:sym typeface="Wingdings"/>
                </a:rPr>
                <a:t>fs</a:t>
              </a:r>
              <a:r>
                <a:rPr lang="en-US" dirty="0" smtClean="0">
                  <a:solidFill>
                    <a:srgbClr val="000000"/>
                  </a:solidFill>
                  <a:sym typeface="Wingdings"/>
                </a:rPr>
                <a:t> or sub </a:t>
              </a:r>
              <a:r>
                <a:rPr lang="en-US" i="1" dirty="0" err="1" smtClean="0">
                  <a:solidFill>
                    <a:srgbClr val="000000"/>
                  </a:solidFill>
                  <a:sym typeface="Wingdings"/>
                </a:rPr>
                <a:t>fs</a:t>
              </a:r>
              <a:r>
                <a:rPr lang="en-US" i="1" dirty="0">
                  <a:solidFill>
                    <a:srgbClr val="000000"/>
                  </a:solidFill>
                  <a:sym typeface="Wingdings"/>
                </a:rPr>
                <a:t> </a:t>
              </a:r>
              <a:r>
                <a:rPr lang="en-US" dirty="0" smtClean="0">
                  <a:solidFill>
                    <a:srgbClr val="000000"/>
                  </a:solidFill>
                  <a:sym typeface="Wingdings"/>
                </a:rPr>
                <a:t>optics design</a:t>
              </a:r>
              <a:endParaRPr lang="en-US" i="1" dirty="0" smtClean="0">
                <a:solidFill>
                  <a:srgbClr val="000000"/>
                </a:solidFill>
                <a:sym typeface="Wingdings"/>
              </a:endParaRPr>
            </a:p>
          </p:txBody>
        </p:sp>
        <p:cxnSp>
          <p:nvCxnSpPr>
            <p:cNvPr id="11" name="Straight Arrow Connector 10"/>
            <p:cNvCxnSpPr/>
            <p:nvPr/>
          </p:nvCxnSpPr>
          <p:spPr>
            <a:xfrm>
              <a:off x="2171615" y="4255508"/>
              <a:ext cx="423333" cy="1169477"/>
            </a:xfrm>
            <a:prstGeom prst="straightConnector1">
              <a:avLst/>
            </a:prstGeom>
            <a:grpFill/>
            <a:ln>
              <a:solidFill>
                <a:srgbClr val="66CCFF"/>
              </a:solidFill>
              <a:tailEnd type="arrow"/>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rot="9783445">
            <a:off x="6483594" y="5184743"/>
            <a:ext cx="525492" cy="401926"/>
          </a:xfrm>
          <a:prstGeom prst="rect">
            <a:avLst/>
          </a:prstGeom>
          <a:gradFill>
            <a:gsLst>
              <a:gs pos="0">
                <a:schemeClr val="accent1">
                  <a:lumMod val="20000"/>
                  <a:lumOff val="80000"/>
                </a:schemeClr>
              </a:gs>
              <a:gs pos="100000">
                <a:schemeClr val="tx1"/>
              </a:gs>
              <a:gs pos="64000">
                <a:schemeClr val="accent1">
                  <a:lumMod val="20000"/>
                  <a:lumOff val="8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68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6172"/>
          <a:stretch/>
        </p:blipFill>
        <p:spPr>
          <a:xfrm>
            <a:off x="417251" y="775566"/>
            <a:ext cx="8539010" cy="5920978"/>
          </a:xfrm>
          <a:prstGeom prst="rect">
            <a:avLst/>
          </a:prstGeom>
        </p:spPr>
      </p:pic>
      <p:grpSp>
        <p:nvGrpSpPr>
          <p:cNvPr id="3" name="Group 2"/>
          <p:cNvGrpSpPr/>
          <p:nvPr/>
        </p:nvGrpSpPr>
        <p:grpSpPr>
          <a:xfrm>
            <a:off x="1470223" y="911940"/>
            <a:ext cx="7537077" cy="2513422"/>
            <a:chOff x="483178" y="3794919"/>
            <a:chExt cx="7537077" cy="2513422"/>
          </a:xfrm>
        </p:grpSpPr>
        <p:pic>
          <p:nvPicPr>
            <p:cNvPr id="4" name="Picture 3"/>
            <p:cNvPicPr>
              <a:picLocks noChangeAspect="1"/>
            </p:cNvPicPr>
            <p:nvPr/>
          </p:nvPicPr>
          <p:blipFill>
            <a:blip r:embed="rId4"/>
            <a:stretch>
              <a:fillRect/>
            </a:stretch>
          </p:blipFill>
          <p:spPr>
            <a:xfrm>
              <a:off x="483178" y="3794919"/>
              <a:ext cx="7454900" cy="2159000"/>
            </a:xfrm>
            <a:prstGeom prst="rect">
              <a:avLst/>
            </a:prstGeom>
          </p:spPr>
        </p:pic>
        <p:sp>
          <p:nvSpPr>
            <p:cNvPr id="5" name="Rectangle 4"/>
            <p:cNvSpPr/>
            <p:nvPr/>
          </p:nvSpPr>
          <p:spPr>
            <a:xfrm>
              <a:off x="5385925" y="5939009"/>
              <a:ext cx="2634330" cy="369332"/>
            </a:xfrm>
            <a:prstGeom prst="rect">
              <a:avLst/>
            </a:prstGeom>
            <a:ln>
              <a:solidFill>
                <a:schemeClr val="tx1"/>
              </a:solidFill>
            </a:ln>
          </p:spPr>
          <p:txBody>
            <a:bodyPr wrap="none">
              <a:spAutoFit/>
            </a:bodyPr>
            <a:lstStyle/>
            <a:p>
              <a:r>
                <a:rPr lang="en-US" b="1" dirty="0" smtClean="0">
                  <a:solidFill>
                    <a:schemeClr val="accent4">
                      <a:lumMod val="75000"/>
                    </a:schemeClr>
                  </a:solidFill>
                </a:rPr>
                <a:t>M. </a:t>
              </a:r>
              <a:r>
                <a:rPr lang="en-US" b="1" dirty="0" err="1" smtClean="0">
                  <a:solidFill>
                    <a:schemeClr val="accent4">
                      <a:lumMod val="75000"/>
                    </a:schemeClr>
                  </a:solidFill>
                </a:rPr>
                <a:t>Dehlinger</a:t>
              </a:r>
              <a:r>
                <a:rPr lang="en-US" dirty="0" smtClean="0"/>
                <a:t>, F. </a:t>
              </a:r>
              <a:r>
                <a:rPr lang="en-US" dirty="0" err="1" smtClean="0"/>
                <a:t>Delmotte</a:t>
              </a:r>
              <a:endParaRPr lang="en-US" dirty="0"/>
            </a:p>
          </p:txBody>
        </p:sp>
      </p:grpSp>
      <p:sp>
        <p:nvSpPr>
          <p:cNvPr id="9" name="TextBox 8"/>
          <p:cNvSpPr txBox="1"/>
          <p:nvPr/>
        </p:nvSpPr>
        <p:spPr>
          <a:xfrm rot="16200000">
            <a:off x="-942468" y="3549719"/>
            <a:ext cx="2254268" cy="369332"/>
          </a:xfrm>
          <a:prstGeom prst="rect">
            <a:avLst/>
          </a:prstGeom>
          <a:noFill/>
        </p:spPr>
        <p:txBody>
          <a:bodyPr wrap="none" rtlCol="0">
            <a:spAutoFit/>
          </a:bodyPr>
          <a:lstStyle/>
          <a:p>
            <a:r>
              <a:rPr lang="en-US" dirty="0" smtClean="0"/>
              <a:t>Polarizer transmission</a:t>
            </a:r>
            <a:endParaRPr lang="en-US" dirty="0"/>
          </a:p>
        </p:txBody>
      </p:sp>
      <p:sp>
        <p:nvSpPr>
          <p:cNvPr id="10" name="TextBox 9"/>
          <p:cNvSpPr txBox="1"/>
          <p:nvPr/>
        </p:nvSpPr>
        <p:spPr>
          <a:xfrm>
            <a:off x="3813512" y="6570735"/>
            <a:ext cx="1999879" cy="369332"/>
          </a:xfrm>
          <a:prstGeom prst="rect">
            <a:avLst/>
          </a:prstGeom>
          <a:noFill/>
        </p:spPr>
        <p:txBody>
          <a:bodyPr wrap="none" rtlCol="0">
            <a:spAutoFit/>
          </a:bodyPr>
          <a:lstStyle/>
          <a:p>
            <a:r>
              <a:rPr lang="en-US" dirty="0" smtClean="0"/>
              <a:t>Photon Energy (</a:t>
            </a:r>
            <a:r>
              <a:rPr lang="en-US" dirty="0" err="1" smtClean="0"/>
              <a:t>eV</a:t>
            </a:r>
            <a:r>
              <a:rPr lang="en-US" dirty="0" smtClean="0"/>
              <a:t>)</a:t>
            </a:r>
            <a:endParaRPr lang="en-US" dirty="0"/>
          </a:p>
        </p:txBody>
      </p:sp>
      <p:sp>
        <p:nvSpPr>
          <p:cNvPr id="13" name="Rectangle 12"/>
          <p:cNvSpPr/>
          <p:nvPr/>
        </p:nvSpPr>
        <p:spPr>
          <a:xfrm>
            <a:off x="7277651" y="1473547"/>
            <a:ext cx="938697" cy="6515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15378" y="1506673"/>
            <a:ext cx="1811130" cy="646331"/>
          </a:xfrm>
          <a:prstGeom prst="rect">
            <a:avLst/>
          </a:prstGeom>
          <a:solidFill>
            <a:srgbClr val="FFFFFF"/>
          </a:solidFill>
        </p:spPr>
        <p:txBody>
          <a:bodyPr wrap="square" rtlCol="0">
            <a:spAutoFit/>
          </a:bodyPr>
          <a:lstStyle/>
          <a:p>
            <a:r>
              <a:rPr lang="en-US" dirty="0" smtClean="0">
                <a:solidFill>
                  <a:srgbClr val="FF0000"/>
                </a:solidFill>
              </a:rPr>
              <a:t>Linearly polarized XUV</a:t>
            </a:r>
          </a:p>
        </p:txBody>
      </p:sp>
      <p:sp>
        <p:nvSpPr>
          <p:cNvPr id="12" name="TextBox 11"/>
          <p:cNvSpPr txBox="1"/>
          <p:nvPr/>
        </p:nvSpPr>
        <p:spPr>
          <a:xfrm>
            <a:off x="7332870" y="1416116"/>
            <a:ext cx="1811130" cy="646331"/>
          </a:xfrm>
          <a:prstGeom prst="rect">
            <a:avLst/>
          </a:prstGeom>
          <a:solidFill>
            <a:srgbClr val="FFFFFF"/>
          </a:solidFill>
        </p:spPr>
        <p:txBody>
          <a:bodyPr wrap="square" rtlCol="0">
            <a:spAutoFit/>
          </a:bodyPr>
          <a:lstStyle/>
          <a:p>
            <a:r>
              <a:rPr lang="en-US" dirty="0" smtClean="0">
                <a:solidFill>
                  <a:srgbClr val="FF0000"/>
                </a:solidFill>
              </a:rPr>
              <a:t>Circularly polarized XUV</a:t>
            </a:r>
          </a:p>
        </p:txBody>
      </p:sp>
      <p:sp>
        <p:nvSpPr>
          <p:cNvPr id="14" name="TextBox 13"/>
          <p:cNvSpPr txBox="1"/>
          <p:nvPr/>
        </p:nvSpPr>
        <p:spPr>
          <a:xfrm>
            <a:off x="2782942" y="998679"/>
            <a:ext cx="3379304" cy="369332"/>
          </a:xfrm>
          <a:prstGeom prst="rect">
            <a:avLst/>
          </a:prstGeom>
          <a:solidFill>
            <a:srgbClr val="FFFFFF"/>
          </a:solidFill>
        </p:spPr>
        <p:txBody>
          <a:bodyPr wrap="square" rtlCol="0">
            <a:spAutoFit/>
          </a:bodyPr>
          <a:lstStyle/>
          <a:p>
            <a:r>
              <a:rPr lang="en-US" dirty="0" smtClean="0"/>
              <a:t>π/8 phase shift at each reflection</a:t>
            </a:r>
            <a:endParaRPr lang="en-US" dirty="0"/>
          </a:p>
        </p:txBody>
      </p:sp>
      <p:sp>
        <p:nvSpPr>
          <p:cNvPr id="15" name="TextBox 14"/>
          <p:cNvSpPr txBox="1"/>
          <p:nvPr/>
        </p:nvSpPr>
        <p:spPr>
          <a:xfrm>
            <a:off x="3708386" y="2675081"/>
            <a:ext cx="2520120" cy="369332"/>
          </a:xfrm>
          <a:prstGeom prst="rect">
            <a:avLst/>
          </a:prstGeom>
          <a:solidFill>
            <a:srgbClr val="FFFFFF"/>
          </a:solidFill>
        </p:spPr>
        <p:txBody>
          <a:bodyPr wrap="square" rtlCol="0">
            <a:spAutoFit/>
          </a:bodyPr>
          <a:lstStyle/>
          <a:p>
            <a:pPr algn="ctr"/>
            <a:r>
              <a:rPr lang="en-US" dirty="0" smtClean="0"/>
              <a:t>π/2 phase shift</a:t>
            </a:r>
            <a:endParaRPr lang="en-US" dirty="0"/>
          </a:p>
        </p:txBody>
      </p:sp>
      <p:pic>
        <p:nvPicPr>
          <p:cNvPr id="16" name="Picture 15"/>
          <p:cNvPicPr>
            <a:picLocks noChangeAspect="1"/>
          </p:cNvPicPr>
          <p:nvPr/>
        </p:nvPicPr>
        <p:blipFill>
          <a:blip r:embed="rId5"/>
          <a:stretch>
            <a:fillRect/>
          </a:stretch>
        </p:blipFill>
        <p:spPr>
          <a:xfrm>
            <a:off x="8227391" y="2626816"/>
            <a:ext cx="762000" cy="418608"/>
          </a:xfrm>
          <a:prstGeom prst="rect">
            <a:avLst/>
          </a:prstGeom>
        </p:spPr>
      </p:pic>
      <p:sp>
        <p:nvSpPr>
          <p:cNvPr id="19" name="Rectangle 18"/>
          <p:cNvSpPr/>
          <p:nvPr/>
        </p:nvSpPr>
        <p:spPr>
          <a:xfrm>
            <a:off x="5232963" y="3749561"/>
            <a:ext cx="3800603" cy="646331"/>
          </a:xfrm>
          <a:prstGeom prst="rect">
            <a:avLst/>
          </a:prstGeom>
          <a:ln>
            <a:solidFill>
              <a:schemeClr val="tx1"/>
            </a:solidFill>
          </a:ln>
        </p:spPr>
        <p:txBody>
          <a:bodyPr wrap="square">
            <a:spAutoFit/>
          </a:bodyPr>
          <a:lstStyle/>
          <a:p>
            <a:pPr algn="r"/>
            <a:r>
              <a:rPr lang="en-US" dirty="0" smtClean="0"/>
              <a:t>Optics characterization at </a:t>
            </a:r>
            <a:r>
              <a:rPr lang="en-US" b="1" dirty="0" smtClean="0"/>
              <a:t>DESIRS</a:t>
            </a:r>
            <a:r>
              <a:rPr lang="en-US" dirty="0" smtClean="0"/>
              <a:t> and </a:t>
            </a:r>
            <a:r>
              <a:rPr lang="en-US" b="1" dirty="0" smtClean="0"/>
              <a:t>Metrology</a:t>
            </a:r>
            <a:r>
              <a:rPr lang="en-US" dirty="0" smtClean="0"/>
              <a:t> </a:t>
            </a:r>
            <a:r>
              <a:rPr lang="en-US" dirty="0" err="1" smtClean="0"/>
              <a:t>beamlines</a:t>
            </a:r>
            <a:r>
              <a:rPr lang="en-US" dirty="0" smtClean="0"/>
              <a:t> in SOLEIL</a:t>
            </a:r>
          </a:p>
        </p:txBody>
      </p:sp>
      <p:sp>
        <p:nvSpPr>
          <p:cNvPr id="20" name="Titre 19"/>
          <p:cNvSpPr>
            <a:spLocks noGrp="1"/>
          </p:cNvSpPr>
          <p:nvPr>
            <p:ph type="title" idx="4294967295"/>
          </p:nvPr>
        </p:nvSpPr>
        <p:spPr>
          <a:xfrm>
            <a:off x="0" y="98425"/>
            <a:ext cx="9144000" cy="561975"/>
          </a:xfrm>
          <a:prstGeom prst="rect">
            <a:avLst/>
          </a:prstGeom>
        </p:spPr>
        <p:txBody>
          <a:bodyPr>
            <a:normAutofit fontScale="90000"/>
          </a:bodyPr>
          <a:lstStyle/>
          <a:p>
            <a:r>
              <a:rPr lang="en-GB" sz="2000" dirty="0">
                <a:solidFill>
                  <a:srgbClr val="FF0000"/>
                </a:solidFill>
              </a:rPr>
              <a:t>Polarization Control</a:t>
            </a:r>
            <a:br>
              <a:rPr lang="en-GB" sz="2000" dirty="0">
                <a:solidFill>
                  <a:srgbClr val="FF0000"/>
                </a:solidFill>
              </a:rPr>
            </a:br>
            <a:r>
              <a:rPr lang="en-GB" sz="2000" dirty="0" smtClean="0">
                <a:solidFill>
                  <a:srgbClr val="0000FF"/>
                </a:solidFill>
              </a:rPr>
              <a:t>Multilayer-optics </a:t>
            </a:r>
            <a:r>
              <a:rPr lang="en-GB" sz="2000" dirty="0">
                <a:solidFill>
                  <a:srgbClr val="0000FF"/>
                </a:solidFill>
              </a:rPr>
              <a:t>based polarizer for ultrashort XUV light sources</a:t>
            </a:r>
            <a:br>
              <a:rPr lang="en-GB" sz="2000" dirty="0">
                <a:solidFill>
                  <a:srgbClr val="0000FF"/>
                </a:solidFill>
              </a:rPr>
            </a:br>
            <a:endParaRPr lang="fr-F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b="9220"/>
          <a:stretch/>
        </p:blipFill>
        <p:spPr>
          <a:xfrm>
            <a:off x="7544440" y="0"/>
            <a:ext cx="1599560" cy="496931"/>
          </a:xfrm>
          <a:prstGeom prst="rect">
            <a:avLst/>
          </a:prstGeom>
          <a:ln>
            <a:solidFill>
              <a:srgbClr val="0000FF"/>
            </a:solidFill>
          </a:ln>
        </p:spPr>
      </p:pic>
      <p:sp>
        <p:nvSpPr>
          <p:cNvPr id="28" name="Titre 27"/>
          <p:cNvSpPr>
            <a:spLocks noGrp="1"/>
          </p:cNvSpPr>
          <p:nvPr>
            <p:ph type="title" idx="4294967295"/>
          </p:nvPr>
        </p:nvSpPr>
        <p:spPr>
          <a:xfrm>
            <a:off x="2794018" y="0"/>
            <a:ext cx="3786187" cy="708025"/>
          </a:xfrm>
          <a:prstGeom prst="rect">
            <a:avLst/>
          </a:prstGeom>
        </p:spPr>
        <p:txBody>
          <a:bodyPr>
            <a:normAutofit/>
          </a:bodyPr>
          <a:lstStyle/>
          <a:p>
            <a:pPr lvl="0"/>
            <a:r>
              <a:rPr lang="en-GB" sz="2000" dirty="0">
                <a:solidFill>
                  <a:srgbClr val="000090"/>
                </a:solidFill>
              </a:rPr>
              <a:t>FAB10 beamline at </a:t>
            </a:r>
            <a:r>
              <a:rPr lang="en-GB" sz="2000" dirty="0" smtClean="0">
                <a:solidFill>
                  <a:srgbClr val="000090"/>
                </a:solidFill>
              </a:rPr>
              <a:t>ATTOLAB </a:t>
            </a:r>
            <a:endParaRPr lang="fr-FR" sz="2000" dirty="0"/>
          </a:p>
        </p:txBody>
      </p:sp>
      <p:sp>
        <p:nvSpPr>
          <p:cNvPr id="29" name="TextBox 2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5" name="TextBox 4"/>
          <p:cNvSpPr txBox="1"/>
          <p:nvPr/>
        </p:nvSpPr>
        <p:spPr>
          <a:xfrm>
            <a:off x="2158994" y="508007"/>
            <a:ext cx="6646332" cy="6057045"/>
          </a:xfrm>
          <a:prstGeom prst="rect">
            <a:avLst/>
          </a:prstGeom>
          <a:noFill/>
        </p:spPr>
        <p:txBody>
          <a:bodyPr wrap="square" rtlCol="0">
            <a:spAutoFit/>
          </a:bodyPr>
          <a:lstStyle/>
          <a:p>
            <a:r>
              <a:rPr lang="fr-FR" dirty="0" smtClean="0"/>
              <a:t>			Prochaines étapes</a:t>
            </a:r>
            <a:r>
              <a:rPr lang="is-IS" dirty="0" smtClean="0"/>
              <a:t>…</a:t>
            </a:r>
            <a:r>
              <a:rPr lang="fr-FR" dirty="0" smtClean="0"/>
              <a:t> </a:t>
            </a:r>
          </a:p>
          <a:p>
            <a:endParaRPr lang="fr-FR" dirty="0" smtClean="0"/>
          </a:p>
          <a:p>
            <a:pPr marL="285750" indent="-285750">
              <a:lnSpc>
                <a:spcPct val="140000"/>
              </a:lnSpc>
              <a:buFontTx/>
              <a:buChar char="-"/>
            </a:pPr>
            <a:r>
              <a:rPr lang="fr-FR" dirty="0" smtClean="0"/>
              <a:t>Réception composants CINEL</a:t>
            </a:r>
          </a:p>
          <a:p>
            <a:pPr marL="285750" indent="-285750">
              <a:lnSpc>
                <a:spcPct val="140000"/>
              </a:lnSpc>
              <a:buFontTx/>
              <a:buChar char="-"/>
            </a:pPr>
            <a:r>
              <a:rPr lang="fr-FR" dirty="0" smtClean="0"/>
              <a:t>Installation du compresseur FAB10</a:t>
            </a:r>
          </a:p>
          <a:p>
            <a:pPr marL="285750" indent="-285750">
              <a:lnSpc>
                <a:spcPct val="140000"/>
              </a:lnSpc>
              <a:buFontTx/>
              <a:buChar char="-"/>
            </a:pPr>
            <a:r>
              <a:rPr lang="fr-FR" dirty="0" smtClean="0"/>
              <a:t>Terminer le montage et câblage éléments motorisés du monochromateur</a:t>
            </a:r>
          </a:p>
          <a:p>
            <a:pPr marL="285750" indent="-285750">
              <a:lnSpc>
                <a:spcPct val="140000"/>
              </a:lnSpc>
              <a:buFontTx/>
              <a:buChar char="-"/>
            </a:pPr>
            <a:r>
              <a:rPr lang="fr-FR" dirty="0" smtClean="0"/>
              <a:t>Métrologie systématique des montures </a:t>
            </a:r>
            <a:r>
              <a:rPr lang="fr-FR" dirty="0" err="1" smtClean="0"/>
              <a:t>opto-mecanique</a:t>
            </a:r>
            <a:r>
              <a:rPr lang="fr-FR" dirty="0" smtClean="0"/>
              <a:t> </a:t>
            </a:r>
          </a:p>
          <a:p>
            <a:pPr marL="285750" indent="-285750">
              <a:lnSpc>
                <a:spcPct val="140000"/>
              </a:lnSpc>
              <a:buFontTx/>
              <a:buChar char="-"/>
            </a:pPr>
            <a:r>
              <a:rPr lang="fr-FR" dirty="0" smtClean="0"/>
              <a:t>Finalisation di pompage différentiel</a:t>
            </a:r>
          </a:p>
          <a:p>
            <a:pPr marL="285750" indent="-285750">
              <a:lnSpc>
                <a:spcPct val="140000"/>
              </a:lnSpc>
              <a:buFontTx/>
              <a:buChar char="-"/>
            </a:pPr>
            <a:r>
              <a:rPr lang="fr-FR" dirty="0" smtClean="0"/>
              <a:t>Dépôts multicouches optiques XUV pour la voie BB</a:t>
            </a:r>
          </a:p>
          <a:p>
            <a:pPr marL="285750" indent="-285750">
              <a:lnSpc>
                <a:spcPct val="140000"/>
              </a:lnSpc>
              <a:buFontTx/>
              <a:buChar char="-"/>
            </a:pPr>
            <a:r>
              <a:rPr lang="fr-FR" dirty="0"/>
              <a:t>Développent du bloque de fentes pour la voie </a:t>
            </a:r>
            <a:r>
              <a:rPr lang="fr-FR" dirty="0" smtClean="0"/>
              <a:t>NB</a:t>
            </a:r>
          </a:p>
          <a:p>
            <a:pPr marL="285750" indent="-285750">
              <a:lnSpc>
                <a:spcPct val="140000"/>
              </a:lnSpc>
              <a:buFontTx/>
              <a:buChar char="-"/>
            </a:pPr>
            <a:r>
              <a:rPr lang="fr-FR" dirty="0"/>
              <a:t>Développent du logiciel de </a:t>
            </a:r>
            <a:r>
              <a:rPr lang="fr-FR" dirty="0" smtClean="0"/>
              <a:t>control</a:t>
            </a:r>
          </a:p>
          <a:p>
            <a:pPr marL="285750" indent="-285750">
              <a:lnSpc>
                <a:spcPct val="140000"/>
              </a:lnSpc>
              <a:buFontTx/>
              <a:buChar char="-"/>
            </a:pPr>
            <a:r>
              <a:rPr lang="fr-FR" dirty="0" smtClean="0"/>
              <a:t>Installation du monochromateur</a:t>
            </a:r>
          </a:p>
          <a:p>
            <a:pPr marL="285750" indent="-285750">
              <a:lnSpc>
                <a:spcPct val="140000"/>
              </a:lnSpc>
              <a:buFontTx/>
              <a:buChar char="-"/>
            </a:pPr>
            <a:r>
              <a:rPr lang="fr-FR" dirty="0" smtClean="0"/>
              <a:t>Alignement des éléments optiques et mécaniques  (group alignement Soleil) </a:t>
            </a:r>
          </a:p>
          <a:p>
            <a:pPr marL="285750" indent="-285750">
              <a:lnSpc>
                <a:spcPct val="140000"/>
              </a:lnSpc>
              <a:buFontTx/>
              <a:buChar char="-"/>
            </a:pPr>
            <a:r>
              <a:rPr lang="fr-FR" dirty="0" smtClean="0"/>
              <a:t>Installation des composants pour compléter la ligne UHV</a:t>
            </a:r>
          </a:p>
          <a:p>
            <a:pPr marL="285750" indent="-285750">
              <a:lnSpc>
                <a:spcPct val="140000"/>
              </a:lnSpc>
              <a:buFontTx/>
              <a:buChar char="-"/>
            </a:pPr>
            <a:r>
              <a:rPr lang="fr-FR" dirty="0" smtClean="0"/>
              <a:t>Mise en service</a:t>
            </a:r>
          </a:p>
        </p:txBody>
      </p:sp>
      <p:sp>
        <p:nvSpPr>
          <p:cNvPr id="2" name="Down Arrow 1"/>
          <p:cNvSpPr/>
          <p:nvPr/>
        </p:nvSpPr>
        <p:spPr>
          <a:xfrm>
            <a:off x="963076" y="1037167"/>
            <a:ext cx="1005417" cy="5577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11660" y="719680"/>
            <a:ext cx="2021417" cy="369332"/>
            <a:chOff x="211660" y="719680"/>
            <a:chExt cx="2021417" cy="369332"/>
          </a:xfrm>
        </p:grpSpPr>
        <p:cxnSp>
          <p:nvCxnSpPr>
            <p:cNvPr id="4" name="Straight Connector 3"/>
            <p:cNvCxnSpPr/>
            <p:nvPr/>
          </p:nvCxnSpPr>
          <p:spPr>
            <a:xfrm>
              <a:off x="296327" y="1047766"/>
              <a:ext cx="14393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1660" y="719680"/>
              <a:ext cx="2021417" cy="369332"/>
            </a:xfrm>
            <a:prstGeom prst="rect">
              <a:avLst/>
            </a:prstGeom>
            <a:noFill/>
          </p:spPr>
          <p:txBody>
            <a:bodyPr wrap="square" rtlCol="0">
              <a:spAutoFit/>
            </a:bodyPr>
            <a:lstStyle/>
            <a:p>
              <a:r>
                <a:rPr lang="en-US" dirty="0" smtClean="0"/>
                <a:t>01.12.16</a:t>
              </a:r>
              <a:endParaRPr lang="en-US" dirty="0"/>
            </a:p>
          </p:txBody>
        </p:sp>
      </p:grpSp>
      <p:grpSp>
        <p:nvGrpSpPr>
          <p:cNvPr id="10" name="Group 9"/>
          <p:cNvGrpSpPr/>
          <p:nvPr/>
        </p:nvGrpSpPr>
        <p:grpSpPr>
          <a:xfrm>
            <a:off x="173558" y="6290721"/>
            <a:ext cx="2021417" cy="369332"/>
            <a:chOff x="173558" y="6290721"/>
            <a:chExt cx="2021417" cy="369332"/>
          </a:xfrm>
        </p:grpSpPr>
        <p:cxnSp>
          <p:nvCxnSpPr>
            <p:cNvPr id="11" name="Straight Connector 10"/>
            <p:cNvCxnSpPr/>
            <p:nvPr/>
          </p:nvCxnSpPr>
          <p:spPr>
            <a:xfrm>
              <a:off x="258225" y="6639973"/>
              <a:ext cx="14393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3558" y="6290721"/>
              <a:ext cx="2021417" cy="369332"/>
            </a:xfrm>
            <a:prstGeom prst="rect">
              <a:avLst/>
            </a:prstGeom>
            <a:noFill/>
          </p:spPr>
          <p:txBody>
            <a:bodyPr wrap="square" rtlCol="0">
              <a:spAutoFit/>
            </a:bodyPr>
            <a:lstStyle/>
            <a:p>
              <a:r>
                <a:rPr lang="en-US" dirty="0" smtClean="0"/>
                <a:t>01.??.17</a:t>
              </a:r>
              <a:endParaRPr lang="en-US" dirty="0"/>
            </a:p>
          </p:txBody>
        </p:sp>
      </p:grpSp>
    </p:spTree>
    <p:extLst>
      <p:ext uri="{BB962C8B-B14F-4D97-AF65-F5344CB8AC3E}">
        <p14:creationId xmlns:p14="http://schemas.microsoft.com/office/powerpoint/2010/main" val="21082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67405" y="780384"/>
            <a:ext cx="7976596" cy="745387"/>
            <a:chOff x="1167405" y="780384"/>
            <a:chExt cx="7976596" cy="745387"/>
          </a:xfrm>
        </p:grpSpPr>
        <p:sp>
          <p:nvSpPr>
            <p:cNvPr id="5" name="Content Placeholder 2"/>
            <p:cNvSpPr txBox="1">
              <a:spLocks/>
            </p:cNvSpPr>
            <p:nvPr/>
          </p:nvSpPr>
          <p:spPr>
            <a:xfrm>
              <a:off x="2383691" y="988618"/>
              <a:ext cx="6760310"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Font typeface="Arial" panose="020B0604020202020204" pitchFamily="34" charset="0"/>
                <a:buNone/>
              </a:pPr>
              <a:r>
                <a:rPr lang="en-US" sz="2000" b="1" dirty="0" smtClean="0">
                  <a:solidFill>
                    <a:srgbClr val="000090"/>
                  </a:solidFill>
                </a:rPr>
                <a:t>Danielle </a:t>
              </a:r>
              <a:r>
                <a:rPr lang="en-US" sz="2000" b="1" dirty="0" err="1" smtClean="0">
                  <a:solidFill>
                    <a:srgbClr val="000090"/>
                  </a:solidFill>
                </a:rPr>
                <a:t>Dowek</a:t>
              </a:r>
              <a:r>
                <a:rPr lang="en-US" sz="2000" dirty="0" smtClean="0">
                  <a:solidFill>
                    <a:srgbClr val="000090"/>
                  </a:solidFill>
                </a:rPr>
                <a:t>, A. </a:t>
              </a:r>
              <a:r>
                <a:rPr lang="en-US" sz="2000" dirty="0" err="1" smtClean="0">
                  <a:solidFill>
                    <a:srgbClr val="000090"/>
                  </a:solidFill>
                </a:rPr>
                <a:t>Klisnick</a:t>
              </a:r>
              <a:r>
                <a:rPr lang="en-US" sz="2000" dirty="0" smtClean="0">
                  <a:solidFill>
                    <a:srgbClr val="000090"/>
                  </a:solidFill>
                </a:rPr>
                <a:t>, </a:t>
              </a:r>
              <a:r>
                <a:rPr lang="en-US" sz="2000" dirty="0" smtClean="0">
                  <a:solidFill>
                    <a:srgbClr val="0000FF"/>
                  </a:solidFill>
                </a:rPr>
                <a:t>C. </a:t>
              </a:r>
              <a:r>
                <a:rPr lang="en-US" sz="2000" dirty="0" err="1" smtClean="0">
                  <a:solidFill>
                    <a:srgbClr val="0000FF"/>
                  </a:solidFill>
                </a:rPr>
                <a:t>Bourassin-Bouchet</a:t>
              </a:r>
              <a:endParaRPr lang="en-US" sz="2000" dirty="0" smtClean="0">
                <a:solidFill>
                  <a:srgbClr val="0000FF"/>
                </a:solidFill>
              </a:endParaRPr>
            </a:p>
          </p:txBody>
        </p:sp>
        <p:pic>
          <p:nvPicPr>
            <p:cNvPr id="10" name="Picture 9"/>
            <p:cNvPicPr>
              <a:picLocks noChangeAspect="1"/>
            </p:cNvPicPr>
            <p:nvPr/>
          </p:nvPicPr>
          <p:blipFill>
            <a:blip r:embed="rId2"/>
            <a:stretch>
              <a:fillRect/>
            </a:stretch>
          </p:blipFill>
          <p:spPr>
            <a:xfrm>
              <a:off x="1167405" y="780384"/>
              <a:ext cx="1060174" cy="596745"/>
            </a:xfrm>
            <a:prstGeom prst="rect">
              <a:avLst/>
            </a:prstGeom>
          </p:spPr>
        </p:pic>
      </p:grpSp>
      <p:grpSp>
        <p:nvGrpSpPr>
          <p:cNvPr id="3" name="Group 2"/>
          <p:cNvGrpSpPr/>
          <p:nvPr/>
        </p:nvGrpSpPr>
        <p:grpSpPr>
          <a:xfrm>
            <a:off x="1343099" y="2847830"/>
            <a:ext cx="7800902" cy="567850"/>
            <a:chOff x="1343099" y="1588453"/>
            <a:chExt cx="7800902" cy="567850"/>
          </a:xfrm>
        </p:grpSpPr>
        <p:pic>
          <p:nvPicPr>
            <p:cNvPr id="11" name="Picture 10"/>
            <p:cNvPicPr>
              <a:picLocks noChangeAspect="1"/>
            </p:cNvPicPr>
            <p:nvPr/>
          </p:nvPicPr>
          <p:blipFill>
            <a:blip r:embed="rId3"/>
            <a:stretch>
              <a:fillRect/>
            </a:stretch>
          </p:blipFill>
          <p:spPr>
            <a:xfrm>
              <a:off x="1343099" y="1588453"/>
              <a:ext cx="800010" cy="516037"/>
            </a:xfrm>
            <a:prstGeom prst="rect">
              <a:avLst/>
            </a:prstGeom>
          </p:spPr>
        </p:pic>
        <p:sp>
          <p:nvSpPr>
            <p:cNvPr id="12" name="Content Placeholder 2"/>
            <p:cNvSpPr txBox="1">
              <a:spLocks/>
            </p:cNvSpPr>
            <p:nvPr/>
          </p:nvSpPr>
          <p:spPr>
            <a:xfrm>
              <a:off x="2381483" y="1619150"/>
              <a:ext cx="676251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M. </a:t>
              </a:r>
              <a:r>
                <a:rPr lang="en-US" sz="2000" dirty="0" err="1">
                  <a:solidFill>
                    <a:srgbClr val="000090"/>
                  </a:solidFill>
                </a:rPr>
                <a:t>Marsi</a:t>
              </a:r>
              <a:r>
                <a:rPr lang="en-US" sz="2000" dirty="0" smtClean="0">
                  <a:solidFill>
                    <a:srgbClr val="000090"/>
                  </a:solidFill>
                </a:rPr>
                <a:t>, </a:t>
              </a:r>
              <a:r>
                <a:rPr lang="en-US" sz="2000" dirty="0" smtClean="0">
                  <a:solidFill>
                    <a:srgbClr val="0000FF"/>
                  </a:solidFill>
                </a:rPr>
                <a:t>C. Spezzani</a:t>
              </a:r>
            </a:p>
          </p:txBody>
        </p:sp>
      </p:grpSp>
      <p:grpSp>
        <p:nvGrpSpPr>
          <p:cNvPr id="13" name="Group 12"/>
          <p:cNvGrpSpPr/>
          <p:nvPr/>
        </p:nvGrpSpPr>
        <p:grpSpPr>
          <a:xfrm>
            <a:off x="1202040" y="3543839"/>
            <a:ext cx="7941960" cy="627665"/>
            <a:chOff x="1202040" y="3543839"/>
            <a:chExt cx="7941960" cy="627665"/>
          </a:xfrm>
        </p:grpSpPr>
        <p:pic>
          <p:nvPicPr>
            <p:cNvPr id="6" name="Picture 5"/>
            <p:cNvPicPr>
              <a:picLocks noChangeAspect="1"/>
            </p:cNvPicPr>
            <p:nvPr/>
          </p:nvPicPr>
          <p:blipFill>
            <a:blip r:embed="rId4"/>
            <a:stretch>
              <a:fillRect/>
            </a:stretch>
          </p:blipFill>
          <p:spPr>
            <a:xfrm>
              <a:off x="1202040" y="3543839"/>
              <a:ext cx="1126435" cy="536200"/>
            </a:xfrm>
            <a:prstGeom prst="rect">
              <a:avLst/>
            </a:prstGeom>
          </p:spPr>
        </p:pic>
        <p:sp>
          <p:nvSpPr>
            <p:cNvPr id="16" name="Content Placeholder 2"/>
            <p:cNvSpPr txBox="1">
              <a:spLocks/>
            </p:cNvSpPr>
            <p:nvPr/>
          </p:nvSpPr>
          <p:spPr>
            <a:xfrm>
              <a:off x="2388107" y="3634351"/>
              <a:ext cx="6755893"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1200"/>
                </a:spcBef>
                <a:buNone/>
              </a:pPr>
              <a:r>
                <a:rPr lang="en-US" sz="2000" dirty="0">
                  <a:solidFill>
                    <a:srgbClr val="000090"/>
                  </a:solidFill>
                </a:rPr>
                <a:t>F. Polack, D. </a:t>
              </a:r>
              <a:r>
                <a:rPr lang="en-US" sz="2000" dirty="0" err="1">
                  <a:solidFill>
                    <a:srgbClr val="000090"/>
                  </a:solidFill>
                </a:rPr>
                <a:t>Dennetiere</a:t>
              </a:r>
              <a:r>
                <a:rPr lang="en-US" sz="2000" dirty="0">
                  <a:solidFill>
                    <a:srgbClr val="000090"/>
                  </a:solidFill>
                </a:rPr>
                <a:t>, </a:t>
              </a:r>
              <a:r>
                <a:rPr lang="en-US" sz="2000" dirty="0">
                  <a:solidFill>
                    <a:srgbClr val="0000FF"/>
                  </a:solidFill>
                </a:rPr>
                <a:t>A. </a:t>
              </a:r>
              <a:r>
                <a:rPr lang="en-US" sz="2000" dirty="0" err="1" smtClean="0">
                  <a:solidFill>
                    <a:srgbClr val="0000FF"/>
                  </a:solidFill>
                </a:rPr>
                <a:t>Akarid</a:t>
              </a:r>
              <a:r>
                <a:rPr lang="en-US" sz="2000" dirty="0" smtClean="0">
                  <a:solidFill>
                    <a:srgbClr val="0000FF"/>
                  </a:solidFill>
                </a:rPr>
                <a:t>, </a:t>
              </a:r>
              <a:r>
                <a:rPr lang="en-US" sz="2000" dirty="0" smtClean="0">
                  <a:solidFill>
                    <a:srgbClr val="000090"/>
                  </a:solidFill>
                </a:rPr>
                <a:t>L</a:t>
              </a:r>
              <a:r>
                <a:rPr lang="en-US" sz="2000" dirty="0">
                  <a:solidFill>
                    <a:srgbClr val="000090"/>
                  </a:solidFill>
                </a:rPr>
                <a:t>. </a:t>
              </a:r>
              <a:r>
                <a:rPr lang="en-US" sz="2000" dirty="0" err="1" smtClean="0">
                  <a:solidFill>
                    <a:srgbClr val="000090"/>
                  </a:solidFill>
                </a:rPr>
                <a:t>Nahon</a:t>
              </a:r>
              <a:r>
                <a:rPr lang="en-US" sz="2000" dirty="0" smtClean="0">
                  <a:solidFill>
                    <a:srgbClr val="000090"/>
                  </a:solidFill>
                </a:rPr>
                <a:t> </a:t>
              </a:r>
              <a:endParaRPr lang="en-US" sz="2000" dirty="0">
                <a:solidFill>
                  <a:srgbClr val="0000FF"/>
                </a:solidFill>
              </a:endParaRPr>
            </a:p>
          </p:txBody>
        </p:sp>
      </p:grpSp>
      <p:grpSp>
        <p:nvGrpSpPr>
          <p:cNvPr id="15" name="Group 14"/>
          <p:cNvGrpSpPr/>
          <p:nvPr/>
        </p:nvGrpSpPr>
        <p:grpSpPr>
          <a:xfrm>
            <a:off x="1247400" y="4375064"/>
            <a:ext cx="7896601" cy="617906"/>
            <a:chOff x="1247400" y="4375064"/>
            <a:chExt cx="7896601" cy="617906"/>
          </a:xfrm>
        </p:grpSpPr>
        <p:pic>
          <p:nvPicPr>
            <p:cNvPr id="7" name="Picture 6"/>
            <p:cNvPicPr>
              <a:picLocks noChangeAspect="1"/>
            </p:cNvPicPr>
            <p:nvPr/>
          </p:nvPicPr>
          <p:blipFill>
            <a:blip r:embed="rId5"/>
            <a:stretch>
              <a:fillRect/>
            </a:stretch>
          </p:blipFill>
          <p:spPr>
            <a:xfrm>
              <a:off x="1247400" y="4375064"/>
              <a:ext cx="1020567" cy="560652"/>
            </a:xfrm>
            <a:prstGeom prst="rect">
              <a:avLst/>
            </a:prstGeom>
          </p:spPr>
        </p:pic>
        <p:sp>
          <p:nvSpPr>
            <p:cNvPr id="17" name="Content Placeholder 2"/>
            <p:cNvSpPr txBox="1">
              <a:spLocks/>
            </p:cNvSpPr>
            <p:nvPr/>
          </p:nvSpPr>
          <p:spPr>
            <a:xfrm>
              <a:off x="2381753" y="4455817"/>
              <a:ext cx="676224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F. </a:t>
              </a:r>
              <a:r>
                <a:rPr lang="en-US" sz="2000" dirty="0" err="1" smtClean="0">
                  <a:solidFill>
                    <a:srgbClr val="000090"/>
                  </a:solidFill>
                </a:rPr>
                <a:t>Delmotte</a:t>
              </a:r>
              <a:r>
                <a:rPr lang="en-US" sz="2000" dirty="0" smtClean="0">
                  <a:solidFill>
                    <a:srgbClr val="000090"/>
                  </a:solidFill>
                </a:rPr>
                <a:t>, </a:t>
              </a:r>
              <a:r>
                <a:rPr lang="en-US" sz="2000" dirty="0" smtClean="0">
                  <a:solidFill>
                    <a:srgbClr val="0000FF"/>
                  </a:solidFill>
                </a:rPr>
                <a:t>M</a:t>
              </a:r>
              <a:r>
                <a:rPr lang="en-US" sz="2000" dirty="0">
                  <a:solidFill>
                    <a:srgbClr val="0000FF"/>
                  </a:solidFill>
                </a:rPr>
                <a:t>. </a:t>
              </a:r>
              <a:r>
                <a:rPr lang="en-US" sz="2000" dirty="0" err="1">
                  <a:solidFill>
                    <a:srgbClr val="0000FF"/>
                  </a:solidFill>
                </a:rPr>
                <a:t>Dehlinger</a:t>
              </a:r>
              <a:r>
                <a:rPr lang="en-US" sz="2000" dirty="0">
                  <a:solidFill>
                    <a:srgbClr val="000090"/>
                  </a:solidFill>
                </a:rPr>
                <a:t>, S. </a:t>
              </a:r>
              <a:r>
                <a:rPr lang="en-US" sz="2000" dirty="0" err="1" smtClean="0">
                  <a:solidFill>
                    <a:srgbClr val="000090"/>
                  </a:solidFill>
                </a:rPr>
                <a:t>DeRossi</a:t>
              </a:r>
              <a:r>
                <a:rPr lang="en-US" sz="2000" dirty="0" smtClean="0">
                  <a:solidFill>
                    <a:srgbClr val="000090"/>
                  </a:solidFill>
                </a:rPr>
                <a:t> </a:t>
              </a:r>
              <a:endParaRPr lang="en-US" sz="2000" dirty="0">
                <a:solidFill>
                  <a:srgbClr val="000090"/>
                </a:solidFill>
              </a:endParaRPr>
            </a:p>
          </p:txBody>
        </p:sp>
      </p:grpSp>
      <p:grpSp>
        <p:nvGrpSpPr>
          <p:cNvPr id="23" name="Group 22"/>
          <p:cNvGrpSpPr/>
          <p:nvPr/>
        </p:nvGrpSpPr>
        <p:grpSpPr>
          <a:xfrm>
            <a:off x="1360795" y="5226232"/>
            <a:ext cx="7783205" cy="626772"/>
            <a:chOff x="1360795" y="5226232"/>
            <a:chExt cx="7783205" cy="626772"/>
          </a:xfrm>
        </p:grpSpPr>
        <p:pic>
          <p:nvPicPr>
            <p:cNvPr id="18" name="Picture 17"/>
            <p:cNvPicPr>
              <a:picLocks noChangeAspect="1"/>
            </p:cNvPicPr>
            <p:nvPr/>
          </p:nvPicPr>
          <p:blipFill>
            <a:blip r:embed="rId6"/>
            <a:stretch>
              <a:fillRect/>
            </a:stretch>
          </p:blipFill>
          <p:spPr>
            <a:xfrm>
              <a:off x="1360795" y="5226232"/>
              <a:ext cx="861812" cy="626772"/>
            </a:xfrm>
            <a:prstGeom prst="rect">
              <a:avLst/>
            </a:prstGeom>
          </p:spPr>
        </p:pic>
        <p:sp>
          <p:nvSpPr>
            <p:cNvPr id="19" name="Content Placeholder 2"/>
            <p:cNvSpPr txBox="1">
              <a:spLocks/>
            </p:cNvSpPr>
            <p:nvPr/>
          </p:nvSpPr>
          <p:spPr>
            <a:xfrm>
              <a:off x="2386737" y="5299965"/>
              <a:ext cx="6757263"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S. </a:t>
              </a:r>
              <a:r>
                <a:rPr lang="en-US" sz="2000" dirty="0" err="1">
                  <a:solidFill>
                    <a:srgbClr val="000090"/>
                  </a:solidFill>
                </a:rPr>
                <a:t>Kazamias</a:t>
              </a:r>
              <a:r>
                <a:rPr lang="en-US" sz="2000" dirty="0">
                  <a:solidFill>
                    <a:srgbClr val="000090"/>
                  </a:solidFill>
                </a:rPr>
                <a:t>, M. Pittman</a:t>
              </a:r>
              <a:r>
                <a:rPr lang="en-US" sz="2000" dirty="0" smtClean="0">
                  <a:solidFill>
                    <a:srgbClr val="000090"/>
                  </a:solidFill>
                </a:rPr>
                <a:t>,</a:t>
              </a:r>
              <a:r>
                <a:rPr lang="en-US" sz="2000" dirty="0">
                  <a:solidFill>
                    <a:srgbClr val="000090"/>
                  </a:solidFill>
                </a:rPr>
                <a:t> N. </a:t>
              </a:r>
              <a:r>
                <a:rPr lang="en-US" sz="2000" dirty="0" err="1" smtClean="0">
                  <a:solidFill>
                    <a:srgbClr val="000090"/>
                  </a:solidFill>
                </a:rPr>
                <a:t>Dessaints</a:t>
              </a:r>
              <a:r>
                <a:rPr lang="en-US" sz="2000" dirty="0" smtClean="0">
                  <a:solidFill>
                    <a:srgbClr val="000090"/>
                  </a:solidFill>
                </a:rPr>
                <a:t> </a:t>
              </a:r>
              <a:endParaRPr lang="en-US" sz="2000" dirty="0">
                <a:solidFill>
                  <a:srgbClr val="000090"/>
                </a:solidFill>
              </a:endParaRPr>
            </a:p>
          </p:txBody>
        </p:sp>
      </p:grpSp>
      <p:grpSp>
        <p:nvGrpSpPr>
          <p:cNvPr id="29" name="Group 28"/>
          <p:cNvGrpSpPr/>
          <p:nvPr/>
        </p:nvGrpSpPr>
        <p:grpSpPr>
          <a:xfrm>
            <a:off x="1451512" y="6113495"/>
            <a:ext cx="7692489" cy="747305"/>
            <a:chOff x="1451512" y="6113495"/>
            <a:chExt cx="7692489" cy="747305"/>
          </a:xfrm>
        </p:grpSpPr>
        <p:pic>
          <p:nvPicPr>
            <p:cNvPr id="21" name="Picture 20"/>
            <p:cNvPicPr>
              <a:picLocks noChangeAspect="1"/>
            </p:cNvPicPr>
            <p:nvPr/>
          </p:nvPicPr>
          <p:blipFill rotWithShape="1">
            <a:blip r:embed="rId7"/>
            <a:srcRect l="2626" r="4118"/>
            <a:stretch/>
          </p:blipFill>
          <p:spPr>
            <a:xfrm>
              <a:off x="1451512" y="6113495"/>
              <a:ext cx="681763" cy="747305"/>
            </a:xfrm>
            <a:prstGeom prst="rect">
              <a:avLst/>
            </a:prstGeom>
          </p:spPr>
        </p:pic>
        <p:sp>
          <p:nvSpPr>
            <p:cNvPr id="22" name="Content Placeholder 2"/>
            <p:cNvSpPr txBox="1">
              <a:spLocks/>
            </p:cNvSpPr>
            <p:nvPr/>
          </p:nvSpPr>
          <p:spPr>
            <a:xfrm>
              <a:off x="2380383" y="6189476"/>
              <a:ext cx="6763618" cy="5371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Philippe </a:t>
              </a:r>
              <a:r>
                <a:rPr lang="en-US" sz="2000" dirty="0" err="1">
                  <a:solidFill>
                    <a:srgbClr val="000090"/>
                  </a:solidFill>
                </a:rPr>
                <a:t>Zeitoun</a:t>
              </a:r>
              <a:r>
                <a:rPr lang="en-US" sz="2000" dirty="0" smtClean="0">
                  <a:solidFill>
                    <a:srgbClr val="000090"/>
                  </a:solidFill>
                </a:rPr>
                <a:t>, R</a:t>
              </a:r>
              <a:r>
                <a:rPr lang="en-US" sz="2000" dirty="0">
                  <a:solidFill>
                    <a:srgbClr val="000090"/>
                  </a:solidFill>
                </a:rPr>
                <a:t>. Lopez-Martens</a:t>
              </a:r>
              <a:r>
                <a:rPr lang="en-US" sz="2000" dirty="0" smtClean="0">
                  <a:solidFill>
                    <a:srgbClr val="000090"/>
                  </a:solidFill>
                </a:rPr>
                <a:t>,</a:t>
              </a:r>
              <a:r>
                <a:rPr lang="en-US" sz="2000" dirty="0">
                  <a:solidFill>
                    <a:srgbClr val="000090"/>
                  </a:solidFill>
                </a:rPr>
                <a:t> S. </a:t>
              </a:r>
              <a:r>
                <a:rPr lang="en-US" sz="2000" dirty="0" err="1" smtClean="0">
                  <a:solidFill>
                    <a:srgbClr val="000090"/>
                  </a:solidFill>
                </a:rPr>
                <a:t>Haessler</a:t>
              </a:r>
              <a:r>
                <a:rPr lang="en-US" sz="2000" dirty="0" smtClean="0">
                  <a:solidFill>
                    <a:srgbClr val="000090"/>
                  </a:solidFill>
                </a:rPr>
                <a:t> </a:t>
              </a:r>
              <a:endParaRPr lang="en-US" sz="2000" dirty="0">
                <a:solidFill>
                  <a:srgbClr val="000090"/>
                </a:solidFill>
              </a:endParaRPr>
            </a:p>
          </p:txBody>
        </p:sp>
      </p:grpSp>
      <p:grpSp>
        <p:nvGrpSpPr>
          <p:cNvPr id="31" name="Group 30"/>
          <p:cNvGrpSpPr/>
          <p:nvPr/>
        </p:nvGrpSpPr>
        <p:grpSpPr>
          <a:xfrm>
            <a:off x="666750" y="1548220"/>
            <a:ext cx="8403170" cy="1212050"/>
            <a:chOff x="666750" y="1548220"/>
            <a:chExt cx="8403170" cy="1212050"/>
          </a:xfrm>
        </p:grpSpPr>
        <p:pic>
          <p:nvPicPr>
            <p:cNvPr id="30" name="Picture 29"/>
            <p:cNvPicPr>
              <a:picLocks noChangeAspect="1"/>
            </p:cNvPicPr>
            <p:nvPr/>
          </p:nvPicPr>
          <p:blipFill>
            <a:blip r:embed="rId8"/>
            <a:stretch>
              <a:fillRect/>
            </a:stretch>
          </p:blipFill>
          <p:spPr>
            <a:xfrm>
              <a:off x="666750" y="1896344"/>
              <a:ext cx="778933" cy="582272"/>
            </a:xfrm>
            <a:prstGeom prst="rect">
              <a:avLst/>
            </a:prstGeom>
          </p:spPr>
        </p:pic>
        <p:sp>
          <p:nvSpPr>
            <p:cNvPr id="14" name="Content Placeholder 2"/>
            <p:cNvSpPr txBox="1">
              <a:spLocks/>
            </p:cNvSpPr>
            <p:nvPr/>
          </p:nvSpPr>
          <p:spPr>
            <a:xfrm>
              <a:off x="2384570" y="1698313"/>
              <a:ext cx="6685350" cy="10619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Bef>
                  <a:spcPts val="1200"/>
                </a:spcBef>
                <a:buNone/>
              </a:pPr>
              <a:r>
                <a:rPr lang="en-US" sz="2000" dirty="0">
                  <a:solidFill>
                    <a:srgbClr val="000090"/>
                  </a:solidFill>
                </a:rPr>
                <a:t>B. </a:t>
              </a:r>
              <a:r>
                <a:rPr lang="en-US" sz="2000" dirty="0" err="1" smtClean="0">
                  <a:solidFill>
                    <a:srgbClr val="000090"/>
                  </a:solidFill>
                </a:rPr>
                <a:t>Carré</a:t>
              </a:r>
              <a:r>
                <a:rPr lang="en-US" sz="2000" dirty="0" smtClean="0">
                  <a:solidFill>
                    <a:srgbClr val="000090"/>
                  </a:solidFill>
                </a:rPr>
                <a:t>, T</a:t>
              </a:r>
              <a:r>
                <a:rPr lang="en-US" sz="2000" dirty="0">
                  <a:solidFill>
                    <a:srgbClr val="000090"/>
                  </a:solidFill>
                </a:rPr>
                <a:t>. </a:t>
              </a:r>
              <a:r>
                <a:rPr lang="en-US" sz="2000" dirty="0" err="1" smtClean="0">
                  <a:solidFill>
                    <a:srgbClr val="000090"/>
                  </a:solidFill>
                </a:rPr>
                <a:t>Ruchon</a:t>
              </a:r>
              <a:r>
                <a:rPr lang="en-US" sz="2000" dirty="0">
                  <a:solidFill>
                    <a:srgbClr val="000090"/>
                  </a:solidFill>
                </a:rPr>
                <a:t>, </a:t>
              </a:r>
              <a:r>
                <a:rPr lang="en-US" sz="2000" dirty="0">
                  <a:solidFill>
                    <a:srgbClr val="0000FF"/>
                  </a:solidFill>
                </a:rPr>
                <a:t>J. </a:t>
              </a:r>
              <a:r>
                <a:rPr lang="en-US" sz="2000" dirty="0" err="1">
                  <a:solidFill>
                    <a:srgbClr val="0000FF"/>
                  </a:solidFill>
                </a:rPr>
                <a:t>Lenfant</a:t>
              </a:r>
              <a:r>
                <a:rPr lang="en-US" sz="2000" dirty="0">
                  <a:solidFill>
                    <a:srgbClr val="000090"/>
                  </a:solidFill>
                </a:rPr>
                <a:t>, M. </a:t>
              </a:r>
              <a:r>
                <a:rPr lang="en-US" sz="2000" dirty="0" err="1" smtClean="0">
                  <a:solidFill>
                    <a:srgbClr val="000090"/>
                  </a:solidFill>
                </a:rPr>
                <a:t>Bougeard</a:t>
              </a:r>
              <a:r>
                <a:rPr lang="en-US" sz="2000" dirty="0" smtClean="0">
                  <a:solidFill>
                    <a:srgbClr val="000090"/>
                  </a:solidFill>
                </a:rPr>
                <a:t>, I. </a:t>
              </a:r>
              <a:r>
                <a:rPr lang="en-US" sz="2000" dirty="0" err="1" smtClean="0">
                  <a:solidFill>
                    <a:srgbClr val="000090"/>
                  </a:solidFill>
                </a:rPr>
                <a:t>Vadillo</a:t>
              </a:r>
              <a:r>
                <a:rPr lang="en-US" sz="2000" dirty="0" smtClean="0">
                  <a:solidFill>
                    <a:srgbClr val="000090"/>
                  </a:solidFill>
                </a:rPr>
                <a:t> Torre</a:t>
              </a:r>
            </a:p>
            <a:p>
              <a:pPr marL="0" indent="0" defTabSz="457200">
                <a:spcBef>
                  <a:spcPts val="1200"/>
                </a:spcBef>
                <a:buNone/>
              </a:pPr>
              <a:r>
                <a:rPr lang="en-US" sz="2000" dirty="0" smtClean="0">
                  <a:solidFill>
                    <a:srgbClr val="000090"/>
                  </a:solidFill>
                </a:rPr>
                <a:t>J.M</a:t>
              </a:r>
              <a:r>
                <a:rPr lang="en-US" sz="2000" dirty="0">
                  <a:solidFill>
                    <a:srgbClr val="000090"/>
                  </a:solidFill>
                </a:rPr>
                <a:t>. </a:t>
              </a:r>
              <a:r>
                <a:rPr lang="en-US" sz="2000" dirty="0" err="1">
                  <a:solidFill>
                    <a:srgbClr val="000090"/>
                  </a:solidFill>
                </a:rPr>
                <a:t>Mestdagh</a:t>
              </a:r>
              <a:r>
                <a:rPr lang="en-US" sz="2000" dirty="0">
                  <a:solidFill>
                    <a:srgbClr val="000090"/>
                  </a:solidFill>
                </a:rPr>
                <a:t>, L. </a:t>
              </a:r>
              <a:r>
                <a:rPr lang="en-US" sz="2000" dirty="0" smtClean="0">
                  <a:solidFill>
                    <a:srgbClr val="000090"/>
                  </a:solidFill>
                </a:rPr>
                <a:t>Poisson, </a:t>
              </a:r>
              <a:r>
                <a:rPr lang="en-US" sz="2000" dirty="0">
                  <a:solidFill>
                    <a:srgbClr val="000090"/>
                  </a:solidFill>
                </a:rPr>
                <a:t>D. </a:t>
              </a:r>
              <a:r>
                <a:rPr lang="en-US" sz="2000" dirty="0" err="1">
                  <a:solidFill>
                    <a:srgbClr val="000090"/>
                  </a:solidFill>
                </a:rPr>
                <a:t>Garzella</a:t>
              </a:r>
              <a:endParaRPr lang="en-US" sz="2000" dirty="0">
                <a:solidFill>
                  <a:srgbClr val="000090"/>
                </a:solidFill>
              </a:endParaRPr>
            </a:p>
            <a:p>
              <a:pPr marL="0" lvl="0" indent="0" defTabSz="457200">
                <a:spcBef>
                  <a:spcPts val="1200"/>
                </a:spcBef>
                <a:buNone/>
              </a:pPr>
              <a:endParaRPr lang="en-US" sz="2000" dirty="0">
                <a:solidFill>
                  <a:srgbClr val="000090"/>
                </a:solidFill>
              </a:endParaRPr>
            </a:p>
          </p:txBody>
        </p:sp>
        <p:pic>
          <p:nvPicPr>
            <p:cNvPr id="20" name="Picture 19"/>
            <p:cNvPicPr>
              <a:picLocks noChangeAspect="1"/>
            </p:cNvPicPr>
            <p:nvPr/>
          </p:nvPicPr>
          <p:blipFill rotWithShape="1">
            <a:blip r:embed="rId9"/>
            <a:srcRect t="1668" b="2036"/>
            <a:stretch/>
          </p:blipFill>
          <p:spPr>
            <a:xfrm>
              <a:off x="1268769" y="1548220"/>
              <a:ext cx="1078038" cy="532991"/>
            </a:xfrm>
            <a:prstGeom prst="rect">
              <a:avLst/>
            </a:prstGeom>
          </p:spPr>
        </p:pic>
        <p:pic>
          <p:nvPicPr>
            <p:cNvPr id="27" name="Picture 26"/>
            <p:cNvPicPr>
              <a:picLocks noChangeAspect="1"/>
            </p:cNvPicPr>
            <p:nvPr/>
          </p:nvPicPr>
          <p:blipFill rotWithShape="1">
            <a:blip r:embed="rId10"/>
            <a:srcRect b="9220"/>
            <a:stretch/>
          </p:blipFill>
          <p:spPr>
            <a:xfrm>
              <a:off x="1320191" y="2271740"/>
              <a:ext cx="855790" cy="265866"/>
            </a:xfrm>
            <a:prstGeom prst="rect">
              <a:avLst/>
            </a:prstGeom>
            <a:ln>
              <a:solidFill>
                <a:srgbClr val="0000FF"/>
              </a:solidFill>
            </a:ln>
          </p:spPr>
        </p:pic>
      </p:grpSp>
      <p:sp>
        <p:nvSpPr>
          <p:cNvPr id="2" name="Title 1"/>
          <p:cNvSpPr>
            <a:spLocks noGrp="1"/>
          </p:cNvSpPr>
          <p:nvPr>
            <p:ph type="title"/>
          </p:nvPr>
        </p:nvSpPr>
        <p:spPr/>
        <p:txBody>
          <a:bodyPr/>
          <a:lstStyle/>
          <a:p>
            <a:r>
              <a:rPr lang="fr-FR" dirty="0" smtClean="0">
                <a:solidFill>
                  <a:srgbClr val="FF0000"/>
                </a:solidFill>
              </a:rPr>
              <a:t>Merci pour votre attention !!!</a:t>
            </a:r>
            <a:endParaRPr lang="fr-FR" dirty="0">
              <a:solidFill>
                <a:srgbClr val="FF0000"/>
              </a:solidFill>
            </a:endParaRPr>
          </a:p>
        </p:txBody>
      </p:sp>
    </p:spTree>
    <p:extLst>
      <p:ext uri="{BB962C8B-B14F-4D97-AF65-F5344CB8AC3E}">
        <p14:creationId xmlns:p14="http://schemas.microsoft.com/office/powerpoint/2010/main" val="30357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b="9220"/>
          <a:stretch/>
        </p:blipFill>
        <p:spPr>
          <a:xfrm>
            <a:off x="7544440" y="0"/>
            <a:ext cx="1599560" cy="496931"/>
          </a:xfrm>
          <a:prstGeom prst="rect">
            <a:avLst/>
          </a:prstGeom>
          <a:ln>
            <a:solidFill>
              <a:srgbClr val="0000FF"/>
            </a:solidFill>
          </a:ln>
        </p:spPr>
      </p:pic>
      <p:sp>
        <p:nvSpPr>
          <p:cNvPr id="28" name="Titre 27"/>
          <p:cNvSpPr>
            <a:spLocks noGrp="1"/>
          </p:cNvSpPr>
          <p:nvPr>
            <p:ph type="title" idx="4294967295"/>
          </p:nvPr>
        </p:nvSpPr>
        <p:spPr>
          <a:xfrm>
            <a:off x="2794018" y="0"/>
            <a:ext cx="3786187" cy="708025"/>
          </a:xfrm>
          <a:prstGeom prst="rect">
            <a:avLst/>
          </a:prstGeom>
        </p:spPr>
        <p:txBody>
          <a:bodyPr>
            <a:normAutofit/>
          </a:bodyPr>
          <a:lstStyle/>
          <a:p>
            <a:pPr lvl="0"/>
            <a:r>
              <a:rPr lang="en-GB" sz="2000" dirty="0">
                <a:solidFill>
                  <a:srgbClr val="000090"/>
                </a:solidFill>
              </a:rPr>
              <a:t>FAB10 beamline at </a:t>
            </a:r>
            <a:r>
              <a:rPr lang="en-GB" sz="2000" dirty="0" smtClean="0">
                <a:solidFill>
                  <a:srgbClr val="000090"/>
                </a:solidFill>
              </a:rPr>
              <a:t>ATTOLAB </a:t>
            </a:r>
            <a:r>
              <a:rPr lang="en-GB" sz="2000" dirty="0" smtClean="0">
                <a:solidFill>
                  <a:srgbClr val="FF0000"/>
                </a:solidFill>
              </a:rPr>
              <a:t>Laboratory layout</a:t>
            </a:r>
            <a:endParaRPr lang="fr-FR" sz="2000" dirty="0"/>
          </a:p>
        </p:txBody>
      </p:sp>
      <p:sp>
        <p:nvSpPr>
          <p:cNvPr id="29" name="TextBox 2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pic>
        <p:nvPicPr>
          <p:cNvPr id="2" name="Picture 1" descr="LayoutLa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6" y="1213706"/>
            <a:ext cx="9184176" cy="4902585"/>
          </a:xfrm>
          <a:prstGeom prst="rect">
            <a:avLst/>
          </a:prstGeom>
        </p:spPr>
      </p:pic>
    </p:spTree>
    <p:extLst>
      <p:ext uri="{BB962C8B-B14F-4D97-AF65-F5344CB8AC3E}">
        <p14:creationId xmlns:p14="http://schemas.microsoft.com/office/powerpoint/2010/main" val="11554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sp>
        <p:nvSpPr>
          <p:cNvPr id="4" name="Rectangle 3"/>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pic>
        <p:nvPicPr>
          <p:cNvPr id="6" name="Picture 5"/>
          <p:cNvPicPr>
            <a:picLocks noChangeAspect="1"/>
          </p:cNvPicPr>
          <p:nvPr/>
        </p:nvPicPr>
        <p:blipFill rotWithShape="1">
          <a:blip r:embed="rId3"/>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pic>
        <p:nvPicPr>
          <p:cNvPr id="2" name="Picture 1" descr="Screen Shot 2016-09-21 at 16.05.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2392"/>
            <a:ext cx="9144000" cy="3459480"/>
          </a:xfrm>
          <a:prstGeom prst="rect">
            <a:avLst/>
          </a:prstGeom>
        </p:spPr>
      </p:pic>
      <p:sp>
        <p:nvSpPr>
          <p:cNvPr id="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21031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3"/>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23" name="Rectangle 22"/>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pic>
        <p:nvPicPr>
          <p:cNvPr id="25" name="Picture 24" descr="Screen Shot 2016-09-21 at 16.06.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26906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Oval 9"/>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26" name="Straight Arrow Connector 25"/>
          <p:cNvCxnSpPr>
            <a:stCxn id="10" idx="3"/>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11"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185098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17" name="Isosceles Triangle 16"/>
          <p:cNvSpPr/>
          <p:nvPr/>
        </p:nvSpPr>
        <p:spPr>
          <a:xfrm rot="16200000">
            <a:off x="1302641" y="5421671"/>
            <a:ext cx="80435" cy="480822"/>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23" name="Isosceles Triangle 22"/>
          <p:cNvSpPr/>
          <p:nvPr/>
        </p:nvSpPr>
        <p:spPr>
          <a:xfrm rot="16200000">
            <a:off x="1333544" y="5431791"/>
            <a:ext cx="22860" cy="459656"/>
          </a:xfrm>
          <a:prstGeom prst="triangle">
            <a:avLst/>
          </a:prstGeom>
          <a:solidFill>
            <a:srgbClr val="66CCFF"/>
          </a:solid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grpSp>
        <p:nvGrpSpPr>
          <p:cNvPr id="2" name="Group 1"/>
          <p:cNvGrpSpPr/>
          <p:nvPr/>
        </p:nvGrpSpPr>
        <p:grpSpPr>
          <a:xfrm>
            <a:off x="0" y="2709466"/>
            <a:ext cx="2879224" cy="2946616"/>
            <a:chOff x="0" y="2709466"/>
            <a:chExt cx="2879224" cy="2946616"/>
          </a:xfrm>
        </p:grpSpPr>
        <p:sp>
          <p:nvSpPr>
            <p:cNvPr id="29" name="Oval 28"/>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0" name="Straight Arrow Connector 29"/>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723052" y="2239905"/>
            <a:ext cx="2879224" cy="3153229"/>
            <a:chOff x="317481" y="2485358"/>
            <a:chExt cx="2879224" cy="3153229"/>
          </a:xfrm>
        </p:grpSpPr>
        <p:sp>
          <p:nvSpPr>
            <p:cNvPr id="10" name="Oval 9"/>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26" name="Straight Arrow Connector 25"/>
            <p:cNvCxnSpPr>
              <a:stCxn id="10"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sp>
        <p:nvSpPr>
          <p:cNvPr id="16" name="Isosceles Triangle 15"/>
          <p:cNvSpPr/>
          <p:nvPr/>
        </p:nvSpPr>
        <p:spPr>
          <a:xfrm rot="16200000" flipH="1" flipV="1">
            <a:off x="405366" y="5208421"/>
            <a:ext cx="92748" cy="903484"/>
          </a:xfrm>
          <a:prstGeom prst="triangle">
            <a:avLst/>
          </a:prstGeom>
          <a:solidFill>
            <a:srgbClr val="FF0000"/>
          </a:solidFill>
          <a:ln w="3175"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282294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creen Shot 2016-09-21 at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507"/>
            <a:ext cx="9144000" cy="3462365"/>
          </a:xfrm>
          <a:prstGeom prst="rect">
            <a:avLst/>
          </a:prstGeom>
        </p:spPr>
      </p:pic>
      <p:sp>
        <p:nvSpPr>
          <p:cNvPr id="25" name="Rectangle 24"/>
          <p:cNvSpPr/>
          <p:nvPr/>
        </p:nvSpPr>
        <p:spPr>
          <a:xfrm>
            <a:off x="171039" y="1407163"/>
            <a:ext cx="8670690" cy="923330"/>
          </a:xfrm>
          <a:prstGeom prst="rect">
            <a:avLst/>
          </a:prstGeom>
        </p:spPr>
        <p:txBody>
          <a:bodyPr wrap="square">
            <a:spAutoFit/>
          </a:bodyPr>
          <a:lstStyle/>
          <a:p>
            <a:pPr lvl="0">
              <a:spcBef>
                <a:spcPct val="0"/>
              </a:spcBef>
              <a:buFontTx/>
              <a:buChar char="-"/>
              <a:defRPr/>
            </a:pPr>
            <a:r>
              <a:rPr lang="en-GB" dirty="0" smtClean="0"/>
              <a:t> Transport </a:t>
            </a:r>
            <a:r>
              <a:rPr lang="en-GB" dirty="0"/>
              <a:t>and focusing</a:t>
            </a:r>
          </a:p>
          <a:p>
            <a:pPr lvl="0">
              <a:spcBef>
                <a:spcPct val="0"/>
              </a:spcBef>
              <a:buFontTx/>
              <a:buChar char="-"/>
              <a:defRPr/>
            </a:pPr>
            <a:r>
              <a:rPr lang="en-GB" dirty="0" smtClean="0"/>
              <a:t> Two-foci layout and on-line diagnostics (</a:t>
            </a:r>
            <a:r>
              <a:rPr lang="en-GB" dirty="0" smtClean="0">
                <a:solidFill>
                  <a:srgbClr val="FF0000"/>
                </a:solidFill>
              </a:rPr>
              <a:t>intensity, spectral phase (RABBIT)</a:t>
            </a:r>
            <a:r>
              <a:rPr lang="en-GB" dirty="0" smtClean="0"/>
              <a:t>)  </a:t>
            </a:r>
          </a:p>
          <a:p>
            <a:pPr>
              <a:spcBef>
                <a:spcPct val="0"/>
              </a:spcBef>
              <a:buFontTx/>
              <a:buChar char="-"/>
              <a:defRPr/>
            </a:pPr>
            <a:r>
              <a:rPr lang="en-GB" dirty="0"/>
              <a:t> Three-way </a:t>
            </a:r>
            <a:r>
              <a:rPr lang="en-GB" dirty="0" err="1"/>
              <a:t>monochromator</a:t>
            </a:r>
            <a:r>
              <a:rPr lang="en-GB" dirty="0"/>
              <a:t> for optimized </a:t>
            </a:r>
            <a:r>
              <a:rPr lang="en-GB" dirty="0" err="1"/>
              <a:t>spectro</a:t>
            </a:r>
            <a:r>
              <a:rPr lang="en-GB" dirty="0"/>
              <a:t>-temporal </a:t>
            </a:r>
            <a:r>
              <a:rPr lang="en-GB" dirty="0" smtClean="0"/>
              <a:t>selection</a:t>
            </a:r>
            <a:endParaRPr lang="en-GB" dirty="0"/>
          </a:p>
        </p:txBody>
      </p:sp>
      <p:sp>
        <p:nvSpPr>
          <p:cNvPr id="3" name="Rectangle 2"/>
          <p:cNvSpPr/>
          <p:nvPr/>
        </p:nvSpPr>
        <p:spPr>
          <a:xfrm>
            <a:off x="50087" y="826211"/>
            <a:ext cx="8952824" cy="646331"/>
          </a:xfrm>
          <a:prstGeom prst="rect">
            <a:avLst/>
          </a:prstGeom>
        </p:spPr>
        <p:txBody>
          <a:bodyPr wrap="square">
            <a:spAutoFit/>
          </a:bodyPr>
          <a:lstStyle/>
          <a:p>
            <a:pPr lvl="0">
              <a:spcBef>
                <a:spcPct val="0"/>
              </a:spcBef>
              <a:defRPr/>
            </a:pPr>
            <a:r>
              <a:rPr lang="en-GB" dirty="0" smtClean="0">
                <a:solidFill>
                  <a:srgbClr val="0000FF"/>
                </a:solidFill>
              </a:rPr>
              <a:t>Transport, control and characterization of ultrashort (0.1 - 100 fs) XUV (10 - 100 eV) pulses and time resolved pump &amp; probe applications with sub-fs resolution</a:t>
            </a:r>
          </a:p>
        </p:txBody>
      </p:sp>
      <p:pic>
        <p:nvPicPr>
          <p:cNvPr id="6" name="Picture 5"/>
          <p:cNvPicPr>
            <a:picLocks noChangeAspect="1"/>
          </p:cNvPicPr>
          <p:nvPr/>
        </p:nvPicPr>
        <p:blipFill rotWithShape="1">
          <a:blip r:embed="rId4"/>
          <a:srcRect b="9220"/>
          <a:stretch/>
        </p:blipFill>
        <p:spPr>
          <a:xfrm>
            <a:off x="7544440" y="0"/>
            <a:ext cx="1599560" cy="496931"/>
          </a:xfrm>
          <a:prstGeom prst="rect">
            <a:avLst/>
          </a:prstGeom>
          <a:ln>
            <a:solidFill>
              <a:srgbClr val="0000FF"/>
            </a:solidFill>
          </a:ln>
        </p:spPr>
      </p:pic>
      <p:sp>
        <p:nvSpPr>
          <p:cNvPr id="19" name="TextBox 18"/>
          <p:cNvSpPr txBox="1"/>
          <p:nvPr/>
        </p:nvSpPr>
        <p:spPr>
          <a:xfrm>
            <a:off x="0" y="0"/>
            <a:ext cx="1321300" cy="461665"/>
          </a:xfrm>
          <a:prstGeom prst="rect">
            <a:avLst/>
          </a:prstGeom>
          <a:solidFill>
            <a:schemeClr val="bg1"/>
          </a:solidFill>
          <a:ln w="19050" cmpd="sng">
            <a:solidFill>
              <a:srgbClr val="3366FF"/>
            </a:solidFill>
          </a:ln>
        </p:spPr>
        <p:txBody>
          <a:bodyPr wrap="none" rtlCol="0">
            <a:spAutoFit/>
          </a:bodyPr>
          <a:lstStyle/>
          <a:p>
            <a:r>
              <a:rPr lang="fr-CA" sz="2400" b="1" i="1" dirty="0" smtClean="0">
                <a:solidFill>
                  <a:srgbClr val="0000FF"/>
                </a:solidFill>
                <a:latin typeface="Comic Sans MS"/>
                <a:cs typeface="Comic Sans MS"/>
              </a:rPr>
              <a:t>OPT2X</a:t>
            </a:r>
            <a:endParaRPr lang="fr-CA" sz="2400" b="1" i="1" dirty="0">
              <a:solidFill>
                <a:srgbClr val="0000FF"/>
              </a:solidFill>
              <a:latin typeface="Comic Sans MS"/>
              <a:cs typeface="Comic Sans MS"/>
            </a:endParaRPr>
          </a:p>
        </p:txBody>
      </p:sp>
      <p:sp>
        <p:nvSpPr>
          <p:cNvPr id="12" name="Isosceles Triangle 11"/>
          <p:cNvSpPr/>
          <p:nvPr/>
        </p:nvSpPr>
        <p:spPr>
          <a:xfrm rot="16200000" flipH="1" flipV="1">
            <a:off x="405366" y="5208421"/>
            <a:ext cx="92748" cy="903484"/>
          </a:xfrm>
          <a:prstGeom prst="triangle">
            <a:avLst/>
          </a:prstGeom>
          <a:solidFill>
            <a:srgbClr val="FF0000"/>
          </a:solidFill>
          <a:ln w="3175" cmpd="sng">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0" name="Group 29"/>
          <p:cNvGrpSpPr/>
          <p:nvPr/>
        </p:nvGrpSpPr>
        <p:grpSpPr>
          <a:xfrm>
            <a:off x="0" y="2709466"/>
            <a:ext cx="2879224" cy="2946616"/>
            <a:chOff x="0" y="2709466"/>
            <a:chExt cx="2879224" cy="2946616"/>
          </a:xfrm>
        </p:grpSpPr>
        <p:sp>
          <p:nvSpPr>
            <p:cNvPr id="31" name="Oval 30"/>
            <p:cNvSpPr/>
            <p:nvPr/>
          </p:nvSpPr>
          <p:spPr>
            <a:xfrm>
              <a:off x="0" y="2709466"/>
              <a:ext cx="2879224" cy="1784640"/>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HHG light source</a:t>
              </a:r>
            </a:p>
            <a:p>
              <a:pPr algn="ctr"/>
              <a:r>
                <a:rPr lang="en-US" dirty="0" err="1" smtClean="0">
                  <a:solidFill>
                    <a:srgbClr val="FF0000"/>
                  </a:solidFill>
                </a:rPr>
                <a:t>Ti:Sapph</a:t>
              </a:r>
              <a:r>
                <a:rPr lang="en-US" dirty="0" smtClean="0">
                  <a:solidFill>
                    <a:srgbClr val="FF0000"/>
                  </a:solidFill>
                </a:rPr>
                <a:t> </a:t>
              </a:r>
            </a:p>
            <a:p>
              <a:pPr algn="ctr"/>
              <a:r>
                <a:rPr lang="en-US" dirty="0" smtClean="0">
                  <a:solidFill>
                    <a:srgbClr val="000000"/>
                  </a:solidFill>
                </a:rPr>
                <a:t>+</a:t>
              </a:r>
            </a:p>
            <a:p>
              <a:pPr algn="ctr"/>
              <a:r>
                <a:rPr lang="en-US" dirty="0" smtClean="0">
                  <a:solidFill>
                    <a:srgbClr val="0000FF"/>
                  </a:solidFill>
                </a:rPr>
                <a:t>Gas jet/cell</a:t>
              </a:r>
              <a:endParaRPr lang="en-US" dirty="0">
                <a:solidFill>
                  <a:srgbClr val="0000FF"/>
                </a:solidFill>
              </a:endParaRPr>
            </a:p>
          </p:txBody>
        </p:sp>
        <p:cxnSp>
          <p:nvCxnSpPr>
            <p:cNvPr id="32" name="Straight Arrow Connector 31"/>
            <p:cNvCxnSpPr/>
            <p:nvPr/>
          </p:nvCxnSpPr>
          <p:spPr>
            <a:xfrm>
              <a:off x="421653" y="4232752"/>
              <a:ext cx="538907" cy="1423330"/>
            </a:xfrm>
            <a:prstGeom prst="straightConnector1">
              <a:avLst/>
            </a:prstGeom>
            <a:ln>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sp>
        <p:nvSpPr>
          <p:cNvPr id="20" name="Isosceles Triangle 19"/>
          <p:cNvSpPr/>
          <p:nvPr/>
        </p:nvSpPr>
        <p:spPr>
          <a:xfrm rot="16200000">
            <a:off x="1825457" y="4881925"/>
            <a:ext cx="110066" cy="1556086"/>
          </a:xfrm>
          <a:prstGeom prst="triangle">
            <a:avLst/>
          </a:prstGeom>
          <a:solidFill>
            <a:srgbClr val="FF0000"/>
          </a:solidFill>
          <a:ln w="6350" cap="sq" cmpd="sng">
            <a:solidFill>
              <a:srgbClr val="FF0000"/>
            </a:solidFill>
            <a:miter lim="800000"/>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3" name="Group 32"/>
          <p:cNvGrpSpPr/>
          <p:nvPr/>
        </p:nvGrpSpPr>
        <p:grpSpPr>
          <a:xfrm>
            <a:off x="723052" y="2239905"/>
            <a:ext cx="2879224" cy="3153229"/>
            <a:chOff x="317481" y="2485358"/>
            <a:chExt cx="2879224" cy="3153229"/>
          </a:xfrm>
        </p:grpSpPr>
        <p:sp>
          <p:nvSpPr>
            <p:cNvPr id="34" name="Oval 33"/>
            <p:cNvSpPr/>
            <p:nvPr/>
          </p:nvSpPr>
          <p:spPr>
            <a:xfrm>
              <a:off x="317481" y="2485358"/>
              <a:ext cx="2879224" cy="1784640"/>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XUV Spectrometer</a:t>
              </a:r>
            </a:p>
          </p:txBody>
        </p:sp>
        <p:cxnSp>
          <p:nvCxnSpPr>
            <p:cNvPr id="35" name="Straight Arrow Connector 34"/>
            <p:cNvCxnSpPr>
              <a:stCxn id="34" idx="3"/>
            </p:cNvCxnSpPr>
            <p:nvPr/>
          </p:nvCxnSpPr>
          <p:spPr>
            <a:xfrm>
              <a:off x="739134" y="4008644"/>
              <a:ext cx="169518" cy="1629943"/>
            </a:xfrm>
            <a:prstGeom prst="straightConnector1">
              <a:avLst/>
            </a:prstGeom>
            <a:ln>
              <a:solidFill>
                <a:srgbClr val="CCFF66"/>
              </a:solidFill>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470163" y="1962432"/>
            <a:ext cx="2879224" cy="2964489"/>
            <a:chOff x="274790" y="2506701"/>
            <a:chExt cx="2879224" cy="2964489"/>
          </a:xfrm>
        </p:grpSpPr>
        <p:sp>
          <p:nvSpPr>
            <p:cNvPr id="10" name="Oval 9"/>
            <p:cNvSpPr/>
            <p:nvPr/>
          </p:nvSpPr>
          <p:spPr>
            <a:xfrm>
              <a:off x="274790" y="2506701"/>
              <a:ext cx="2879224" cy="178464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Three-way </a:t>
              </a:r>
              <a:r>
                <a:rPr lang="en-US" dirty="0" err="1" smtClean="0">
                  <a:solidFill>
                    <a:srgbClr val="000000"/>
                  </a:solidFill>
                </a:rPr>
                <a:t>monochromator</a:t>
              </a:r>
              <a:r>
                <a:rPr lang="en-US" dirty="0" smtClean="0">
                  <a:solidFill>
                    <a:srgbClr val="000000"/>
                  </a:solidFill>
                </a:rPr>
                <a:t>,</a:t>
              </a:r>
            </a:p>
            <a:p>
              <a:pPr algn="ctr"/>
              <a:r>
                <a:rPr lang="en-US" dirty="0" smtClean="0">
                  <a:solidFill>
                    <a:srgbClr val="000000"/>
                  </a:solidFill>
                </a:rPr>
                <a:t>as delay-line,</a:t>
              </a:r>
            </a:p>
            <a:p>
              <a:pPr algn="ctr"/>
              <a:r>
                <a:rPr lang="en-US" dirty="0" smtClean="0">
                  <a:solidFill>
                    <a:srgbClr val="000000"/>
                  </a:solidFill>
                </a:rPr>
                <a:t>IR recombination</a:t>
              </a:r>
            </a:p>
          </p:txBody>
        </p:sp>
        <p:cxnSp>
          <p:nvCxnSpPr>
            <p:cNvPr id="26" name="Straight Arrow Connector 25"/>
            <p:cNvCxnSpPr>
              <a:stCxn id="10" idx="3"/>
            </p:cNvCxnSpPr>
            <p:nvPr/>
          </p:nvCxnSpPr>
          <p:spPr>
            <a:xfrm>
              <a:off x="696443" y="4029987"/>
              <a:ext cx="133494" cy="1441203"/>
            </a:xfrm>
            <a:prstGeom prst="straightConnector1">
              <a:avLst/>
            </a:prstGeom>
            <a:ln>
              <a:solidFill>
                <a:srgbClr val="66FF66"/>
              </a:solidFill>
              <a:tailEnd type="arrow"/>
            </a:ln>
          </p:spPr>
          <p:style>
            <a:lnRef idx="2">
              <a:schemeClr val="accent1"/>
            </a:lnRef>
            <a:fillRef idx="0">
              <a:schemeClr val="accent1"/>
            </a:fillRef>
            <a:effectRef idx="1">
              <a:schemeClr val="accent1"/>
            </a:effectRef>
            <a:fontRef idx="minor">
              <a:schemeClr val="tx1"/>
            </a:fontRef>
          </p:style>
        </p:cxnSp>
      </p:grpSp>
      <p:sp>
        <p:nvSpPr>
          <p:cNvPr id="29" name="Isosceles Triangle 28"/>
          <p:cNvSpPr/>
          <p:nvPr/>
        </p:nvSpPr>
        <p:spPr>
          <a:xfrm rot="16200000" flipV="1">
            <a:off x="2878540" y="4893608"/>
            <a:ext cx="101853" cy="1430866"/>
          </a:xfrm>
          <a:prstGeom prst="triangle">
            <a:avLst/>
          </a:prstGeom>
          <a:solidFill>
            <a:srgbClr val="FF0000"/>
          </a:solidFill>
          <a:ln w="6350" cmpd="sng">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 name="Group 7"/>
          <p:cNvGrpSpPr/>
          <p:nvPr/>
        </p:nvGrpSpPr>
        <p:grpSpPr>
          <a:xfrm>
            <a:off x="1115145" y="5583512"/>
            <a:ext cx="2526580" cy="99695"/>
            <a:chOff x="1115145" y="5583512"/>
            <a:chExt cx="2526580" cy="99695"/>
          </a:xfrm>
          <a:solidFill>
            <a:srgbClr val="66CCFF"/>
          </a:solidFill>
        </p:grpSpPr>
        <p:sp>
          <p:nvSpPr>
            <p:cNvPr id="23" name="Isosceles Triangle 22"/>
            <p:cNvSpPr/>
            <p:nvPr/>
          </p:nvSpPr>
          <p:spPr>
            <a:xfrm rot="16200000">
              <a:off x="1860275" y="4892358"/>
              <a:ext cx="45719" cy="1535979"/>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534444">
              <a:off x="2222501" y="5613406"/>
              <a:ext cx="431800" cy="45719"/>
            </a:xfrm>
            <a:prstGeom prst="rect">
              <a:avLst/>
            </a:prstGeom>
            <a:grpFill/>
            <a:ln w="63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16200000" flipV="1">
              <a:off x="2912406" y="4903131"/>
              <a:ext cx="48937" cy="1409700"/>
            </a:xfrm>
            <a:prstGeom prst="triangle">
              <a:avLst/>
            </a:prstGeom>
            <a:grpFill/>
            <a:ln w="3175" cmpd="sng">
              <a:solidFill>
                <a:srgbClr val="0000FF"/>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ounded Rectangle 6"/>
          <p:cNvSpPr/>
          <p:nvPr/>
        </p:nvSpPr>
        <p:spPr>
          <a:xfrm>
            <a:off x="1762566" y="4905023"/>
            <a:ext cx="1280872" cy="1127718"/>
          </a:xfrm>
          <a:prstGeom prst="roundRect">
            <a:avLst/>
          </a:prstGeom>
          <a:noFill/>
          <a:ln w="38100">
            <a:solidFill>
              <a:srgbClr val="66FF6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re 27"/>
          <p:cNvSpPr txBox="1">
            <a:spLocks/>
          </p:cNvSpPr>
          <p:nvPr/>
        </p:nvSpPr>
        <p:spPr>
          <a:xfrm>
            <a:off x="2794018" y="0"/>
            <a:ext cx="3786187" cy="708025"/>
          </a:xfrm>
          <a:prstGeom prst="rect">
            <a:avLst/>
          </a:prstGeom>
        </p:spPr>
        <p:txBody>
          <a:bodyPr>
            <a:normAutofit/>
          </a:bodyPr>
          <a:lstStyle>
            <a:lvl1pPr algn="ctr" defTabSz="914400" rtl="0" eaLnBrk="1" latinLnBrk="0" hangingPunct="1">
              <a:spcBef>
                <a:spcPct val="0"/>
              </a:spcBef>
              <a:buNone/>
              <a:defRPr sz="3200" b="1" kern="1200">
                <a:solidFill>
                  <a:schemeClr val="accent2">
                    <a:lumMod val="50000"/>
                  </a:schemeClr>
                </a:solidFill>
                <a:latin typeface="Aharoni" panose="02010803020104030203" pitchFamily="2" charset="-79"/>
                <a:ea typeface="+mj-ea"/>
                <a:cs typeface="Aharoni" panose="02010803020104030203" pitchFamily="2" charset="-79"/>
              </a:defRPr>
            </a:lvl1pPr>
          </a:lstStyle>
          <a:p>
            <a:r>
              <a:rPr lang="en-GB" sz="2000" dirty="0" smtClean="0">
                <a:solidFill>
                  <a:srgbClr val="000090"/>
                </a:solidFill>
              </a:rPr>
              <a:t>FAB10 </a:t>
            </a:r>
            <a:r>
              <a:rPr lang="en-GB" sz="2000" dirty="0" err="1" smtClean="0">
                <a:solidFill>
                  <a:srgbClr val="000090"/>
                </a:solidFill>
              </a:rPr>
              <a:t>beamline</a:t>
            </a:r>
            <a:r>
              <a:rPr lang="en-GB" sz="2000" dirty="0" smtClean="0">
                <a:solidFill>
                  <a:srgbClr val="000090"/>
                </a:solidFill>
              </a:rPr>
              <a:t> at ATTOLAB </a:t>
            </a:r>
            <a:r>
              <a:rPr lang="en-GB" sz="2000" dirty="0" err="1" smtClean="0">
                <a:solidFill>
                  <a:srgbClr val="FF0000"/>
                </a:solidFill>
              </a:rPr>
              <a:t>Beamline</a:t>
            </a:r>
            <a:r>
              <a:rPr lang="en-GB" sz="2000" dirty="0" smtClean="0">
                <a:solidFill>
                  <a:srgbClr val="FF0000"/>
                </a:solidFill>
              </a:rPr>
              <a:t> layout</a:t>
            </a:r>
            <a:endParaRPr lang="fr-FR" sz="2000" dirty="0"/>
          </a:p>
        </p:txBody>
      </p:sp>
    </p:spTree>
    <p:extLst>
      <p:ext uri="{BB962C8B-B14F-4D97-AF65-F5344CB8AC3E}">
        <p14:creationId xmlns:p14="http://schemas.microsoft.com/office/powerpoint/2010/main" val="19689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PT2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15496</TotalTime>
  <Words>3566</Words>
  <Application>Microsoft Office PowerPoint</Application>
  <PresentationFormat>Affichage à l'écran (4:3)</PresentationFormat>
  <Paragraphs>506</Paragraphs>
  <Slides>33</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Aharoni</vt:lpstr>
      <vt:lpstr>Arial</vt:lpstr>
      <vt:lpstr>Calibri</vt:lpstr>
      <vt:lpstr>Comic Sans MS</vt:lpstr>
      <vt:lpstr>TimesNewRomanPSMT</vt:lpstr>
      <vt:lpstr>Wingdings</vt:lpstr>
      <vt:lpstr>OPT2X</vt:lpstr>
      <vt:lpstr>FAB10 beamline at ATTOLAB  Carlo Spezzani on behalf of the OPT2X consortium</vt:lpstr>
      <vt:lpstr>Présentation PowerPoint</vt:lpstr>
      <vt:lpstr>OPT2X team</vt:lpstr>
      <vt:lpstr>FAB10 beamline at ATTOLAB Laboratory layout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FAB10 beamline at ATTOLAB Laboratory layout</vt:lpstr>
      <vt:lpstr>FAB10 beamline at ATTOLAB Spectro-Temporal Selction</vt:lpstr>
      <vt:lpstr>Présentation PowerPoint</vt:lpstr>
      <vt:lpstr>Présentation PowerPoint</vt:lpstr>
      <vt:lpstr>Présentation PowerPoint</vt:lpstr>
      <vt:lpstr>Présentation PowerPoint</vt:lpstr>
      <vt:lpstr>Présentation PowerPoint</vt:lpstr>
      <vt:lpstr>Présentation PowerPoint</vt:lpstr>
      <vt:lpstr>FAB10 beamline at ATTOLAB – Three-Way Monochromator</vt:lpstr>
      <vt:lpstr>FAB10 beamline at ATTOLAB – Three-Way Monochromator</vt:lpstr>
      <vt:lpstr>FAB10 beamline at ATTOLAB – Three-Way Monochromator</vt:lpstr>
      <vt:lpstr>Présentation PowerPoint</vt:lpstr>
      <vt:lpstr>Présentation PowerPoint</vt:lpstr>
      <vt:lpstr>Présentation PowerPoint</vt:lpstr>
      <vt:lpstr>Polarization Control Multilayer-optics based polarizer for ultrashort XUV light sources </vt:lpstr>
      <vt:lpstr>FAB10 beamline at ATTOLAB </vt:lpstr>
      <vt:lpstr>Merci pour votre attention !!!</vt:lpstr>
    </vt:vector>
  </TitlesOfParts>
  <Company>Sincrotrone Trieste S.C.p.A.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OPT2X : ligne de lumière FAB10</dc:title>
  <dc:creator>Carlo Spezzani</dc:creator>
  <cp:lastModifiedBy>JUBERA Sylvie</cp:lastModifiedBy>
  <cp:revision>212</cp:revision>
  <dcterms:created xsi:type="dcterms:W3CDTF">2016-03-09T17:27:19Z</dcterms:created>
  <dcterms:modified xsi:type="dcterms:W3CDTF">2016-12-07T09:24:43Z</dcterms:modified>
</cp:coreProperties>
</file>