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94" r:id="rId2"/>
    <p:sldId id="390" r:id="rId3"/>
    <p:sldId id="379" r:id="rId4"/>
    <p:sldId id="389" r:id="rId5"/>
    <p:sldId id="376" r:id="rId6"/>
    <p:sldId id="377" r:id="rId7"/>
    <p:sldId id="391" r:id="rId8"/>
    <p:sldId id="380" r:id="rId9"/>
    <p:sldId id="362" r:id="rId10"/>
    <p:sldId id="381" r:id="rId11"/>
    <p:sldId id="383" r:id="rId12"/>
    <p:sldId id="384" r:id="rId13"/>
    <p:sldId id="385" r:id="rId14"/>
    <p:sldId id="393" r:id="rId15"/>
    <p:sldId id="392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rence waternaux" initials="fw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541" autoAdjust="0"/>
  </p:normalViewPr>
  <p:slideViewPr>
    <p:cSldViewPr snapToGrid="0">
      <p:cViewPr varScale="1">
        <p:scale>
          <a:sx n="70" d="100"/>
          <a:sy n="70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59531-CA27-451C-AEB8-D8E06B96885C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845EF-62D1-4604-A173-8E993FC74B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13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FAB1-10=lignes</a:t>
            </a:r>
            <a:r>
              <a:rPr lang="fr-FR" baseline="0" dirty="0" smtClean="0"/>
              <a:t> de lumière pour phase gaz et solide, 7 partenaires concernés, comprend à terme lasers, dispositifs de post-</a:t>
            </a:r>
            <a:r>
              <a:rPr lang="fr-FR" baseline="0" dirty="0" err="1" smtClean="0"/>
              <a:t>comp</a:t>
            </a:r>
            <a:r>
              <a:rPr lang="fr-FR" baseline="0" dirty="0" smtClean="0"/>
              <a:t>, dispositifs élaborés de génération de pulses XUV femto/</a:t>
            </a:r>
            <a:r>
              <a:rPr lang="fr-FR" baseline="0" dirty="0" err="1" smtClean="0"/>
              <a:t>atto</a:t>
            </a:r>
            <a:r>
              <a:rPr lang="fr-FR" baseline="0" dirty="0" smtClean="0"/>
              <a:t>, Dans mon exposé je vais me limiter au laser.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615E-1B55-4BF8-A7F9-C7AE6896AAA0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615E-1B55-4BF8-A7F9-C7AE6896AAA0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8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Retirer</a:t>
            </a:r>
            <a:r>
              <a:rPr lang="fr-FR" baseline="0" dirty="0" smtClean="0"/>
              <a:t> la dernière ligne!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845EF-62D1-4604-A173-8E993FC74B0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09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Correspond à une obligation dans</a:t>
            </a:r>
            <a:r>
              <a:rPr lang="fr-FR" baseline="0" dirty="0" smtClean="0"/>
              <a:t> l'</a:t>
            </a:r>
            <a:r>
              <a:rPr lang="fr-FR" baseline="0" dirty="0" err="1" smtClean="0"/>
              <a:t>EquipeX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845EF-62D1-4604-A173-8E993FC74B0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1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034F-3432-428C-ABEF-5FB56AD58899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attolab-i.extra.cea.fr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attolab-i.extra.cea.fr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attolab-i.extra.cea.fr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attolab-i.extra.cea.fr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62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09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9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588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6940220" y="6608385"/>
            <a:ext cx="2240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prstClr val="black"/>
                </a:solidFill>
              </a:rPr>
              <a:t>Réunion annuelle ATTOLAB 2015 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70085" y="84749"/>
            <a:ext cx="1435105" cy="489302"/>
            <a:chOff x="0" y="1268760"/>
            <a:chExt cx="1691680" cy="654567"/>
          </a:xfrm>
        </p:grpSpPr>
        <p:sp>
          <p:nvSpPr>
            <p:cNvPr id="7" name="Rectangle 6"/>
            <p:cNvSpPr/>
            <p:nvPr/>
          </p:nvSpPr>
          <p:spPr>
            <a:xfrm>
              <a:off x="0" y="1268760"/>
              <a:ext cx="1691680" cy="65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9" descr="http://www.univ-pau.fr/live/digitalAssets/103/103102_logo_invest_aveni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304764"/>
              <a:ext cx="576064" cy="58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attolab-i.extra.cea.fr/Css/img/attolab-logo3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05543"/>
              <a:ext cx="81534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19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588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6248151" y="6525255"/>
            <a:ext cx="2876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 smtClean="0">
                <a:solidFill>
                  <a:srgbClr val="4D4D4D"/>
                </a:solidFill>
              </a:rPr>
              <a:t>Users</a:t>
            </a:r>
            <a:r>
              <a:rPr lang="fr-FR" sz="1200" i="1" dirty="0" smtClean="0">
                <a:solidFill>
                  <a:srgbClr val="4D4D4D"/>
                </a:solidFill>
              </a:rPr>
              <a:t> Meeting ATTOLAB – 19&amp;20/11/2015 </a:t>
            </a:r>
            <a:endParaRPr lang="fr-FR" sz="1200" i="1" dirty="0">
              <a:solidFill>
                <a:srgbClr val="4D4D4D"/>
              </a:solidFill>
            </a:endParaRP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70085" y="84749"/>
            <a:ext cx="1435105" cy="489302"/>
            <a:chOff x="0" y="1268760"/>
            <a:chExt cx="1691680" cy="654567"/>
          </a:xfrm>
        </p:grpSpPr>
        <p:sp>
          <p:nvSpPr>
            <p:cNvPr id="7" name="Rectangle 6"/>
            <p:cNvSpPr/>
            <p:nvPr/>
          </p:nvSpPr>
          <p:spPr>
            <a:xfrm>
              <a:off x="0" y="1268760"/>
              <a:ext cx="1691680" cy="65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9" descr="http://www.univ-pau.fr/live/digitalAssets/103/103102_logo_invest_aveni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304764"/>
              <a:ext cx="576064" cy="58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attolab-i.extra.cea.fr/Css/img/attolab-logo3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05543"/>
              <a:ext cx="81534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19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588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6940220" y="6608385"/>
            <a:ext cx="2240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prstClr val="black"/>
                </a:solidFill>
              </a:rPr>
              <a:t>Réunion annuelle ATTOLAB 2015 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70085" y="84749"/>
            <a:ext cx="1435105" cy="489302"/>
            <a:chOff x="0" y="1268760"/>
            <a:chExt cx="1691680" cy="654567"/>
          </a:xfrm>
        </p:grpSpPr>
        <p:sp>
          <p:nvSpPr>
            <p:cNvPr id="7" name="Rectangle 6"/>
            <p:cNvSpPr/>
            <p:nvPr/>
          </p:nvSpPr>
          <p:spPr>
            <a:xfrm>
              <a:off x="0" y="1268760"/>
              <a:ext cx="1691680" cy="65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9" descr="http://www.univ-pau.fr/live/digitalAssets/103/103102_logo_invest_aveni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304764"/>
              <a:ext cx="576064" cy="58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attolab-i.extra.cea.fr/Css/img/attolab-logo3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05543"/>
              <a:ext cx="81534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19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588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6940220" y="6608385"/>
            <a:ext cx="2240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prstClr val="black"/>
                </a:solidFill>
              </a:rPr>
              <a:t>Réunion annuelle ATTOLAB 2015 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70085" y="84749"/>
            <a:ext cx="1435105" cy="489302"/>
            <a:chOff x="0" y="1268760"/>
            <a:chExt cx="1691680" cy="654567"/>
          </a:xfrm>
        </p:grpSpPr>
        <p:sp>
          <p:nvSpPr>
            <p:cNvPr id="7" name="Rectangle 6"/>
            <p:cNvSpPr/>
            <p:nvPr/>
          </p:nvSpPr>
          <p:spPr>
            <a:xfrm>
              <a:off x="0" y="1268760"/>
              <a:ext cx="1691680" cy="65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9" descr="http://www.univ-pau.fr/live/digitalAssets/103/103102_logo_invest_aveni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304764"/>
              <a:ext cx="576064" cy="58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attolab-i.extra.cea.fr/Css/img/attolab-logo3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05543"/>
              <a:ext cx="81534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39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ilet_ppt_amplitude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" y="6072206"/>
            <a:ext cx="9144000" cy="6099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71538" y="332656"/>
            <a:ext cx="6215106" cy="928694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412776"/>
            <a:ext cx="7532910" cy="473086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742950" indent="-285750">
              <a:buClr>
                <a:schemeClr val="accent1"/>
              </a:buClr>
              <a:buFontTx/>
              <a:buChar char="&gt;"/>
              <a:defRPr/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accent1"/>
              </a:buClr>
              <a:buFont typeface="Arial" pitchFamily="34" charset="0"/>
              <a:buChar char="•"/>
              <a:defRPr/>
            </a:lvl4pPr>
            <a:lvl5pPr>
              <a:buClr>
                <a:schemeClr val="accent1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1" y="6286520"/>
            <a:ext cx="951521" cy="293687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54E85C2-8B09-4D85-BBC7-74DDBA77CFFF}" type="datetime1">
              <a:rPr lang="fr-FR" smtClean="0">
                <a:solidFill>
                  <a:srgbClr val="CDCCCE">
                    <a:lumMod val="90000"/>
                  </a:srgbClr>
                </a:solidFill>
              </a:rPr>
              <a:pPr/>
              <a:t>19/11/2015</a:t>
            </a:fld>
            <a:endParaRPr lang="fr-FR" dirty="0">
              <a:solidFill>
                <a:srgbClr val="CDCCCE">
                  <a:lumMod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white"/>
                </a:solidFill>
              </a:rPr>
              <a:t>Client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58214" y="6376243"/>
            <a:ext cx="462258" cy="365125"/>
          </a:xfrm>
        </p:spPr>
        <p:txBody>
          <a:bodyPr/>
          <a:lstStyle/>
          <a:p>
            <a:fld id="{35494496-D03E-470E-A179-D48500302D23}" type="slidenum">
              <a:rPr lang="fr-FR" smtClean="0">
                <a:solidFill>
                  <a:srgbClr val="C20012"/>
                </a:solidFill>
              </a:rPr>
              <a:pPr/>
              <a:t>‹N°›</a:t>
            </a:fld>
            <a:endParaRPr lang="fr-FR" dirty="0">
              <a:solidFill>
                <a:srgbClr val="C20012"/>
              </a:solidFill>
            </a:endParaRPr>
          </a:p>
        </p:txBody>
      </p:sp>
      <p:pic>
        <p:nvPicPr>
          <p:cNvPr id="8" name="Image 7" descr="logo_amplitude_techno2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8082" y="285728"/>
            <a:ext cx="1722376" cy="54345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28662" y="214290"/>
            <a:ext cx="45719" cy="4429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660232" y="6597352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</a:rPr>
              <a:t>Confidential and Proprietary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0" y="6597352"/>
            <a:ext cx="1979712" cy="2365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5848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6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7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73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1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6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79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4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0DCD-FD94-4364-92E0-07C127B0AEBB}" type="datetimeFigureOut">
              <a:rPr lang="fr-FR" smtClean="0"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29E1-FC41-41A0-9800-080C7F16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56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clf.stfc.ac.uk/CLF/resources/image/jpg/artemis01.jpg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525" y="899160"/>
            <a:ext cx="8564951" cy="234745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0070C0"/>
                </a:solidFill>
              </a:rPr>
              <a:t>Le Laser FAB1-10</a:t>
            </a:r>
          </a:p>
          <a:p>
            <a:pPr algn="ctr">
              <a:lnSpc>
                <a:spcPct val="114000"/>
              </a:lnSpc>
            </a:pPr>
            <a:r>
              <a:rPr lang="fr-FR" sz="1400" i="1" dirty="0">
                <a:solidFill>
                  <a:prstClr val="black"/>
                </a:solidFill>
              </a:rPr>
              <a:t>B. </a:t>
            </a:r>
            <a:r>
              <a:rPr lang="fr-FR" sz="1400" i="1" dirty="0" err="1">
                <a:solidFill>
                  <a:prstClr val="black"/>
                </a:solidFill>
              </a:rPr>
              <a:t>Bussière</a:t>
            </a:r>
            <a:r>
              <a:rPr lang="fr-FR" sz="1400" i="1" dirty="0">
                <a:solidFill>
                  <a:prstClr val="black"/>
                </a:solidFill>
              </a:rPr>
              <a:t>, X. Chen, </a:t>
            </a:r>
            <a:r>
              <a:rPr lang="fr-FR" sz="1400" i="1" dirty="0" smtClean="0">
                <a:solidFill>
                  <a:prstClr val="black"/>
                </a:solidFill>
              </a:rPr>
              <a:t>P</a:t>
            </a:r>
            <a:r>
              <a:rPr lang="fr-FR" sz="1400" i="1" dirty="0">
                <a:solidFill>
                  <a:prstClr val="black"/>
                </a:solidFill>
              </a:rPr>
              <a:t>.-M. Paul, </a:t>
            </a:r>
            <a:r>
              <a:rPr lang="fr-FR" sz="1400" i="1" dirty="0" smtClean="0">
                <a:solidFill>
                  <a:prstClr val="black"/>
                </a:solidFill>
              </a:rPr>
              <a:t>A. </a:t>
            </a:r>
            <a:r>
              <a:rPr lang="fr-FR" sz="1400" i="1" dirty="0" err="1" smtClean="0">
                <a:solidFill>
                  <a:prstClr val="black"/>
                </a:solidFill>
              </a:rPr>
              <a:t>Golinelli</a:t>
            </a:r>
            <a:r>
              <a:rPr lang="fr-FR" sz="1400" i="1" dirty="0" smtClean="0">
                <a:solidFill>
                  <a:prstClr val="black"/>
                </a:solidFill>
              </a:rPr>
              <a:t>, F</a:t>
            </a:r>
            <a:r>
              <a:rPr lang="fr-FR" sz="1400" i="1" dirty="0">
                <a:solidFill>
                  <a:prstClr val="black"/>
                </a:solidFill>
              </a:rPr>
              <a:t>. </a:t>
            </a:r>
            <a:r>
              <a:rPr lang="fr-FR" sz="1400" i="1" dirty="0" err="1">
                <a:solidFill>
                  <a:prstClr val="black"/>
                </a:solidFill>
              </a:rPr>
              <a:t>Waternaux</a:t>
            </a:r>
            <a:r>
              <a:rPr lang="fr-FR" sz="1400" i="1" dirty="0">
                <a:solidFill>
                  <a:prstClr val="black"/>
                </a:solidFill>
              </a:rPr>
              <a:t> (Amplitude Technologies)</a:t>
            </a:r>
            <a:endParaRPr lang="fr-FR" sz="2800" dirty="0">
              <a:solidFill>
                <a:srgbClr val="0070C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fr-FR" sz="1400" i="1" dirty="0">
                <a:solidFill>
                  <a:prstClr val="black"/>
                </a:solidFill>
              </a:rPr>
              <a:t>J.-F. </a:t>
            </a:r>
            <a:r>
              <a:rPr lang="fr-FR" sz="1400" i="1" dirty="0" err="1">
                <a:solidFill>
                  <a:prstClr val="black"/>
                </a:solidFill>
              </a:rPr>
              <a:t>Hergott</a:t>
            </a:r>
            <a:r>
              <a:rPr lang="fr-FR" sz="1400" i="1" dirty="0">
                <a:solidFill>
                  <a:prstClr val="black"/>
                </a:solidFill>
              </a:rPr>
              <a:t>, F. </a:t>
            </a:r>
            <a:r>
              <a:rPr lang="fr-FR" sz="1400" i="1" dirty="0" err="1">
                <a:solidFill>
                  <a:prstClr val="black"/>
                </a:solidFill>
              </a:rPr>
              <a:t>Lepetit</a:t>
            </a:r>
            <a:r>
              <a:rPr lang="fr-FR" sz="1400" i="1" dirty="0">
                <a:solidFill>
                  <a:prstClr val="black"/>
                </a:solidFill>
              </a:rPr>
              <a:t>, P. </a:t>
            </a:r>
            <a:r>
              <a:rPr lang="fr-FR" sz="1400" i="1" dirty="0" smtClean="0">
                <a:solidFill>
                  <a:prstClr val="black"/>
                </a:solidFill>
              </a:rPr>
              <a:t>D'Oliveira, </a:t>
            </a:r>
            <a:r>
              <a:rPr lang="fr-FR" sz="1400" i="1" dirty="0">
                <a:solidFill>
                  <a:prstClr val="black"/>
                </a:solidFill>
              </a:rPr>
              <a:t>M. Perdrix, </a:t>
            </a:r>
            <a:r>
              <a:rPr lang="fr-FR" sz="1400" i="1" dirty="0" smtClean="0">
                <a:solidFill>
                  <a:prstClr val="black"/>
                </a:solidFill>
              </a:rPr>
              <a:t>O</a:t>
            </a:r>
            <a:r>
              <a:rPr lang="fr-FR" sz="1400" i="1" dirty="0">
                <a:solidFill>
                  <a:prstClr val="black"/>
                </a:solidFill>
              </a:rPr>
              <a:t>. </a:t>
            </a:r>
            <a:r>
              <a:rPr lang="fr-FR" sz="1400" i="1" dirty="0" err="1" smtClean="0">
                <a:solidFill>
                  <a:prstClr val="black"/>
                </a:solidFill>
              </a:rPr>
              <a:t>Tcherbakoff</a:t>
            </a:r>
            <a:r>
              <a:rPr lang="fr-FR" sz="1400" i="1" dirty="0" smtClean="0">
                <a:solidFill>
                  <a:prstClr val="black"/>
                </a:solidFill>
              </a:rPr>
              <a:t> (</a:t>
            </a:r>
            <a:r>
              <a:rPr lang="fr-FR" sz="1400" i="1" dirty="0">
                <a:solidFill>
                  <a:prstClr val="black"/>
                </a:solidFill>
              </a:rPr>
              <a:t>CEA/LIDyL/SLIC</a:t>
            </a:r>
            <a:r>
              <a:rPr lang="fr-FR" sz="1400" i="1" dirty="0" smtClean="0">
                <a:solidFill>
                  <a:prstClr val="black"/>
                </a:solidFill>
              </a:rPr>
              <a:t>)</a:t>
            </a:r>
          </a:p>
          <a:p>
            <a:pPr algn="ctr">
              <a:lnSpc>
                <a:spcPct val="114000"/>
              </a:lnSpc>
            </a:pPr>
            <a:r>
              <a:rPr lang="fr-FR" sz="1400" i="1" dirty="0">
                <a:solidFill>
                  <a:prstClr val="black"/>
                </a:solidFill>
              </a:rPr>
              <a:t>e</a:t>
            </a:r>
            <a:r>
              <a:rPr lang="fr-FR" sz="1400" i="1" dirty="0" smtClean="0">
                <a:solidFill>
                  <a:prstClr val="black"/>
                </a:solidFill>
              </a:rPr>
              <a:t>t aussi: les groupes ATTO, </a:t>
            </a:r>
            <a:r>
              <a:rPr lang="fr-FR" sz="1400" i="1" dirty="0" err="1" smtClean="0">
                <a:solidFill>
                  <a:prstClr val="black"/>
                </a:solidFill>
              </a:rPr>
              <a:t>DyR</a:t>
            </a:r>
            <a:r>
              <a:rPr lang="fr-FR" sz="1400" i="1" dirty="0" smtClean="0">
                <a:solidFill>
                  <a:prstClr val="black"/>
                </a:solidFill>
              </a:rPr>
              <a:t>, ILS et tous les collègues d'ATTOLAB qui ont contribué à définir les besoins</a:t>
            </a:r>
            <a:endParaRPr lang="fr-FR" sz="1400" i="1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0070C0"/>
                </a:solidFill>
              </a:rPr>
              <a:t>Les procédures d'accès aux plateformes laser d'ATTOLAB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6" y="3520440"/>
            <a:ext cx="7856448" cy="29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0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1524000" y="14857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Synoptique </a:t>
            </a:r>
            <a:r>
              <a:rPr lang="fr-F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FAB1-10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818930" y="3429000"/>
            <a:ext cx="3687296" cy="3051274"/>
            <a:chOff x="818930" y="3429000"/>
            <a:chExt cx="3687296" cy="3051274"/>
          </a:xfrm>
        </p:grpSpPr>
        <p:cxnSp>
          <p:nvCxnSpPr>
            <p:cNvPr id="39" name="Connecteur droit 38"/>
            <p:cNvCxnSpPr>
              <a:stCxn id="10" idx="3"/>
            </p:cNvCxnSpPr>
            <p:nvPr/>
          </p:nvCxnSpPr>
          <p:spPr>
            <a:xfrm>
              <a:off x="1899050" y="3645024"/>
              <a:ext cx="216024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3407026" y="4004672"/>
              <a:ext cx="0" cy="20882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2403106" y="4400912"/>
              <a:ext cx="2007840" cy="72008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fr-FR" dirty="0" smtClean="0">
                  <a:solidFill>
                    <a:prstClr val="white"/>
                  </a:solidFill>
                </a:rPr>
                <a:t>Pré-ampli .&amp; ampli. </a:t>
              </a:r>
              <a:r>
                <a:rPr lang="fr-FR" dirty="0">
                  <a:solidFill>
                    <a:prstClr val="white"/>
                  </a:solidFill>
                </a:rPr>
                <a:t>puissance  1kHz </a:t>
              </a: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2115074" y="3645024"/>
              <a:ext cx="0" cy="237626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899050" y="6021288"/>
              <a:ext cx="216024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e 14"/>
            <p:cNvGrpSpPr/>
            <p:nvPr/>
          </p:nvGrpSpPr>
          <p:grpSpPr>
            <a:xfrm>
              <a:off x="818930" y="3429000"/>
              <a:ext cx="1080120" cy="2663904"/>
              <a:chOff x="118752" y="3645416"/>
              <a:chExt cx="1080120" cy="2663904"/>
            </a:xfrm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118752" y="3645416"/>
                <a:ext cx="1080120" cy="432048"/>
              </a:xfrm>
              <a:prstGeom prst="roundRect">
                <a:avLst/>
              </a:prstGeom>
              <a:solidFill>
                <a:srgbClr val="B2B2B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prstClr val="black"/>
                    </a:solidFill>
                  </a:rPr>
                  <a:t>JADE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118752" y="4203380"/>
                <a:ext cx="1080120" cy="432048"/>
              </a:xfrm>
              <a:prstGeom prst="roundRect">
                <a:avLst/>
              </a:prstGeom>
              <a:solidFill>
                <a:srgbClr val="B2B2B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prstClr val="black"/>
                    </a:solidFill>
                  </a:rPr>
                  <a:t>JADE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118752" y="4761344"/>
                <a:ext cx="1080120" cy="432048"/>
              </a:xfrm>
              <a:prstGeom prst="roundRect">
                <a:avLst/>
              </a:prstGeom>
              <a:solidFill>
                <a:srgbClr val="B2B2B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prstClr val="black"/>
                    </a:solidFill>
                  </a:rPr>
                  <a:t>JADE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118752" y="5319308"/>
                <a:ext cx="1080120" cy="432048"/>
              </a:xfrm>
              <a:prstGeom prst="roundRect">
                <a:avLst/>
              </a:prstGeom>
              <a:solidFill>
                <a:srgbClr val="B2B2B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prstClr val="black"/>
                    </a:solidFill>
                  </a:rPr>
                  <a:t>JADE</a:t>
                </a:r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118752" y="5877272"/>
                <a:ext cx="1080120" cy="432048"/>
              </a:xfrm>
              <a:prstGeom prst="roundRect">
                <a:avLst/>
              </a:prstGeom>
              <a:solidFill>
                <a:srgbClr val="B2B2B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prstClr val="black"/>
                    </a:solidFill>
                  </a:rPr>
                  <a:t>JADE</a:t>
                </a:r>
              </a:p>
            </p:txBody>
          </p:sp>
        </p:grpSp>
        <p:cxnSp>
          <p:nvCxnSpPr>
            <p:cNvPr id="42" name="Connecteur droit avec flèche 41"/>
            <p:cNvCxnSpPr/>
            <p:nvPr/>
          </p:nvCxnSpPr>
          <p:spPr>
            <a:xfrm>
              <a:off x="2115074" y="4760952"/>
              <a:ext cx="288032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à coins arrondis 44"/>
            <p:cNvSpPr/>
            <p:nvPr/>
          </p:nvSpPr>
          <p:spPr>
            <a:xfrm>
              <a:off x="2409867" y="5300816"/>
              <a:ext cx="2018117" cy="43204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white"/>
                  </a:solidFill>
                </a:rPr>
                <a:t>Compresseur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331720" y="6141720"/>
              <a:ext cx="21745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15mJ@1kHz, &lt;25fs, CEP</a:t>
              </a:r>
              <a:endParaRPr lang="fr-FR" sz="1600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4786605" y="3986964"/>
            <a:ext cx="3601819" cy="2493310"/>
            <a:chOff x="4786605" y="3986964"/>
            <a:chExt cx="3601819" cy="2493310"/>
          </a:xfrm>
        </p:grpSpPr>
        <p:cxnSp>
          <p:nvCxnSpPr>
            <p:cNvPr id="27" name="Connecteur droit avec flèche 26"/>
            <p:cNvCxnSpPr/>
            <p:nvPr/>
          </p:nvCxnSpPr>
          <p:spPr>
            <a:xfrm>
              <a:off x="5863952" y="3986964"/>
              <a:ext cx="0" cy="21059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à coins arrondis 15"/>
            <p:cNvSpPr/>
            <p:nvPr/>
          </p:nvSpPr>
          <p:spPr>
            <a:xfrm>
              <a:off x="4860032" y="4419404"/>
              <a:ext cx="2007840" cy="72008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white"/>
                  </a:solidFill>
                </a:rPr>
                <a:t>Amplificateur puissance  10kHz </a:t>
              </a: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7308304" y="4563420"/>
              <a:ext cx="1080120" cy="432048"/>
            </a:xfrm>
            <a:prstGeom prst="roundRect">
              <a:avLst/>
            </a:prstGeom>
            <a:solidFill>
              <a:srgbClr val="B2B2B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black"/>
                  </a:solidFill>
                </a:rPr>
                <a:t>Mesa HP</a:t>
              </a:r>
            </a:p>
          </p:txBody>
        </p:sp>
        <p:cxnSp>
          <p:nvCxnSpPr>
            <p:cNvPr id="44" name="Connecteur droit avec flèche 43"/>
            <p:cNvCxnSpPr>
              <a:stCxn id="17" idx="1"/>
            </p:cNvCxnSpPr>
            <p:nvPr/>
          </p:nvCxnSpPr>
          <p:spPr>
            <a:xfrm flipH="1">
              <a:off x="6867872" y="4779444"/>
              <a:ext cx="440432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à coins arrondis 45"/>
            <p:cNvSpPr/>
            <p:nvPr/>
          </p:nvSpPr>
          <p:spPr>
            <a:xfrm>
              <a:off x="4866794" y="5301208"/>
              <a:ext cx="2018117" cy="43204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white"/>
                  </a:solidFill>
                </a:rPr>
                <a:t>Compresseur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786605" y="6141720"/>
              <a:ext cx="21745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2mJ@10kHz, &lt;25fs, CEP</a:t>
              </a:r>
              <a:endParaRPr lang="fr-FR" sz="16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203968" y="1052736"/>
            <a:ext cx="5225195" cy="2871564"/>
            <a:chOff x="2203968" y="1052736"/>
            <a:chExt cx="5225195" cy="2871564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35996" y="1485176"/>
              <a:ext cx="0" cy="2439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à coins arrondis 1"/>
            <p:cNvSpPr/>
            <p:nvPr/>
          </p:nvSpPr>
          <p:spPr>
            <a:xfrm>
              <a:off x="3572120" y="1052736"/>
              <a:ext cx="1943310" cy="43204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white"/>
                  </a:solidFill>
                </a:rPr>
                <a:t>Oscillateur</a:t>
              </a:r>
            </a:p>
          </p:txBody>
        </p:sp>
        <p:sp>
          <p:nvSpPr>
            <p:cNvPr id="3" name="Rectangle à coins arrondis 2"/>
            <p:cNvSpPr/>
            <p:nvPr/>
          </p:nvSpPr>
          <p:spPr>
            <a:xfrm>
              <a:off x="2203968" y="1053128"/>
              <a:ext cx="1080120" cy="432048"/>
            </a:xfrm>
            <a:prstGeom prst="roundRect">
              <a:avLst/>
            </a:prstGeom>
            <a:solidFill>
              <a:srgbClr val="B2B2B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black"/>
                  </a:solidFill>
                </a:rPr>
                <a:t>Verdi</a:t>
              </a:r>
            </a:p>
          </p:txBody>
        </p:sp>
        <p:sp>
          <p:nvSpPr>
            <p:cNvPr id="4" name="Rectangle à coins arrondis 3"/>
            <p:cNvSpPr/>
            <p:nvPr/>
          </p:nvSpPr>
          <p:spPr>
            <a:xfrm>
              <a:off x="3572120" y="1629192"/>
              <a:ext cx="1943310" cy="43204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white"/>
                  </a:solidFill>
                </a:rPr>
                <a:t>Etireur</a:t>
              </a:r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3572120" y="2205256"/>
              <a:ext cx="1943310" cy="72008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white"/>
                  </a:solidFill>
                </a:rPr>
                <a:t>Booster / Ampli. </a:t>
              </a:r>
              <a:r>
                <a:rPr lang="fr-FR" dirty="0">
                  <a:solidFill>
                    <a:prstClr val="white"/>
                  </a:solidFill>
                </a:rPr>
                <a:t>régénératif 10kHz</a:t>
              </a: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3577840" y="3141360"/>
              <a:ext cx="1943310" cy="41375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white"/>
                  </a:solidFill>
                </a:rPr>
                <a:t>Préampli </a:t>
              </a:r>
              <a:r>
                <a:rPr lang="fr-FR" dirty="0">
                  <a:solidFill>
                    <a:prstClr val="white"/>
                  </a:solidFill>
                </a:rPr>
                <a:t>10kHz</a:t>
              </a: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2212784" y="2781320"/>
              <a:ext cx="1080120" cy="432048"/>
            </a:xfrm>
            <a:prstGeom prst="roundRect">
              <a:avLst/>
            </a:prstGeom>
            <a:solidFill>
              <a:srgbClr val="B2B2B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black"/>
                  </a:solidFill>
                </a:rPr>
                <a:t>Mesa</a:t>
              </a:r>
            </a:p>
          </p:txBody>
        </p:sp>
        <p:cxnSp>
          <p:nvCxnSpPr>
            <p:cNvPr id="19" name="Connecteur en angle 18"/>
            <p:cNvCxnSpPr>
              <a:stCxn id="7" idx="0"/>
              <a:endCxn id="5" idx="1"/>
            </p:cNvCxnSpPr>
            <p:nvPr/>
          </p:nvCxnSpPr>
          <p:spPr>
            <a:xfrm rot="5400000" flipH="1" flipV="1">
              <a:off x="3054470" y="2263670"/>
              <a:ext cx="216024" cy="819276"/>
            </a:xfrm>
            <a:prstGeom prst="bentConnector2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ngle 20"/>
            <p:cNvCxnSpPr>
              <a:stCxn id="7" idx="2"/>
            </p:cNvCxnSpPr>
            <p:nvPr/>
          </p:nvCxnSpPr>
          <p:spPr>
            <a:xfrm rot="16200000" flipH="1">
              <a:off x="3094852" y="2871360"/>
              <a:ext cx="134868" cy="818884"/>
            </a:xfrm>
            <a:prstGeom prst="bentConnector2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3292904" y="1247897"/>
              <a:ext cx="288032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Afficher l'image d'orig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744" y="1053128"/>
              <a:ext cx="274124" cy="2525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6127845" y="2131192"/>
              <a:ext cx="1301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FRONT-END</a:t>
              </a:r>
              <a:endParaRPr lang="fr-FR" dirty="0"/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3066688" y="3717424"/>
            <a:ext cx="3096344" cy="4137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Séparation  1kHz/10kHz</a:t>
            </a:r>
          </a:p>
        </p:txBody>
      </p:sp>
    </p:spTree>
    <p:extLst>
      <p:ext uri="{BB962C8B-B14F-4D97-AF65-F5344CB8AC3E}">
        <p14:creationId xmlns:p14="http://schemas.microsoft.com/office/powerpoint/2010/main" val="7946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20" y="914346"/>
            <a:ext cx="5272088" cy="56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40359" y="148570"/>
            <a:ext cx="4197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IMPLANTATION  LASER FAB1-10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71852" y="697444"/>
            <a:ext cx="1733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6600CC"/>
                </a:solidFill>
              </a:rPr>
              <a:t>Modules optiques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12883" y="4349295"/>
            <a:ext cx="1342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Alimentations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électriques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5970097" y="993518"/>
            <a:ext cx="2808849" cy="564209"/>
            <a:chOff x="5970097" y="993518"/>
            <a:chExt cx="2808849" cy="564209"/>
          </a:xfrm>
        </p:grpSpPr>
        <p:sp>
          <p:nvSpPr>
            <p:cNvPr id="8" name="ZoneTexte 7"/>
            <p:cNvSpPr txBox="1"/>
            <p:nvPr/>
          </p:nvSpPr>
          <p:spPr>
            <a:xfrm>
              <a:off x="7131957" y="993518"/>
              <a:ext cx="16469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prstClr val="black"/>
                  </a:solidFill>
                </a:rPr>
                <a:t>Compresseur FAB10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>
              <a:off x="5970097" y="1156188"/>
              <a:ext cx="1228728" cy="4015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524320" y="1307100"/>
            <a:ext cx="2168984" cy="968650"/>
            <a:chOff x="524320" y="1307100"/>
            <a:chExt cx="2168984" cy="968650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1188161" y="1600218"/>
              <a:ext cx="1505143" cy="67553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524320" y="1307100"/>
              <a:ext cx="15556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prstClr val="black"/>
                  </a:solidFill>
                </a:rPr>
                <a:t>Compresseur FAB1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88795" y="2644052"/>
            <a:ext cx="3718908" cy="1503766"/>
            <a:chOff x="788795" y="2644052"/>
            <a:chExt cx="3718908" cy="1503766"/>
          </a:xfrm>
        </p:grpSpPr>
        <p:sp>
          <p:nvSpPr>
            <p:cNvPr id="24" name="Ellipse 23"/>
            <p:cNvSpPr/>
            <p:nvPr/>
          </p:nvSpPr>
          <p:spPr>
            <a:xfrm rot="-780000">
              <a:off x="2507339" y="3162747"/>
              <a:ext cx="2000364" cy="98507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1755360" y="2918623"/>
              <a:ext cx="1505143" cy="67553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788795" y="2644052"/>
              <a:ext cx="893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prstClr val="black"/>
                  </a:solidFill>
                </a:rPr>
                <a:t>Front end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638789" y="1856336"/>
            <a:ext cx="3890610" cy="1400053"/>
            <a:chOff x="4638789" y="1856336"/>
            <a:chExt cx="3890610" cy="1400053"/>
          </a:xfrm>
        </p:grpSpPr>
        <p:sp>
          <p:nvSpPr>
            <p:cNvPr id="17" name="ZoneTexte 16"/>
            <p:cNvSpPr txBox="1"/>
            <p:nvPr/>
          </p:nvSpPr>
          <p:spPr>
            <a:xfrm>
              <a:off x="7190571" y="2574259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prstClr val="black"/>
                  </a:solidFill>
                </a:rPr>
                <a:t>Amplificateur </a:t>
              </a:r>
            </a:p>
            <a:p>
              <a:r>
                <a:rPr lang="fr-FR" sz="1400" dirty="0">
                  <a:solidFill>
                    <a:prstClr val="black"/>
                  </a:solidFill>
                </a:rPr>
                <a:t>puissance  </a:t>
              </a:r>
              <a:r>
                <a:rPr lang="fr-FR" sz="1400" dirty="0" smtClean="0">
                  <a:solidFill>
                    <a:prstClr val="black"/>
                  </a:solidFill>
                </a:rPr>
                <a:t>1kHz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4638789" y="2275750"/>
              <a:ext cx="2493168" cy="79890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7127031" y="1856336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prstClr val="black"/>
                  </a:solidFill>
                </a:rPr>
                <a:t>Amplificateur </a:t>
              </a:r>
            </a:p>
            <a:p>
              <a:r>
                <a:rPr lang="fr-FR" sz="1400" dirty="0">
                  <a:solidFill>
                    <a:prstClr val="black"/>
                  </a:solidFill>
                </a:rPr>
                <a:t>puissance </a:t>
              </a:r>
              <a:r>
                <a:rPr lang="fr-FR" sz="1400" dirty="0" smtClean="0">
                  <a:solidFill>
                    <a:prstClr val="black"/>
                  </a:solidFill>
                </a:rPr>
                <a:t>10kHz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>
              <a:off x="5584555" y="2720640"/>
              <a:ext cx="1658854" cy="53574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90289" y="3460062"/>
            <a:ext cx="8687213" cy="1796337"/>
            <a:chOff x="90289" y="3460062"/>
            <a:chExt cx="8687213" cy="1796337"/>
          </a:xfrm>
        </p:grpSpPr>
        <p:sp>
          <p:nvSpPr>
            <p:cNvPr id="33" name="Ellipse 32"/>
            <p:cNvSpPr/>
            <p:nvPr/>
          </p:nvSpPr>
          <p:spPr>
            <a:xfrm rot="-780000">
              <a:off x="3969758" y="3792258"/>
              <a:ext cx="938013" cy="4925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 rot="-780000">
              <a:off x="5125684" y="3460062"/>
              <a:ext cx="992026" cy="5887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90289" y="4948622"/>
              <a:ext cx="18504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prstClr val="black"/>
                  </a:solidFill>
                </a:rPr>
                <a:t>Lasers pompage 10kHz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flipV="1">
              <a:off x="1940732" y="4152889"/>
              <a:ext cx="2498032" cy="94962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7018431" y="3915018"/>
              <a:ext cx="17590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prstClr val="black"/>
                  </a:solidFill>
                </a:rPr>
                <a:t>Lasers pompage 1kHz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8" name="Connecteur droit avec flèche 37"/>
            <p:cNvCxnSpPr>
              <a:stCxn id="37" idx="1"/>
            </p:cNvCxnSpPr>
            <p:nvPr/>
          </p:nvCxnSpPr>
          <p:spPr>
            <a:xfrm flipH="1" flipV="1">
              <a:off x="5584555" y="3756130"/>
              <a:ext cx="1433876" cy="31277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77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03312" y="2513568"/>
            <a:ext cx="49373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/>
              <a:t>PHOTO LASER</a:t>
            </a:r>
            <a:endParaRPr lang="fr-FR" sz="6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46" y="651754"/>
            <a:ext cx="9348846" cy="62159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83165" y="148570"/>
            <a:ext cx="452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DU LASER FAB-10</a:t>
            </a:r>
            <a:endParaRPr lang="fr-F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15659" y="148570"/>
            <a:ext cx="640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PERFORMANCES OBTENUES AVANT EXPEDITION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89498" y="1047937"/>
            <a:ext cx="6974732" cy="5638483"/>
            <a:chOff x="1089498" y="902017"/>
            <a:chExt cx="6974732" cy="56384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55" y="902017"/>
              <a:ext cx="6677891" cy="563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89498" y="6031148"/>
              <a:ext cx="6974732" cy="330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383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3186" y="2815321"/>
            <a:ext cx="7895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BEAMCODES RGA et sortie amplis</a:t>
            </a:r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8" y="766816"/>
            <a:ext cx="1783597" cy="13431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9" y="2289033"/>
            <a:ext cx="9144000" cy="45434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40359" y="148570"/>
            <a:ext cx="4023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SPATIAL LASER FAB10</a:t>
            </a:r>
            <a:endParaRPr lang="fr-F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2575367" y="894736"/>
            <a:ext cx="57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FAB1-10: Mode spatial en sortie d'ampli régénératif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flipH="1">
            <a:off x="3094089" y="1683113"/>
            <a:ext cx="579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FAB10: mode spatial en sortie d'amplificateur de puissance </a:t>
            </a:r>
            <a:endParaRPr lang="fr-FR" dirty="0"/>
          </a:p>
        </p:txBody>
      </p:sp>
      <p:sp>
        <p:nvSpPr>
          <p:cNvPr id="9" name="Flèche gauche 8"/>
          <p:cNvSpPr/>
          <p:nvPr/>
        </p:nvSpPr>
        <p:spPr>
          <a:xfrm>
            <a:off x="2151547" y="902356"/>
            <a:ext cx="423820" cy="369332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2822028" y="1695813"/>
            <a:ext cx="411761" cy="57401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5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222" y="1034455"/>
            <a:ext cx="6715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Laser livré à Saclay 5 Novembre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Mise en place des modules terminée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Câblage en cours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Finalisation réception 19 décembre 2015… si  0 soucis et 0 retards!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922913" y="119542"/>
            <a:ext cx="5997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DE LA DERNIERE LIGNE DROITE</a:t>
            </a:r>
            <a:endParaRPr lang="fr-F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67744" y="3356302"/>
            <a:ext cx="4431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prstClr val="black"/>
                </a:solidFill>
                <a:latin typeface="Algerian" panose="04020705040A02060702" pitchFamily="82" charset="0"/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3897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18349" y="3078182"/>
            <a:ext cx="750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procédures d'accès aux plateformes laser d'ATTOLAB</a:t>
            </a:r>
          </a:p>
        </p:txBody>
      </p:sp>
    </p:spTree>
    <p:extLst>
      <p:ext uri="{BB962C8B-B14F-4D97-AF65-F5344CB8AC3E}">
        <p14:creationId xmlns:p14="http://schemas.microsoft.com/office/powerpoint/2010/main" val="20290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30680" y="148570"/>
            <a:ext cx="750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procédures d'accès aux plateformes laser d'ATTOLAB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66" y="5970545"/>
            <a:ext cx="3985002" cy="3730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fr-FR" sz="1600" b="1" dirty="0" smtClean="0">
                <a:solidFill>
                  <a:srgbClr val="C00000"/>
                </a:solidFill>
              </a:rPr>
              <a:t>Objectif global FAB1-10 : </a:t>
            </a:r>
            <a:r>
              <a:rPr lang="fr-FR" sz="1600" dirty="0" smtClean="0"/>
              <a:t>48 </a:t>
            </a:r>
            <a:r>
              <a:rPr lang="fr-FR" sz="1600" dirty="0"/>
              <a:t>semaines par </a:t>
            </a:r>
            <a:r>
              <a:rPr lang="fr-FR" sz="1600" dirty="0" smtClean="0"/>
              <a:t>an.</a:t>
            </a:r>
            <a:endParaRPr lang="fr-FR" sz="1600" dirty="0"/>
          </a:p>
        </p:txBody>
      </p:sp>
      <p:grpSp>
        <p:nvGrpSpPr>
          <p:cNvPr id="2" name="Groupe 1"/>
          <p:cNvGrpSpPr/>
          <p:nvPr/>
        </p:nvGrpSpPr>
        <p:grpSpPr>
          <a:xfrm>
            <a:off x="204627" y="2205502"/>
            <a:ext cx="8771575" cy="3321465"/>
            <a:chOff x="204627" y="2205502"/>
            <a:chExt cx="8771575" cy="332146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78" y="2205502"/>
              <a:ext cx="4654700" cy="3039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204627" y="4911414"/>
              <a:ext cx="396871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Accès interne ATTOLAB (60%)</a:t>
              </a:r>
            </a:p>
            <a:p>
              <a:r>
                <a:rPr lang="fr-FR" sz="1600" i="1" dirty="0" smtClean="0"/>
                <a:t>A partir de mi 2016 (FAB1-10) ou 2018 (FABP)</a:t>
              </a:r>
              <a:endParaRPr lang="fr-FR" sz="1600" i="1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1827329" y="4038713"/>
              <a:ext cx="634990" cy="805525"/>
            </a:xfrm>
            <a:prstGeom prst="straightConnector1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4679898" y="2241498"/>
              <a:ext cx="371223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Accès externe ATTOLAB (20%)</a:t>
              </a:r>
            </a:p>
            <a:p>
              <a:r>
                <a:rPr lang="fr-FR" sz="1600" i="1" dirty="0" smtClean="0"/>
                <a:t>A partir de 2017 (FAB1-10) ou 2018 (FABP)</a:t>
              </a:r>
              <a:endParaRPr lang="fr-FR" sz="1600" i="1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H="1">
              <a:off x="4170663" y="2580052"/>
              <a:ext cx="509236" cy="594658"/>
            </a:xfrm>
            <a:prstGeom prst="straightConnector1">
              <a:avLst/>
            </a:prstGeom>
            <a:ln>
              <a:solidFill>
                <a:srgbClr val="00B05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4679898" y="4228685"/>
              <a:ext cx="429630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Maintenance et R&amp;D (20%)</a:t>
              </a:r>
            </a:p>
            <a:p>
              <a:r>
                <a:rPr lang="fr-FR" sz="1600" i="1" dirty="0" smtClean="0"/>
                <a:t>Inclut le transfert des développements IMPULSE2</a:t>
              </a:r>
              <a:endParaRPr lang="fr-FR" sz="1600" i="1" dirty="0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 flipV="1">
              <a:off x="4170663" y="3646834"/>
              <a:ext cx="509236" cy="59465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107566" y="803298"/>
            <a:ext cx="8876777" cy="93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fr-FR" sz="1600" b="1" dirty="0" smtClean="0">
                <a:solidFill>
                  <a:srgbClr val="C00000"/>
                </a:solidFill>
              </a:rPr>
              <a:t>Deux types d'accès considérés dans l'accord de consortium: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u="sng" dirty="0" smtClean="0"/>
              <a:t>Accès interne :</a:t>
            </a:r>
            <a:r>
              <a:rPr lang="fr-FR" sz="1600" dirty="0" smtClean="0"/>
              <a:t> projet d'expérience porté par une Unité Partenaire d'ATTOLAB (+ collaborateurs)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600" u="sng" dirty="0"/>
              <a:t>Accès </a:t>
            </a:r>
            <a:r>
              <a:rPr lang="fr-FR" sz="1600" u="sng" dirty="0" smtClean="0"/>
              <a:t>externe :</a:t>
            </a:r>
            <a:r>
              <a:rPr lang="fr-FR" sz="1600" dirty="0" smtClean="0"/>
              <a:t> projet </a:t>
            </a:r>
            <a:r>
              <a:rPr lang="fr-FR" sz="1600" dirty="0"/>
              <a:t>d'expérience porté par </a:t>
            </a:r>
            <a:r>
              <a:rPr lang="fr-FR" sz="1600" dirty="0" smtClean="0"/>
              <a:t>un laboratoire non Unité Partenaire d'ATTOLAB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660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758440" y="807720"/>
            <a:ext cx="3337560" cy="807720"/>
          </a:xfrm>
          <a:prstGeom prst="ellipse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Coordonnateur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" y="1874520"/>
            <a:ext cx="2712720" cy="807720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Comité des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Unités Partenaires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5160" y="1874520"/>
            <a:ext cx="2712720" cy="807720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Comité des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Parties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8380" y="1874520"/>
            <a:ext cx="2712720" cy="807720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Comité Scientifique et de Programmes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" y="2712720"/>
            <a:ext cx="271272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roposition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53384"/>
              </p:ext>
            </p:extLst>
          </p:nvPr>
        </p:nvGraphicFramePr>
        <p:xfrm>
          <a:off x="274320" y="3154680"/>
          <a:ext cx="2712720" cy="3244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24644"/>
                <a:gridCol w="988076"/>
              </a:tblGrid>
              <a:tr h="288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Membres du CUP</a:t>
                      </a:r>
                      <a:endParaRPr lang="fr-FR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r>
                        <a:rPr lang="fr-FR" sz="14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Carré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LIDyL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D. Dowek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ISMO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F. Delmotte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LCF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J.-M. </a:t>
                      </a:r>
                      <a:r>
                        <a:rPr lang="fr-FR" sz="14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Mestdagh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LFP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R. Lopez-Martens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LOA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M. Marsi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LPS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 Guizard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LSI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fr-FR" sz="14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Barrett</a:t>
                      </a:r>
                      <a:endParaRPr lang="fr-FR" sz="14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K.</a:t>
                      </a:r>
                      <a:r>
                        <a:rPr lang="fr-FR" sz="14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Hricovini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SPEC</a:t>
                      </a:r>
                    </a:p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LPMS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C. Nicolas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Soleil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185160" y="2712720"/>
            <a:ext cx="27127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alidation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04978"/>
              </p:ext>
            </p:extLst>
          </p:nvPr>
        </p:nvGraphicFramePr>
        <p:xfrm>
          <a:off x="3185160" y="3154680"/>
          <a:ext cx="2712720" cy="2726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27760"/>
                <a:gridCol w="1584960"/>
              </a:tblGrid>
              <a:tr h="288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Membres du CP</a:t>
                      </a:r>
                      <a:endParaRPr lang="fr-FR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D. Normand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CEA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N. Keller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CNRS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G. Petite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Ecole Polytechnique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D. </a:t>
                      </a:r>
                      <a:r>
                        <a:rPr lang="fr-FR" sz="14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Boschetto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ENSTA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P. Georges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IOGS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P. Morin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SOLEIL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K.</a:t>
                      </a:r>
                      <a:r>
                        <a:rPr lang="fr-FR" sz="14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Hricovini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UCP</a:t>
                      </a:r>
                      <a:endParaRPr lang="fr-FR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E. Augé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UPS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088380" y="2712720"/>
            <a:ext cx="27127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Evaluation/Conseil</a:t>
            </a:r>
          </a:p>
          <a:p>
            <a:pPr algn="ctr"/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63296"/>
              </p:ext>
            </p:extLst>
          </p:nvPr>
        </p:nvGraphicFramePr>
        <p:xfrm>
          <a:off x="6096000" y="3154680"/>
          <a:ext cx="2705100" cy="1598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051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Membres du CSP</a:t>
                      </a:r>
                      <a:endParaRPr lang="fr-FR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Comité indépendant de 5 à 7 membres extérieurs aux Unités Partenaires d'ATTOLAB, experts dans le domaine de la dynamique ultra-rapide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630680" y="148570"/>
            <a:ext cx="750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MANAGEMENT ATTOLAB</a:t>
            </a:r>
            <a:endParaRPr lang="fr-F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080" y="6416040"/>
            <a:ext cx="271272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s</a:t>
            </a:r>
            <a:r>
              <a:rPr lang="fr-FR" sz="1600" dirty="0" smtClean="0">
                <a:solidFill>
                  <a:schemeClr val="tx1"/>
                </a:solidFill>
              </a:rPr>
              <a:t>e réunit 4 fois/an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85160" y="5913120"/>
            <a:ext cx="271272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s</a:t>
            </a:r>
            <a:r>
              <a:rPr lang="fr-FR" sz="1600" dirty="0" smtClean="0">
                <a:solidFill>
                  <a:schemeClr val="tx1"/>
                </a:solidFill>
              </a:rPr>
              <a:t>e réunit 2 fois/an</a:t>
            </a:r>
          </a:p>
        </p:txBody>
      </p:sp>
    </p:spTree>
    <p:extLst>
      <p:ext uri="{BB962C8B-B14F-4D97-AF65-F5344CB8AC3E}">
        <p14:creationId xmlns:p14="http://schemas.microsoft.com/office/powerpoint/2010/main" val="11036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  <p:bldP spid="12" grpId="0"/>
      <p:bldP spid="14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30680" y="148570"/>
            <a:ext cx="750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ATTRIBUTION TEMPS INTERNE (2/an)</a:t>
            </a:r>
            <a:endParaRPr lang="fr-F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8231" y="736082"/>
            <a:ext cx="86671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1600" dirty="0"/>
              <a:t>A</a:t>
            </a:r>
            <a:r>
              <a:rPr lang="fr-FR" sz="1600" dirty="0" smtClean="0"/>
              <a:t>ccord </a:t>
            </a:r>
            <a:r>
              <a:rPr lang="fr-FR" sz="1600" dirty="0"/>
              <a:t>de consortium: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Le </a:t>
            </a:r>
            <a:r>
              <a:rPr lang="fr-FR" sz="1600" b="1" dirty="0" smtClean="0">
                <a:solidFill>
                  <a:srgbClr val="C00000"/>
                </a:solidFill>
              </a:rPr>
              <a:t>COMITE DES UNITES PARTENAIRES </a:t>
            </a:r>
            <a:r>
              <a:rPr lang="fr-FR" sz="1600" dirty="0" smtClean="0"/>
              <a:t>contribue </a:t>
            </a:r>
            <a:r>
              <a:rPr lang="fr-FR" sz="1600" dirty="0"/>
              <a:t>à définir les programmes scientifiques qui sont développés sur les </a:t>
            </a:r>
            <a:r>
              <a:rPr lang="fr-FR" sz="1600" cap="all" dirty="0"/>
              <a:t>équipements</a:t>
            </a:r>
            <a:r>
              <a:rPr lang="fr-FR" sz="1600" dirty="0"/>
              <a:t> par les UNITES PARTENAIRES, en tenant compte notamment des avis et recommandations du </a:t>
            </a:r>
            <a:r>
              <a:rPr lang="fr-FR" sz="1600" dirty="0" smtClean="0"/>
              <a:t>CSP. Il définit </a:t>
            </a:r>
            <a:r>
              <a:rPr lang="fr-FR" sz="1600" dirty="0"/>
              <a:t>la durée et les dates de l’accès aux </a:t>
            </a:r>
            <a:r>
              <a:rPr lang="fr-FR" sz="1600" cap="all" dirty="0"/>
              <a:t>équipements</a:t>
            </a:r>
            <a:r>
              <a:rPr lang="fr-FR" sz="1600" dirty="0"/>
              <a:t> réservés aux UNITES </a:t>
            </a:r>
            <a:r>
              <a:rPr lang="fr-FR" sz="1600" dirty="0" smtClean="0"/>
              <a:t>PARTENAIRES.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Le </a:t>
            </a:r>
            <a:r>
              <a:rPr lang="fr-FR" sz="1600" b="1" dirty="0" smtClean="0">
                <a:solidFill>
                  <a:srgbClr val="C00000"/>
                </a:solidFill>
              </a:rPr>
              <a:t>COMITE DES PARTIES </a:t>
            </a:r>
            <a:r>
              <a:rPr lang="fr-FR" sz="1600" dirty="0"/>
              <a:t>valide les programmes scientifiques qui sont développés sur les </a:t>
            </a:r>
            <a:r>
              <a:rPr lang="fr-FR" sz="1600" cap="all" dirty="0"/>
              <a:t>équipements</a:t>
            </a:r>
            <a:r>
              <a:rPr lang="fr-FR" sz="1600" dirty="0"/>
              <a:t> par les UNITES PARTENAIRES </a:t>
            </a:r>
            <a:r>
              <a:rPr lang="fr-FR" sz="1600" dirty="0" smtClean="0"/>
              <a:t>(…) </a:t>
            </a:r>
            <a:r>
              <a:rPr lang="fr-FR" sz="1600" dirty="0"/>
              <a:t>ainsi que la durée et les dates d’accès aux </a:t>
            </a:r>
            <a:r>
              <a:rPr lang="fr-FR" sz="1600" cap="all" dirty="0"/>
              <a:t>équipements</a:t>
            </a:r>
            <a:r>
              <a:rPr lang="fr-FR" sz="1600" dirty="0"/>
              <a:t> </a:t>
            </a:r>
            <a:r>
              <a:rPr lang="fr-FR" sz="1600" dirty="0" smtClean="0"/>
              <a:t>réservées </a:t>
            </a:r>
            <a:r>
              <a:rPr lang="fr-FR" sz="1600" dirty="0"/>
              <a:t>aux UNITES PARTENAIRES </a:t>
            </a:r>
            <a:r>
              <a:rPr lang="fr-FR" sz="1600" dirty="0" smtClean="0"/>
              <a:t>(…) sur proposition </a:t>
            </a:r>
            <a:r>
              <a:rPr lang="fr-FR" sz="1600" dirty="0"/>
              <a:t>du CUP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93370" y="3129279"/>
            <a:ext cx="1661160" cy="3520440"/>
            <a:chOff x="293370" y="3230880"/>
            <a:chExt cx="1661160" cy="352044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Ellipse 3"/>
            <p:cNvSpPr/>
            <p:nvPr/>
          </p:nvSpPr>
          <p:spPr>
            <a:xfrm>
              <a:off x="293370" y="3230880"/>
              <a:ext cx="1661160" cy="9144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Unité Partenaire</a:t>
              </a:r>
            </a:p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ATTOLAB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293370" y="4099560"/>
              <a:ext cx="1661160" cy="9144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Unité Partenaire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ATTOLAB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293370" y="4968240"/>
              <a:ext cx="1661160" cy="9144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Unité Partenaire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ATTOLAB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293370" y="5836920"/>
              <a:ext cx="1661160" cy="9144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Unité Partenaire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ATTOLAB</a:t>
              </a: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3287360" y="4478019"/>
            <a:ext cx="2246336" cy="82296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COMITE DES UNITES </a:t>
            </a:r>
            <a:r>
              <a:rPr lang="fr-FR" sz="1400" dirty="0" smtClean="0">
                <a:solidFill>
                  <a:schemeClr val="tx1"/>
                </a:solidFill>
              </a:rPr>
              <a:t>PARTENAIRES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/>
          <p:cNvCxnSpPr>
            <a:stCxn id="4" idx="6"/>
          </p:cNvCxnSpPr>
          <p:nvPr/>
        </p:nvCxnSpPr>
        <p:spPr>
          <a:xfrm>
            <a:off x="1954530" y="3586479"/>
            <a:ext cx="1357778" cy="10858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5" idx="6"/>
            <a:endCxn id="9" idx="1"/>
          </p:cNvCxnSpPr>
          <p:nvPr/>
        </p:nvCxnSpPr>
        <p:spPr>
          <a:xfrm>
            <a:off x="1954530" y="4455159"/>
            <a:ext cx="1332830" cy="4343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6" idx="6"/>
          </p:cNvCxnSpPr>
          <p:nvPr/>
        </p:nvCxnSpPr>
        <p:spPr>
          <a:xfrm flipV="1">
            <a:off x="1954530" y="4990583"/>
            <a:ext cx="1357778" cy="333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8" idx="6"/>
          </p:cNvCxnSpPr>
          <p:nvPr/>
        </p:nvCxnSpPr>
        <p:spPr>
          <a:xfrm flipV="1">
            <a:off x="1954530" y="5157211"/>
            <a:ext cx="1357778" cy="10353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rot="16200000">
            <a:off x="1314067" y="4720222"/>
            <a:ext cx="2389500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Proposition d'expériences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472855" y="4478019"/>
            <a:ext cx="1370430" cy="82296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COMITE DES </a:t>
            </a:r>
            <a:r>
              <a:rPr lang="fr-FR" sz="1400" dirty="0" smtClean="0">
                <a:solidFill>
                  <a:schemeClr val="tx1"/>
                </a:solidFill>
              </a:rPr>
              <a:t>PARTIES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" name="Flèche droite à entaille 22"/>
          <p:cNvSpPr/>
          <p:nvPr/>
        </p:nvSpPr>
        <p:spPr>
          <a:xfrm>
            <a:off x="5533695" y="4677063"/>
            <a:ext cx="1928132" cy="194310"/>
          </a:xfrm>
          <a:prstGeom prst="notchedRight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366139" y="4997003"/>
            <a:ext cx="2088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Discussion &amp; arbitrage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912953" y="4384457"/>
            <a:ext cx="1169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Proposition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30" name="Flèche droite à entaille 29"/>
          <p:cNvSpPr/>
          <p:nvPr/>
        </p:nvSpPr>
        <p:spPr>
          <a:xfrm flipH="1">
            <a:off x="5533695" y="4926149"/>
            <a:ext cx="1928132" cy="194310"/>
          </a:xfrm>
          <a:prstGeom prst="notchedRight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668560" y="5065007"/>
            <a:ext cx="1658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Validation / refus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3293397" y="5992565"/>
            <a:ext cx="2234262" cy="63771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COMITE </a:t>
            </a:r>
            <a:r>
              <a:rPr lang="fr-FR" sz="1400" dirty="0" smtClean="0">
                <a:solidFill>
                  <a:schemeClr val="tx1"/>
                </a:solidFill>
              </a:rPr>
              <a:t>SCIENTIFIQUE ET </a:t>
            </a:r>
            <a:r>
              <a:rPr lang="fr-FR" sz="1400" dirty="0">
                <a:solidFill>
                  <a:schemeClr val="tx1"/>
                </a:solidFill>
              </a:rPr>
              <a:t>DE </a:t>
            </a:r>
            <a:r>
              <a:rPr lang="fr-FR" sz="1400" dirty="0" smtClean="0">
                <a:solidFill>
                  <a:schemeClr val="tx1"/>
                </a:solidFill>
              </a:rPr>
              <a:t>PROGRAMMES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4410528" y="5300979"/>
            <a:ext cx="0" cy="6915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523683" y="5510927"/>
            <a:ext cx="1773691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 sz="1600" dirty="0"/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20794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28" grpId="0"/>
      <p:bldP spid="29" grpId="0"/>
      <p:bldP spid="30" grpId="0" animBg="1"/>
      <p:bldP spid="31" grpId="0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81796" y="2541543"/>
            <a:ext cx="4704710" cy="3832349"/>
            <a:chOff x="181796" y="2541543"/>
            <a:chExt cx="4704710" cy="3832349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81796" y="2541543"/>
              <a:ext cx="4704710" cy="308201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Virage 14"/>
            <p:cNvSpPr/>
            <p:nvPr/>
          </p:nvSpPr>
          <p:spPr>
            <a:xfrm flipV="1">
              <a:off x="2130570" y="5623560"/>
              <a:ext cx="600120" cy="701040"/>
            </a:xfrm>
            <a:prstGeom prst="bentArrow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763121" y="6004560"/>
              <a:ext cx="1521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Laser FAB1-10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3999" cy="6588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Lignes de lumière "FAB1 et FAB10"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1" name="Picture 5" descr="C:\Users\pd114224\Pictures\logos\CEA_logo_quadri-sur-fond-rou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1" y="40800"/>
            <a:ext cx="713057" cy="58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:\Users\pd114224\Pictures\logos\iramis 180x180pixels fond blan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085" y="51362"/>
            <a:ext cx="560556" cy="5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d114224\Pictures\logos\lidyl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362"/>
            <a:ext cx="919206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univ-pau.fr/live/digitalAssets/103/103102_logo_invest_aveni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121"/>
            <a:ext cx="576064" cy="5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6229" y="872362"/>
            <a:ext cx="88715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FAB1 et FAB10 = lignes </a:t>
            </a:r>
            <a:r>
              <a:rPr lang="fr-FR" sz="1600" dirty="0"/>
              <a:t>de lumière pour </a:t>
            </a:r>
            <a:r>
              <a:rPr lang="fr-FR" sz="1600" dirty="0" smtClean="0"/>
              <a:t>expériences de dynamique ultra-rapide en phase </a:t>
            </a:r>
            <a:r>
              <a:rPr lang="fr-FR" sz="1600" dirty="0"/>
              <a:t>gaz et </a:t>
            </a:r>
            <a:r>
              <a:rPr lang="fr-FR" sz="1600" dirty="0" smtClean="0"/>
              <a:t>solide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7 partenaires concernés: LIDyL, ISMO, LFP, SOLEIL, ESML, LSI, </a:t>
            </a:r>
            <a:r>
              <a:rPr lang="fr-FR" sz="1600" dirty="0" smtClean="0"/>
              <a:t>LPS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FAB1 et FAB10 comprendront </a:t>
            </a:r>
            <a:r>
              <a:rPr lang="fr-FR" sz="1600" dirty="0"/>
              <a:t>à terme </a:t>
            </a:r>
            <a:r>
              <a:rPr lang="fr-FR" sz="1600" dirty="0" smtClean="0"/>
              <a:t>le laser FAB1-10, des dispositifs </a:t>
            </a:r>
            <a:r>
              <a:rPr lang="fr-FR" sz="1600" dirty="0"/>
              <a:t>de </a:t>
            </a:r>
            <a:r>
              <a:rPr lang="fr-FR" sz="1600" dirty="0" smtClean="0"/>
              <a:t>post-compression et des </a:t>
            </a:r>
            <a:r>
              <a:rPr lang="fr-FR" sz="1600" dirty="0"/>
              <a:t>dispositifs élaborés de génération de pulses XUV </a:t>
            </a:r>
            <a:r>
              <a:rPr lang="fr-FR" sz="1600" dirty="0" smtClean="0"/>
              <a:t>femto/</a:t>
            </a:r>
            <a:r>
              <a:rPr lang="fr-FR" sz="1600" dirty="0" err="1" smtClean="0"/>
              <a:t>atto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grpSp>
        <p:nvGrpSpPr>
          <p:cNvPr id="9" name="Groupe 8"/>
          <p:cNvGrpSpPr/>
          <p:nvPr/>
        </p:nvGrpSpPr>
        <p:grpSpPr>
          <a:xfrm>
            <a:off x="301903" y="2650305"/>
            <a:ext cx="8904549" cy="2864390"/>
            <a:chOff x="210463" y="2650305"/>
            <a:chExt cx="8904549" cy="2864390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6591234" y="4154225"/>
              <a:ext cx="1736087" cy="13485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6591234" y="2651612"/>
              <a:ext cx="1736087" cy="14360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2" name="Rectangle à coins arrondis 101"/>
            <p:cNvSpPr/>
            <p:nvPr/>
          </p:nvSpPr>
          <p:spPr>
            <a:xfrm>
              <a:off x="4890982" y="2663518"/>
              <a:ext cx="1504966" cy="28511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1" name="Rectangle à coins arrondis 100"/>
            <p:cNvSpPr/>
            <p:nvPr/>
          </p:nvSpPr>
          <p:spPr>
            <a:xfrm>
              <a:off x="210463" y="2651612"/>
              <a:ext cx="4464496" cy="28511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7838362" y="3328892"/>
              <a:ext cx="977918" cy="0"/>
            </a:xfrm>
            <a:prstGeom prst="straightConnector1">
              <a:avLst/>
            </a:prstGeom>
            <a:ln w="28575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039130" y="4037327"/>
              <a:ext cx="600120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847633" y="4424918"/>
              <a:ext cx="1658947" cy="646986"/>
            </a:xfrm>
            <a:prstGeom prst="flowChartAlternate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fr-FR" dirty="0">
                  <a:solidFill>
                    <a:prstClr val="black"/>
                  </a:solidFill>
                </a:rPr>
                <a:t>FAB10</a:t>
              </a:r>
            </a:p>
            <a:p>
              <a:r>
                <a:rPr lang="fr-FR" dirty="0" smtClean="0">
                  <a:solidFill>
                    <a:prstClr val="black"/>
                  </a:solidFill>
                </a:rPr>
                <a:t>Ampli. </a:t>
              </a:r>
              <a:r>
                <a:rPr lang="fr-FR" dirty="0">
                  <a:solidFill>
                    <a:prstClr val="black"/>
                  </a:solidFill>
                </a:rPr>
                <a:t>10kHz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142088" y="4094386"/>
              <a:ext cx="1070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spcBef>
                  <a:spcPts val="600"/>
                </a:spcBef>
                <a:defRPr sz="1600"/>
              </a:lvl1pPr>
            </a:lstStyle>
            <a:p>
              <a:r>
                <a:rPr lang="fr-FR" dirty="0">
                  <a:solidFill>
                    <a:prstClr val="black"/>
                  </a:solidFill>
                  <a:sym typeface="Symbol"/>
                </a:rPr>
                <a:t></a:t>
              </a:r>
              <a:r>
                <a:rPr lang="fr-FR" dirty="0">
                  <a:solidFill>
                    <a:prstClr val="black"/>
                  </a:solidFill>
                </a:rPr>
                <a:t>15fs</a:t>
              </a:r>
              <a:r>
                <a:rPr lang="fr-FR" dirty="0" smtClean="0">
                  <a:solidFill>
                    <a:prstClr val="black"/>
                  </a:solidFill>
                </a:rPr>
                <a:t>; 2mJ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976481" y="2651612"/>
              <a:ext cx="1401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 smtClean="0">
                  <a:solidFill>
                    <a:prstClr val="black"/>
                  </a:solidFill>
                  <a:sym typeface="Symbol"/>
                </a:rPr>
                <a:t></a:t>
              </a:r>
              <a:r>
                <a:rPr lang="fr-FR" sz="1600" dirty="0" smtClean="0">
                  <a:solidFill>
                    <a:prstClr val="black"/>
                  </a:solidFill>
                </a:rPr>
                <a:t>15fs</a:t>
              </a:r>
              <a:r>
                <a:rPr lang="fr-FR" sz="1600" dirty="0">
                  <a:solidFill>
                    <a:prstClr val="black"/>
                  </a:solidFill>
                </a:rPr>
                <a:t>; 15mJ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847633" y="3005399"/>
              <a:ext cx="1658947" cy="646986"/>
            </a:xfrm>
            <a:prstGeom prst="flowChartAlternate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fr-FR" dirty="0">
                  <a:solidFill>
                    <a:prstClr val="black"/>
                  </a:solidFill>
                </a:rPr>
                <a:t>FAB1</a:t>
              </a:r>
            </a:p>
            <a:p>
              <a:r>
                <a:rPr lang="fr-FR" dirty="0" smtClean="0">
                  <a:solidFill>
                    <a:prstClr val="black"/>
                  </a:solidFill>
                </a:rPr>
                <a:t>Ampli. </a:t>
              </a:r>
              <a:r>
                <a:rPr lang="fr-FR" dirty="0">
                  <a:solidFill>
                    <a:prstClr val="black"/>
                  </a:solidFill>
                </a:rPr>
                <a:t>1kHz</a:t>
              </a:r>
            </a:p>
          </p:txBody>
        </p:sp>
        <p:cxnSp>
          <p:nvCxnSpPr>
            <p:cNvPr id="68" name="Connecteur en angle 67"/>
            <p:cNvCxnSpPr>
              <a:stCxn id="11" idx="1"/>
              <a:endCxn id="12" idx="1"/>
            </p:cNvCxnSpPr>
            <p:nvPr/>
          </p:nvCxnSpPr>
          <p:spPr>
            <a:xfrm rot="10800000" flipV="1">
              <a:off x="2847633" y="3328891"/>
              <a:ext cx="12700" cy="1419519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>
              <a:off x="5083553" y="3005399"/>
              <a:ext cx="1140467" cy="646986"/>
            </a:xfrm>
            <a:prstGeom prst="flowChartAlternateProcess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fr-FR" dirty="0">
                  <a:solidFill>
                    <a:prstClr val="black"/>
                  </a:solidFill>
                </a:rPr>
                <a:t>Post-</a:t>
              </a:r>
            </a:p>
            <a:p>
              <a:r>
                <a:rPr lang="fr-FR" dirty="0" err="1">
                  <a:solidFill>
                    <a:prstClr val="black"/>
                  </a:solidFill>
                </a:rPr>
                <a:t>comp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5083553" y="4424918"/>
              <a:ext cx="1140467" cy="646986"/>
            </a:xfrm>
            <a:prstGeom prst="flowChartAlternateProcess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fr-FR" dirty="0" smtClean="0">
                  <a:solidFill>
                    <a:prstClr val="black"/>
                  </a:solidFill>
                </a:rPr>
                <a:t>Post-</a:t>
              </a:r>
            </a:p>
            <a:p>
              <a:r>
                <a:rPr lang="fr-FR" dirty="0" err="1" smtClean="0">
                  <a:solidFill>
                    <a:prstClr val="black"/>
                  </a:solidFill>
                </a:rPr>
                <a:t>comp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4953161" y="2651612"/>
              <a:ext cx="1401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&lt;10fs; 5mJ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953161" y="4094386"/>
              <a:ext cx="1401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&lt;10fs; 1mJ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6748636" y="3005399"/>
              <a:ext cx="1421282" cy="646986"/>
            </a:xfrm>
            <a:prstGeom prst="flowChartAlternateProcess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fr-FR" dirty="0" smtClean="0">
                  <a:solidFill>
                    <a:prstClr val="black"/>
                  </a:solidFill>
                </a:rPr>
                <a:t>HHG</a:t>
              </a:r>
            </a:p>
            <a:p>
              <a:r>
                <a:rPr lang="fr-FR" dirty="0" smtClean="0">
                  <a:solidFill>
                    <a:prstClr val="black"/>
                  </a:solidFill>
                </a:rPr>
                <a:t>UVX- </a:t>
              </a:r>
              <a:r>
                <a:rPr lang="fr-FR" dirty="0" err="1" smtClean="0">
                  <a:solidFill>
                    <a:prstClr val="black"/>
                  </a:solidFill>
                </a:rPr>
                <a:t>fs</a:t>
              </a:r>
              <a:r>
                <a:rPr lang="fr-FR" dirty="0" smtClean="0">
                  <a:solidFill>
                    <a:prstClr val="black"/>
                  </a:solidFill>
                </a:rPr>
                <a:t>, as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cxnSp>
          <p:nvCxnSpPr>
            <p:cNvPr id="84" name="Connecteur droit avec flèche 83"/>
            <p:cNvCxnSpPr>
              <a:stCxn id="11" idx="3"/>
              <a:endCxn id="71" idx="1"/>
            </p:cNvCxnSpPr>
            <p:nvPr/>
          </p:nvCxnSpPr>
          <p:spPr>
            <a:xfrm>
              <a:off x="4506580" y="3328892"/>
              <a:ext cx="57697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>
              <a:endCxn id="77" idx="1"/>
            </p:cNvCxnSpPr>
            <p:nvPr/>
          </p:nvCxnSpPr>
          <p:spPr>
            <a:xfrm>
              <a:off x="6175485" y="3328892"/>
              <a:ext cx="57315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670978" y="3311590"/>
              <a:ext cx="13805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800nm; 10kHz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71625" y="3718989"/>
              <a:ext cx="2127546" cy="646986"/>
            </a:xfrm>
            <a:prstGeom prst="flowChartAlternate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prstClr val="black"/>
                  </a:solidFill>
                </a:rPr>
                <a:t>Partie basse énergie (Front end)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57346" y="4434820"/>
              <a:ext cx="1401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stabilisé CEP</a:t>
              </a: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976481" y="3718989"/>
              <a:ext cx="1401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stabilisé CEP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4953161" y="3718989"/>
              <a:ext cx="1401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stabilisé CEP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4953161" y="5164235"/>
              <a:ext cx="1401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stabilisé CEP</a:t>
              </a: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2976481" y="5164235"/>
              <a:ext cx="1401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stabilisé CEP</a:t>
              </a:r>
            </a:p>
          </p:txBody>
        </p:sp>
        <p:cxnSp>
          <p:nvCxnSpPr>
            <p:cNvPr id="96" name="Connecteur droit avec flèche 95"/>
            <p:cNvCxnSpPr>
              <a:stCxn id="12" idx="3"/>
              <a:endCxn id="74" idx="1"/>
            </p:cNvCxnSpPr>
            <p:nvPr/>
          </p:nvCxnSpPr>
          <p:spPr>
            <a:xfrm>
              <a:off x="4506580" y="4748411"/>
              <a:ext cx="57697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avec flèche 98"/>
            <p:cNvCxnSpPr>
              <a:endCxn id="97" idx="1"/>
            </p:cNvCxnSpPr>
            <p:nvPr/>
          </p:nvCxnSpPr>
          <p:spPr>
            <a:xfrm>
              <a:off x="6175485" y="4748411"/>
              <a:ext cx="57315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/>
            <p:cNvCxnSpPr/>
            <p:nvPr/>
          </p:nvCxnSpPr>
          <p:spPr>
            <a:xfrm>
              <a:off x="7838362" y="4748411"/>
              <a:ext cx="977918" cy="0"/>
            </a:xfrm>
            <a:prstGeom prst="straightConnector1">
              <a:avLst/>
            </a:prstGeom>
            <a:ln w="28575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ZoneTexte 96"/>
            <p:cNvSpPr txBox="1"/>
            <p:nvPr/>
          </p:nvSpPr>
          <p:spPr>
            <a:xfrm>
              <a:off x="6748636" y="4424918"/>
              <a:ext cx="1421283" cy="646986"/>
            </a:xfrm>
            <a:prstGeom prst="flowChartAlternateProcess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fr-FR" dirty="0" smtClean="0">
                  <a:solidFill>
                    <a:prstClr val="black"/>
                  </a:solidFill>
                </a:rPr>
                <a:t>HHG</a:t>
              </a:r>
            </a:p>
            <a:p>
              <a:r>
                <a:rPr lang="fr-FR" dirty="0" smtClean="0">
                  <a:solidFill>
                    <a:prstClr val="black"/>
                  </a:solidFill>
                </a:rPr>
                <a:t>UVX- </a:t>
              </a:r>
              <a:r>
                <a:rPr lang="fr-FR" dirty="0" err="1" smtClean="0">
                  <a:solidFill>
                    <a:prstClr val="black"/>
                  </a:solidFill>
                </a:rPr>
                <a:t>fs</a:t>
              </a:r>
              <a:r>
                <a:rPr lang="fr-FR" dirty="0" smtClean="0">
                  <a:solidFill>
                    <a:prstClr val="black"/>
                  </a:solidFill>
                </a:rPr>
                <a:t>, as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26214" y="2718974"/>
              <a:ext cx="1521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Laser FAB1-10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427441" y="2919029"/>
              <a:ext cx="6122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6600CC"/>
                  </a:solidFill>
                </a:rPr>
                <a:t>FAB1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8398534" y="4365975"/>
              <a:ext cx="7164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6600CC"/>
                  </a:solidFill>
                </a:rPr>
                <a:t>FAB10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197827" y="2650305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SE1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139318" y="5133457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SE10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6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30680" y="148570"/>
            <a:ext cx="750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ATTRIBUTION TEMPS EXTERNE</a:t>
            </a:r>
            <a:endParaRPr lang="fr-F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5855" y="3461617"/>
            <a:ext cx="866717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1600" dirty="0"/>
              <a:t>A</a:t>
            </a:r>
            <a:r>
              <a:rPr lang="fr-FR" sz="1600" dirty="0" smtClean="0"/>
              <a:t>ccord </a:t>
            </a:r>
            <a:r>
              <a:rPr lang="fr-FR" sz="1600" dirty="0"/>
              <a:t>de consortium: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Le </a:t>
            </a:r>
            <a:r>
              <a:rPr lang="fr-FR" sz="1600" b="1" dirty="0" smtClean="0">
                <a:solidFill>
                  <a:srgbClr val="C00000"/>
                </a:solidFill>
              </a:rPr>
              <a:t>COMITE DES UNITES PARTENAIRES </a:t>
            </a:r>
            <a:r>
              <a:rPr lang="fr-FR" sz="1600" dirty="0" smtClean="0"/>
              <a:t>organise </a:t>
            </a:r>
            <a:r>
              <a:rPr lang="fr-FR" sz="1600" dirty="0"/>
              <a:t>les appels à projets annuels ouverts aux utilisateurs extérieurs ; </a:t>
            </a:r>
            <a:r>
              <a:rPr lang="fr-FR" sz="1600" dirty="0" smtClean="0"/>
              <a:t>il </a:t>
            </a:r>
            <a:r>
              <a:rPr lang="fr-FR" sz="1600" dirty="0"/>
              <a:t>valide les choix du CSP en charge d’évaluer les projets et les temps d’accès aux EQUIPEMENTS </a:t>
            </a:r>
            <a:r>
              <a:rPr lang="fr-FR" sz="1600" dirty="0" smtClean="0"/>
              <a:t>correspondants,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Le </a:t>
            </a:r>
            <a:r>
              <a:rPr lang="fr-FR" sz="1600" b="1" dirty="0">
                <a:solidFill>
                  <a:srgbClr val="C00000"/>
                </a:solidFill>
              </a:rPr>
              <a:t>COMITE SCIENTIFIQUE ET DE PROGRAMMES </a:t>
            </a:r>
            <a:r>
              <a:rPr lang="fr-FR" sz="1600" dirty="0" smtClean="0"/>
              <a:t>évalue </a:t>
            </a:r>
            <a:r>
              <a:rPr lang="fr-FR" sz="1600" dirty="0"/>
              <a:t>les projets soumis à l’appel à projets annuel ouvert aux utilisateurs extérieurs. Il fait toutes recommandations utiles sur les projets à retenir ainsi que sur l’allocation du temps d’accès aux EQUIPEMENTS correspondants.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Le </a:t>
            </a:r>
            <a:r>
              <a:rPr lang="fr-FR" sz="1600" b="1" dirty="0" smtClean="0">
                <a:solidFill>
                  <a:srgbClr val="C00000"/>
                </a:solidFill>
              </a:rPr>
              <a:t>COMITE DES PARTIES </a:t>
            </a:r>
            <a:r>
              <a:rPr lang="fr-FR" sz="1600" dirty="0" smtClean="0"/>
              <a:t>valide </a:t>
            </a:r>
            <a:r>
              <a:rPr lang="fr-FR" sz="1600" dirty="0"/>
              <a:t>les programmes scientifiques qui sont développés sur les EQUIPEMENTS par </a:t>
            </a:r>
            <a:r>
              <a:rPr lang="fr-FR" sz="1600" dirty="0" smtClean="0"/>
              <a:t>(…) les </a:t>
            </a:r>
            <a:r>
              <a:rPr lang="fr-FR" sz="1600" dirty="0"/>
              <a:t>utilisateurs extérieurs, ainsi que la durée et les dates d’accès aux </a:t>
            </a:r>
            <a:r>
              <a:rPr lang="fr-FR" sz="1600" dirty="0" smtClean="0"/>
              <a:t>EQUIPEMENTS réservées (…) aux </a:t>
            </a:r>
            <a:r>
              <a:rPr lang="fr-FR" sz="1600" dirty="0"/>
              <a:t>utilisateurs extérieurs, sur proposition du CUP.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48231" y="807287"/>
            <a:ext cx="866717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1600" b="1" dirty="0" smtClean="0">
                <a:solidFill>
                  <a:srgbClr val="C00000"/>
                </a:solidFill>
              </a:rPr>
              <a:t>Deux procédu</a:t>
            </a:r>
            <a:r>
              <a:rPr lang="fr-FR" sz="1600" dirty="0" smtClean="0"/>
              <a:t>res d'accès externe :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fr-FR" sz="1600" b="1" dirty="0" smtClean="0">
                <a:solidFill>
                  <a:srgbClr val="C00000"/>
                </a:solidFill>
              </a:rPr>
              <a:t>L'appel d'accès externe lancé </a:t>
            </a:r>
            <a:r>
              <a:rPr lang="fr-FR" sz="1600" b="1" dirty="0">
                <a:solidFill>
                  <a:srgbClr val="C00000"/>
                </a:solidFill>
              </a:rPr>
              <a:t>par ATTOLAB </a:t>
            </a:r>
            <a:r>
              <a:rPr lang="fr-FR" sz="1600" dirty="0" smtClean="0"/>
              <a:t>destiné aux membres de labos français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fr-FR" sz="1600" b="1" dirty="0" smtClean="0">
                <a:solidFill>
                  <a:srgbClr val="C00000"/>
                </a:solidFill>
              </a:rPr>
              <a:t>Le programme d'accès Transnational de LASERLAB </a:t>
            </a:r>
            <a:r>
              <a:rPr lang="fr-FR" sz="1600" dirty="0" smtClean="0"/>
              <a:t>destiné principalement aux membres de labos européens + autres labos de façon plus exceptionnelle (&gt;20%)</a:t>
            </a:r>
          </a:p>
          <a:p>
            <a:pPr algn="just">
              <a:spcBef>
                <a:spcPts val="600"/>
              </a:spcBef>
            </a:pPr>
            <a:r>
              <a:rPr lang="fr-FR" sz="1600" dirty="0" smtClean="0"/>
              <a:t>Dans les 2 cas, les frais laser ne sont pas facturés aux visiteurs. Les frais de transport et de séjour sont pris en charge uniquement dans le cas de l'accès via LASERLAB.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48231" y="2922619"/>
            <a:ext cx="790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3333FF"/>
                </a:solidFill>
              </a:rPr>
              <a:t>Accès externe pour les scientifiques de laboratoires nationaux</a:t>
            </a:r>
            <a:endParaRPr lang="fr-FR" sz="2400" dirty="0">
              <a:solidFill>
                <a:srgbClr val="3333FF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42827" y="2780728"/>
            <a:ext cx="8359741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1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èche droite à entaille 36"/>
          <p:cNvSpPr/>
          <p:nvPr/>
        </p:nvSpPr>
        <p:spPr>
          <a:xfrm rot="5400000" flipV="1">
            <a:off x="1862126" y="4463643"/>
            <a:ext cx="2192518" cy="220411"/>
          </a:xfrm>
          <a:prstGeom prst="notchedRight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à entaille 35"/>
          <p:cNvSpPr/>
          <p:nvPr/>
        </p:nvSpPr>
        <p:spPr>
          <a:xfrm rot="16200000">
            <a:off x="2823690" y="2444640"/>
            <a:ext cx="1797530" cy="220411"/>
          </a:xfrm>
          <a:prstGeom prst="notchedRight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630680" y="148570"/>
            <a:ext cx="750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 TEMPS EXTERNE NATIONAL (2/an)</a:t>
            </a:r>
            <a:endParaRPr lang="fr-F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droite à entaille 22"/>
          <p:cNvSpPr/>
          <p:nvPr/>
        </p:nvSpPr>
        <p:spPr>
          <a:xfrm>
            <a:off x="4702624" y="3700350"/>
            <a:ext cx="2433981" cy="215385"/>
          </a:xfrm>
          <a:prstGeom prst="notchedRight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322469" y="3915735"/>
            <a:ext cx="1348318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b="0">
                <a:solidFill>
                  <a:srgbClr val="C00000"/>
                </a:solidFill>
              </a:defRPr>
            </a:lvl1pPr>
          </a:lstStyle>
          <a:p>
            <a:r>
              <a:rPr lang="fr-FR" dirty="0" smtClean="0"/>
              <a:t>5: Proposition</a:t>
            </a:r>
            <a:endParaRPr lang="fr-FR" dirty="0"/>
          </a:p>
        </p:txBody>
      </p:sp>
      <p:sp>
        <p:nvSpPr>
          <p:cNvPr id="30" name="Flèche droite à entaille 29"/>
          <p:cNvSpPr/>
          <p:nvPr/>
        </p:nvSpPr>
        <p:spPr>
          <a:xfrm flipH="1">
            <a:off x="4874649" y="3426933"/>
            <a:ext cx="2469574" cy="194310"/>
          </a:xfrm>
          <a:prstGeom prst="notchedRight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136553" y="3057801"/>
            <a:ext cx="1720151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b="0">
                <a:solidFill>
                  <a:srgbClr val="C00000"/>
                </a:solidFill>
              </a:defRPr>
            </a:lvl1pPr>
          </a:lstStyle>
          <a:p>
            <a:r>
              <a:rPr lang="fr-FR" dirty="0" smtClean="0"/>
              <a:t>6: Validation/refus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599287" y="3359530"/>
            <a:ext cx="2246336" cy="62375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COMITE DES UNITES </a:t>
            </a:r>
            <a:r>
              <a:rPr lang="fr-FR" sz="1400" dirty="0" smtClean="0">
                <a:solidFill>
                  <a:schemeClr val="tx1"/>
                </a:solidFill>
              </a:rPr>
              <a:t>PARTENAIRES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599287" y="1032330"/>
            <a:ext cx="2246336" cy="62375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LABORATOIRES  NATIONAUX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526903" y="2245610"/>
            <a:ext cx="2391104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pPr algn="ctr"/>
            <a:r>
              <a:rPr lang="fr-FR" sz="1600" b="0" dirty="0" smtClean="0"/>
              <a:t>1: Appel à </a:t>
            </a:r>
          </a:p>
          <a:p>
            <a:pPr algn="ctr"/>
            <a:r>
              <a:rPr lang="fr-FR" sz="1600" b="0" dirty="0" smtClean="0"/>
              <a:t>propositions d'expérience</a:t>
            </a:r>
            <a:endParaRPr lang="fr-FR" sz="1600" b="0" dirty="0"/>
          </a:p>
        </p:txBody>
      </p:sp>
      <p:sp>
        <p:nvSpPr>
          <p:cNvPr id="12" name="Flèche courbée vers la droite 11"/>
          <p:cNvSpPr/>
          <p:nvPr/>
        </p:nvSpPr>
        <p:spPr>
          <a:xfrm>
            <a:off x="1116239" y="1233709"/>
            <a:ext cx="1483048" cy="2607848"/>
          </a:xfrm>
          <a:prstGeom prst="curvedRightArrow">
            <a:avLst>
              <a:gd name="adj1" fmla="val 12232"/>
              <a:gd name="adj2" fmla="val 26324"/>
              <a:gd name="adj3" fmla="val 19128"/>
            </a:avLst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65517" y="2245610"/>
            <a:ext cx="1504643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C00000"/>
                </a:solidFill>
              </a:rPr>
              <a:t>2: Propositions </a:t>
            </a:r>
          </a:p>
          <a:p>
            <a:pPr algn="ctr"/>
            <a:r>
              <a:rPr lang="fr-FR" sz="1600" dirty="0" smtClean="0">
                <a:solidFill>
                  <a:srgbClr val="C00000"/>
                </a:solidFill>
              </a:rPr>
              <a:t>d'expériences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147633" y="3368877"/>
            <a:ext cx="1370430" cy="62396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COMITE DES </a:t>
            </a:r>
            <a:r>
              <a:rPr lang="fr-FR" sz="1400" dirty="0" smtClean="0">
                <a:solidFill>
                  <a:schemeClr val="tx1"/>
                </a:solidFill>
              </a:rPr>
              <a:t>PARTIES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535172" y="4399429"/>
            <a:ext cx="1862626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C00000"/>
                </a:solidFill>
              </a:rPr>
              <a:t>3: transfert </a:t>
            </a:r>
          </a:p>
          <a:p>
            <a:pPr algn="ctr"/>
            <a:r>
              <a:rPr lang="fr-FR" sz="1600" dirty="0" smtClean="0">
                <a:solidFill>
                  <a:srgbClr val="C00000"/>
                </a:solidFill>
              </a:rPr>
              <a:t>après évaluation </a:t>
            </a:r>
          </a:p>
          <a:p>
            <a:pPr algn="ctr"/>
            <a:r>
              <a:rPr lang="fr-FR" sz="1600" dirty="0" smtClean="0">
                <a:solidFill>
                  <a:srgbClr val="C00000"/>
                </a:solidFill>
              </a:rPr>
              <a:t>faisabilité technique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40" name="Flèche droite à entaille 39"/>
          <p:cNvSpPr/>
          <p:nvPr/>
        </p:nvSpPr>
        <p:spPr>
          <a:xfrm rot="16200000">
            <a:off x="3378842" y="4978893"/>
            <a:ext cx="2192518" cy="220411"/>
          </a:xfrm>
          <a:prstGeom prst="notchedRight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2605324" y="5686730"/>
            <a:ext cx="2234262" cy="82023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COMITE </a:t>
            </a:r>
            <a:r>
              <a:rPr lang="fr-FR" sz="1400" dirty="0" smtClean="0">
                <a:solidFill>
                  <a:schemeClr val="tx1"/>
                </a:solidFill>
              </a:rPr>
              <a:t>SCIENTIFIQUE ET </a:t>
            </a:r>
            <a:r>
              <a:rPr lang="fr-FR" sz="1400" dirty="0">
                <a:solidFill>
                  <a:schemeClr val="tx1"/>
                </a:solidFill>
              </a:rPr>
              <a:t>DE </a:t>
            </a:r>
            <a:r>
              <a:rPr lang="fr-FR" sz="1400" dirty="0" smtClean="0">
                <a:solidFill>
                  <a:schemeClr val="tx1"/>
                </a:solidFill>
              </a:rPr>
              <a:t>PROGRAMMES</a:t>
            </a:r>
          </a:p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Evaluation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886021" y="4645650"/>
            <a:ext cx="1980479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 sz="1600" b="0" dirty="0" smtClean="0"/>
              <a:t>4: Recommandations</a:t>
            </a:r>
            <a:endParaRPr lang="fr-FR" sz="1600" b="0" dirty="0"/>
          </a:p>
        </p:txBody>
      </p:sp>
      <p:sp>
        <p:nvSpPr>
          <p:cNvPr id="3" name="Rectangle 2"/>
          <p:cNvSpPr/>
          <p:nvPr/>
        </p:nvSpPr>
        <p:spPr>
          <a:xfrm>
            <a:off x="3194756" y="6185358"/>
            <a:ext cx="1049866" cy="238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9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23" grpId="0" animBg="1"/>
      <p:bldP spid="29" grpId="0" animBg="1"/>
      <p:bldP spid="30" grpId="0" animBg="1"/>
      <p:bldP spid="31" grpId="0" animBg="1"/>
      <p:bldP spid="24" grpId="0" animBg="1"/>
      <p:bldP spid="25" grpId="0" animBg="1"/>
      <p:bldP spid="33" grpId="0" animBg="1"/>
      <p:bldP spid="12" grpId="0" animBg="1"/>
      <p:bldP spid="35" grpId="0" animBg="1"/>
      <p:bldP spid="22" grpId="0" animBg="1"/>
      <p:bldP spid="38" grpId="0" animBg="1"/>
      <p:bldP spid="40" grpId="0" animBg="1"/>
      <p:bldP spid="32" grpId="0" animBg="1"/>
      <p:bldP spid="34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3616" y="3731325"/>
            <a:ext cx="4608512" cy="19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sz="1600" u="sng" dirty="0" smtClean="0">
                <a:solidFill>
                  <a:srgbClr val="333399"/>
                </a:solidFill>
                <a:latin typeface="Calibri" panose="020F0502020204030204" pitchFamily="34" charset="0"/>
              </a:rPr>
              <a:t>LLE3 (06/2012-11/2015):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</a:rPr>
              <a:t>a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ccess offered </a:t>
            </a: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</a:rPr>
              <a:t>to </a:t>
            </a: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20 research </a:t>
            </a:r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infrastructures 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located in </a:t>
            </a: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</a:rPr>
              <a:t>11 European 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countries.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GB" sz="1600" dirty="0" smtClean="0">
              <a:solidFill>
                <a:srgbClr val="333399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sz="1600" u="sng" dirty="0" smtClean="0">
                <a:solidFill>
                  <a:srgbClr val="333399"/>
                </a:solidFill>
                <a:latin typeface="Calibri" panose="020F0502020204030204" pitchFamily="34" charset="0"/>
              </a:rPr>
              <a:t>LLE4 (12/2015-11/2019):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 access </a:t>
            </a: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</a:rPr>
              <a:t>offered to </a:t>
            </a:r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22 </a:t>
            </a: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research infrastructures </a:t>
            </a: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</a:rPr>
              <a:t>located in 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12 European </a:t>
            </a: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</a:rPr>
              <a:t>countries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.</a:t>
            </a:r>
            <a:endParaRPr lang="en-GB" sz="1600" dirty="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41120" y="76136"/>
            <a:ext cx="7802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Accès</a:t>
            </a:r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extérieur</a:t>
            </a:r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européen</a:t>
            </a:r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via LASERLAB-EUROPE (I3)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5" descr="laserlab_access_sl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40" y="2999274"/>
            <a:ext cx="4217369" cy="391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5215316" y="4371908"/>
            <a:ext cx="2310124" cy="1274066"/>
            <a:chOff x="5215316" y="4371908"/>
            <a:chExt cx="2310124" cy="1274066"/>
          </a:xfrm>
        </p:grpSpPr>
        <p:sp>
          <p:nvSpPr>
            <p:cNvPr id="10" name="Ellipse 9"/>
            <p:cNvSpPr/>
            <p:nvPr/>
          </p:nvSpPr>
          <p:spPr>
            <a:xfrm flipV="1">
              <a:off x="5215316" y="5531717"/>
              <a:ext cx="65054" cy="543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15316" y="5471790"/>
              <a:ext cx="308788" cy="174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b="1" dirty="0" smtClean="0">
                  <a:solidFill>
                    <a:srgbClr val="FFFF00"/>
                  </a:solidFill>
                </a:rPr>
                <a:t>CLL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 flipV="1">
              <a:off x="7116924" y="5197108"/>
              <a:ext cx="65054" cy="543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081955" y="5041534"/>
              <a:ext cx="443485" cy="174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b="1" dirty="0" smtClean="0">
                  <a:solidFill>
                    <a:srgbClr val="FFFF00"/>
                  </a:solidFill>
                </a:rPr>
                <a:t>FERMI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581273" y="4393852"/>
              <a:ext cx="394241" cy="174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b="1" dirty="0" smtClean="0">
                  <a:solidFill>
                    <a:srgbClr val="FFFF00"/>
                  </a:solidFill>
                </a:rPr>
                <a:t>FELIX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 flipV="1">
              <a:off x="6720460" y="4371908"/>
              <a:ext cx="65054" cy="543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16924" y="4768703"/>
              <a:ext cx="407826" cy="13191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616" y="1406743"/>
            <a:ext cx="8154988" cy="1545167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GB" altLang="fr-FR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Transnational Access Programme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en-GB" altLang="fr-FR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access 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to </a:t>
            </a: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</a:rPr>
              <a:t>laser research 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facilitie</a:t>
            </a: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</a:rPr>
              <a:t>s </a:t>
            </a:r>
            <a:r>
              <a:rPr lang="en-GB" altLang="fr-FR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all over Europe </a:t>
            </a: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to carry out research in a large variety of research domains,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free of charge, including travel and accommodation.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on the basis of scientific excellence of a research proposal.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7160" y="6050280"/>
            <a:ext cx="476066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/>
              </a:rPr>
              <a:t> Accès à FAB1-10 via LIDyL/SLIC et à FABP via le LOA</a:t>
            </a:r>
            <a:endParaRPr lang="fr-F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72978" y="852410"/>
            <a:ext cx="7398045" cy="369332"/>
            <a:chOff x="273616" y="852410"/>
            <a:chExt cx="7398045" cy="369332"/>
          </a:xfrm>
        </p:grpSpPr>
        <p:sp>
          <p:nvSpPr>
            <p:cNvPr id="3" name="ZoneTexte 2"/>
            <p:cNvSpPr txBox="1"/>
            <p:nvPr/>
          </p:nvSpPr>
          <p:spPr>
            <a:xfrm>
              <a:off x="273616" y="852410"/>
              <a:ext cx="3704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333399"/>
                  </a:solidFill>
                  <a:latin typeface="Calibri" panose="020F0502020204030204" pitchFamily="34" charset="0"/>
                </a:rPr>
                <a:t>Coordonnateur: C.G. </a:t>
              </a:r>
              <a:r>
                <a:rPr lang="fr-FR" dirty="0" err="1">
                  <a:solidFill>
                    <a:srgbClr val="333399"/>
                  </a:solidFill>
                  <a:latin typeface="Calibri" panose="020F0502020204030204" pitchFamily="34" charset="0"/>
                </a:rPr>
                <a:t>Wahlstrom</a:t>
              </a:r>
              <a:r>
                <a:rPr lang="fr-FR" dirty="0">
                  <a:solidFill>
                    <a:srgbClr val="333399"/>
                  </a:solidFill>
                  <a:latin typeface="Calibri" panose="020F0502020204030204" pitchFamily="34" charset="0"/>
                </a:rPr>
                <a:t> (LLC)</a:t>
              </a:r>
            </a:p>
          </p:txBody>
        </p:sp>
        <p:sp>
          <p:nvSpPr>
            <p:cNvPr id="18" name="Espace réservé du pied de page 3"/>
            <p:cNvSpPr txBox="1">
              <a:spLocks/>
            </p:cNvSpPr>
            <p:nvPr/>
          </p:nvSpPr>
          <p:spPr>
            <a:xfrm>
              <a:off x="4181176" y="870389"/>
              <a:ext cx="3490485" cy="333375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333399"/>
                  </a:solidFill>
                  <a:latin typeface="Calibri" panose="020F0502020204030204" pitchFamily="34" charset="0"/>
                </a:rPr>
                <a:t>http: //www. </a:t>
              </a:r>
              <a:r>
                <a:rPr lang="en-US" dirty="0" err="1">
                  <a:solidFill>
                    <a:srgbClr val="333399"/>
                  </a:solidFill>
                  <a:latin typeface="Calibri" panose="020F0502020204030204" pitchFamily="34" charset="0"/>
                </a:rPr>
                <a:t>laserlab</a:t>
              </a:r>
              <a:r>
                <a:rPr lang="en-US" dirty="0">
                  <a:solidFill>
                    <a:srgbClr val="333399"/>
                  </a:solidFill>
                  <a:latin typeface="Calibri" panose="020F0502020204030204" pitchFamily="34" charset="0"/>
                </a:rPr>
                <a:t> – europe.net</a:t>
              </a:r>
              <a:endParaRPr lang="de-DE" dirty="0">
                <a:solidFill>
                  <a:srgbClr val="333399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1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27175" y="1524635"/>
            <a:ext cx="2301875" cy="741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 smtClean="0">
                <a:solidFill>
                  <a:srgbClr val="FF3300"/>
                </a:solidFill>
              </a:rPr>
              <a:t>Applicant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i="1" dirty="0" smtClean="0">
                <a:solidFill>
                  <a:srgbClr val="000000"/>
                </a:solidFill>
              </a:rPr>
              <a:t>Proposal submission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52950" y="1249998"/>
            <a:ext cx="3548063" cy="12906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smtClean="0">
                <a:solidFill>
                  <a:srgbClr val="FF3300"/>
                </a:solidFill>
              </a:rPr>
              <a:t>Targeted Infrastructure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i="1" smtClean="0">
                <a:solidFill>
                  <a:srgbClr val="000000"/>
                </a:solidFill>
              </a:rPr>
              <a:t>Technical feasibility check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i="1" smtClean="0">
                <a:solidFill>
                  <a:srgbClr val="000000"/>
                </a:solidFill>
              </a:rPr>
              <a:t> Resources check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i="1" smtClean="0">
                <a:solidFill>
                  <a:srgbClr val="000000"/>
                </a:solidFill>
              </a:rPr>
              <a:t> Proposition of 2-4 referees</a:t>
            </a:r>
          </a:p>
        </p:txBody>
      </p:sp>
      <p:cxnSp>
        <p:nvCxnSpPr>
          <p:cNvPr id="53254" name="AutoShape 6"/>
          <p:cNvCxnSpPr>
            <a:cxnSpLocks noChangeShapeType="1"/>
            <a:stCxn id="53252" idx="3"/>
            <a:endCxn id="53253" idx="1"/>
          </p:cNvCxnSpPr>
          <p:nvPr/>
        </p:nvCxnSpPr>
        <p:spPr bwMode="auto">
          <a:xfrm>
            <a:off x="3829050" y="1896110"/>
            <a:ext cx="7239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105400" y="3066098"/>
            <a:ext cx="244475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smtClean="0">
                <a:solidFill>
                  <a:srgbClr val="FF3300"/>
                </a:solidFill>
              </a:rPr>
              <a:t>Selection Panel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i="1" smtClean="0">
                <a:solidFill>
                  <a:srgbClr val="000000"/>
                </a:solidFill>
              </a:rPr>
              <a:t> Choice of 2 referees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i="1" smtClean="0">
                <a:solidFill>
                  <a:srgbClr val="000000"/>
                </a:solidFill>
              </a:rPr>
              <a:t> Eligibility check</a:t>
            </a:r>
          </a:p>
        </p:txBody>
      </p:sp>
      <p:cxnSp>
        <p:nvCxnSpPr>
          <p:cNvPr id="53257" name="AutoShape 9"/>
          <p:cNvCxnSpPr>
            <a:cxnSpLocks noChangeShapeType="1"/>
            <a:stCxn id="53253" idx="3"/>
            <a:endCxn id="53255" idx="3"/>
          </p:cNvCxnSpPr>
          <p:nvPr/>
        </p:nvCxnSpPr>
        <p:spPr bwMode="auto">
          <a:xfrm flipH="1">
            <a:off x="7550150" y="1896110"/>
            <a:ext cx="550863" cy="1677988"/>
          </a:xfrm>
          <a:prstGeom prst="bentConnector3">
            <a:avLst>
              <a:gd name="adj1" fmla="val -41208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260475" y="3204210"/>
            <a:ext cx="2835275" cy="741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smtClean="0">
                <a:solidFill>
                  <a:srgbClr val="FF3300"/>
                </a:solidFill>
              </a:rPr>
              <a:t>Referees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i="1" smtClean="0">
                <a:solidFill>
                  <a:srgbClr val="000000"/>
                </a:solidFill>
              </a:rPr>
              <a:t>Evaluation of the proposal</a:t>
            </a:r>
          </a:p>
        </p:txBody>
      </p:sp>
      <p:cxnSp>
        <p:nvCxnSpPr>
          <p:cNvPr id="53259" name="AutoShape 11"/>
          <p:cNvCxnSpPr>
            <a:cxnSpLocks noChangeShapeType="1"/>
            <a:stCxn id="53255" idx="1"/>
            <a:endCxn id="53258" idx="3"/>
          </p:cNvCxnSpPr>
          <p:nvPr/>
        </p:nvCxnSpPr>
        <p:spPr bwMode="auto">
          <a:xfrm flipH="1">
            <a:off x="4095750" y="3574098"/>
            <a:ext cx="1009650" cy="15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455738" y="4607560"/>
            <a:ext cx="244475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 smtClean="0">
                <a:solidFill>
                  <a:srgbClr val="FF3300"/>
                </a:solidFill>
              </a:rPr>
              <a:t>Selection Panel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i="1" dirty="0" smtClean="0">
                <a:solidFill>
                  <a:srgbClr val="000000"/>
                </a:solidFill>
              </a:rPr>
              <a:t> Final decision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i="1" dirty="0" smtClean="0">
                <a:solidFill>
                  <a:srgbClr val="000000"/>
                </a:solidFill>
              </a:rPr>
              <a:t> Ranking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781550" y="4609148"/>
            <a:ext cx="309245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 smtClean="0">
                <a:solidFill>
                  <a:srgbClr val="FF3300"/>
                </a:solidFill>
              </a:rPr>
              <a:t>Host Institution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i="1" dirty="0" smtClean="0">
                <a:solidFill>
                  <a:srgbClr val="000000"/>
                </a:solidFill>
              </a:rPr>
              <a:t> Information of the applicant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i="1" dirty="0" smtClean="0">
                <a:solidFill>
                  <a:srgbClr val="000000"/>
                </a:solidFill>
              </a:rPr>
              <a:t> Organization of the visit</a:t>
            </a:r>
          </a:p>
        </p:txBody>
      </p:sp>
      <p:cxnSp>
        <p:nvCxnSpPr>
          <p:cNvPr id="53262" name="AutoShape 14"/>
          <p:cNvCxnSpPr>
            <a:cxnSpLocks noChangeShapeType="1"/>
            <a:stCxn id="53258" idx="1"/>
            <a:endCxn id="53260" idx="1"/>
          </p:cNvCxnSpPr>
          <p:nvPr/>
        </p:nvCxnSpPr>
        <p:spPr bwMode="auto">
          <a:xfrm rot="10800000" flipH="1" flipV="1">
            <a:off x="1260475" y="3575685"/>
            <a:ext cx="195263" cy="1539875"/>
          </a:xfrm>
          <a:prstGeom prst="bentConnector3">
            <a:avLst>
              <a:gd name="adj1" fmla="val -230898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63" name="AutoShape 15"/>
          <p:cNvCxnSpPr>
            <a:cxnSpLocks noChangeShapeType="1"/>
            <a:stCxn id="53260" idx="3"/>
            <a:endCxn id="53261" idx="1"/>
          </p:cNvCxnSpPr>
          <p:nvPr/>
        </p:nvCxnSpPr>
        <p:spPr bwMode="auto">
          <a:xfrm>
            <a:off x="3900488" y="5115560"/>
            <a:ext cx="881062" cy="15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264" name="Picture 16" descr="BONJ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45648"/>
            <a:ext cx="912813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6" name="Picture 18" descr="ORDIPRO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03973"/>
            <a:ext cx="944562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2150110" y="115888"/>
            <a:ext cx="64207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 dirty="0" smtClean="0">
                <a:solidFill>
                  <a:schemeClr val="bg1"/>
                </a:solidFill>
              </a:rPr>
              <a:t>Workflow of the proposal evaluation in LASERLAB-EUROPE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266633" y="96012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sym typeface="Wingdings"/>
              </a:rPr>
              <a:t>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07014" y="679272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sym typeface="Wingdings"/>
              </a:rPr>
              <a:t>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99613" y="2487841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sym typeface="Wingdings"/>
              </a:rPr>
              <a:t>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69808" y="263556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sym typeface="Wingdings"/>
              </a:rPr>
              <a:t>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69808" y="5509122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  <a:sym typeface="Wingdings"/>
              </a:rPr>
              <a:t>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973128" y="550072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sym typeface="Wingdings"/>
              </a:rPr>
              <a:t>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25956" y="6221492"/>
            <a:ext cx="669208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  <a:sym typeface="Wingdings 3"/>
              </a:rPr>
              <a:t> CUP informé/associé aux étapes  2, 5 et 6.</a:t>
            </a:r>
            <a:endParaRPr lang="fr-FR" sz="2400" b="1" dirty="0">
              <a:solidFill>
                <a:srgbClr val="C0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5" grpId="0" animBg="1"/>
      <p:bldP spid="53258" grpId="0" animBg="1"/>
      <p:bldP spid="53260" grpId="0" animBg="1"/>
      <p:bldP spid="53261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vers le haut 9"/>
          <p:cNvSpPr/>
          <p:nvPr/>
        </p:nvSpPr>
        <p:spPr>
          <a:xfrm>
            <a:off x="2732266" y="1571908"/>
            <a:ext cx="354330" cy="3797760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6480"/>
              </p:ext>
            </p:extLst>
          </p:nvPr>
        </p:nvGraphicFramePr>
        <p:xfrm>
          <a:off x="1614791" y="830864"/>
          <a:ext cx="7341779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912"/>
                <a:gridCol w="1604383"/>
                <a:gridCol w="1387484"/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70C0"/>
                          </a:solidFill>
                        </a:rPr>
                        <a:t>Accès Interne (60%)</a:t>
                      </a:r>
                      <a:endParaRPr lang="fr-FR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fr-FR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Accès Externe</a:t>
                      </a:r>
                    </a:p>
                    <a:p>
                      <a:pPr marL="0" indent="0" algn="ctr"/>
                      <a:r>
                        <a:rPr lang="fr-FR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(20%)</a:t>
                      </a:r>
                      <a:endParaRPr lang="fr-FR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R&amp;D (20%)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2078851" y="5261365"/>
            <a:ext cx="1661160" cy="9144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UP</a:t>
            </a:r>
            <a:r>
              <a:rPr lang="fr-FR" sz="1400" dirty="0" smtClean="0">
                <a:solidFill>
                  <a:prstClr val="black"/>
                </a:solidFill>
              </a:rPr>
              <a:t> ATTOLAB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078851" y="3845900"/>
            <a:ext cx="1802800" cy="82296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prstClr val="black"/>
                </a:solidFill>
              </a:rPr>
              <a:t>COMITE DES UNITES </a:t>
            </a:r>
            <a:r>
              <a:rPr lang="fr-FR" sz="1400" dirty="0" smtClean="0">
                <a:solidFill>
                  <a:prstClr val="black"/>
                </a:solidFill>
              </a:rPr>
              <a:t>PARTENAIRES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6065057" y="1571908"/>
            <a:ext cx="354330" cy="3772995"/>
          </a:xfrm>
          <a:prstGeom prst="upArrow">
            <a:avLst/>
          </a:prstGeom>
          <a:solidFill>
            <a:srgbClr val="00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Flèche vers le haut 14"/>
          <p:cNvSpPr/>
          <p:nvPr/>
        </p:nvSpPr>
        <p:spPr>
          <a:xfrm>
            <a:off x="7215737" y="1571908"/>
            <a:ext cx="354330" cy="3935314"/>
          </a:xfrm>
          <a:prstGeom prst="upArrow">
            <a:avLst/>
          </a:prstGeom>
          <a:solidFill>
            <a:srgbClr val="00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959867" y="2375001"/>
            <a:ext cx="1513910" cy="82023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</a:rPr>
              <a:t>LASERLAB-EUROPE</a:t>
            </a:r>
          </a:p>
        </p:txBody>
      </p:sp>
      <p:sp>
        <p:nvSpPr>
          <p:cNvPr id="18" name="Flèche gauche 17"/>
          <p:cNvSpPr/>
          <p:nvPr/>
        </p:nvSpPr>
        <p:spPr>
          <a:xfrm>
            <a:off x="3812078" y="4027214"/>
            <a:ext cx="988522" cy="460332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recom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10845" y="3847265"/>
            <a:ext cx="2234262" cy="82023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prstClr val="black"/>
                </a:solidFill>
              </a:rPr>
              <a:t>COMITE </a:t>
            </a:r>
            <a:r>
              <a:rPr lang="fr-FR" sz="1400" dirty="0" smtClean="0">
                <a:solidFill>
                  <a:prstClr val="black"/>
                </a:solidFill>
              </a:rPr>
              <a:t>SCIENTIFIQUE ET </a:t>
            </a:r>
            <a:r>
              <a:rPr lang="fr-FR" sz="1400" dirty="0">
                <a:solidFill>
                  <a:prstClr val="black"/>
                </a:solidFill>
              </a:rPr>
              <a:t>DE </a:t>
            </a:r>
            <a:r>
              <a:rPr lang="fr-FR" sz="1400" dirty="0" smtClean="0">
                <a:solidFill>
                  <a:prstClr val="black"/>
                </a:solidFill>
              </a:rPr>
              <a:t>PROGRAMMES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078851" y="2355170"/>
            <a:ext cx="4622368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prstClr val="black"/>
                </a:solidFill>
              </a:rPr>
              <a:t>COMITE DES </a:t>
            </a:r>
            <a:r>
              <a:rPr lang="fr-FR" sz="1400" dirty="0" smtClean="0">
                <a:solidFill>
                  <a:prstClr val="black"/>
                </a:solidFill>
              </a:rPr>
              <a:t>PARTIES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648375" y="5458582"/>
            <a:ext cx="1643472" cy="460332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collab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022094" y="5272065"/>
            <a:ext cx="166116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</a:rPr>
              <a:t>Labo EU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22" name="Titre 21"/>
          <p:cNvSpPr>
            <a:spLocks noGrp="1"/>
          </p:cNvSpPr>
          <p:nvPr>
            <p:ph type="title" idx="4294967295"/>
          </p:nvPr>
        </p:nvSpPr>
        <p:spPr>
          <a:xfrm>
            <a:off x="3046475" y="99740"/>
            <a:ext cx="3790910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Accès ATTOLAB : procédures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297645" y="4709265"/>
            <a:ext cx="8663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AAP</a:t>
            </a:r>
            <a:endParaRPr lang="fr-FR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40961"/>
              </p:ext>
            </p:extLst>
          </p:nvPr>
        </p:nvGraphicFramePr>
        <p:xfrm>
          <a:off x="331470" y="2062265"/>
          <a:ext cx="1211580" cy="440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</a:tblGrid>
              <a:tr h="1468876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Validation</a:t>
                      </a:r>
                    </a:p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finale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8876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Validation scientifique</a:t>
                      </a:r>
                    </a:p>
                    <a:p>
                      <a:pPr algn="ctr"/>
                      <a:r>
                        <a:rPr lang="fr-FR" sz="1600" b="0" dirty="0" smtClean="0"/>
                        <a:t>sélection</a:t>
                      </a:r>
                      <a:endParaRPr lang="fr-FR" sz="1600" b="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8876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proposition</a:t>
                      </a:r>
                      <a:endParaRPr lang="fr-FR" sz="1600" b="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324304" y="6241200"/>
            <a:ext cx="1041221" cy="418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collab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Flèche courbée vers le haut 2"/>
          <p:cNvSpPr/>
          <p:nvPr/>
        </p:nvSpPr>
        <p:spPr>
          <a:xfrm>
            <a:off x="6358171" y="6016978"/>
            <a:ext cx="914011" cy="314534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040059" y="5261365"/>
            <a:ext cx="166116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</a:rPr>
              <a:t>Labo national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1434" y="5383966"/>
            <a:ext cx="8438979" cy="830997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0" hangingPunct="0"/>
            <a:r>
              <a:rPr kumimoji="0" lang="en-GB" altLang="fr-FR" sz="1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"Vacuum beamlines deliver the synchronised pulses to end-stations for condensed matter physics and gas-phase chemistry. Experiments on Artemis exploit high harmonic generation to investigate ultrafast dynamics in experiments on gas, liquid and solid materials."</a:t>
            </a:r>
            <a:r>
              <a:rPr lang="en-GB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(from CLF website</a:t>
            </a:r>
            <a:r>
              <a:rPr lang="en-GB" alt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8349" y="691011"/>
            <a:ext cx="750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Artemis </a:t>
            </a:r>
            <a:r>
              <a:rPr lang="en-GB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facility (CLF)</a:t>
            </a:r>
            <a:endParaRPr lang="en-GB" alt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e Artemis facilit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7" y="1265157"/>
            <a:ext cx="5439048" cy="36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14333" y="1916817"/>
            <a:ext cx="2926080" cy="230832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"Artemis is the CLF's facility for ultrafast laser and XUV science. Artemis is based on high repetition rate, few optical cycle and widely tuneable laser sources, and ultrafast XUV (10-100 eV) pulses produced through high harmonic generation." (from CLF website)</a:t>
            </a:r>
            <a:endParaRPr kumimoji="0" lang="en-GB" altLang="fr-FR" sz="16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7065" y="159340"/>
            <a:ext cx="714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points de comparaison avec ARTEMIS (CLF)</a:t>
            </a:r>
          </a:p>
        </p:txBody>
      </p:sp>
    </p:spTree>
    <p:extLst>
      <p:ext uri="{BB962C8B-B14F-4D97-AF65-F5344CB8AC3E}">
        <p14:creationId xmlns:p14="http://schemas.microsoft.com/office/powerpoint/2010/main" val="36847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30680" y="148570"/>
            <a:ext cx="750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points de comparaison avec ARTEMIS (CLF)</a:t>
            </a:r>
            <a:endParaRPr lang="fr-F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96932"/>
              </p:ext>
            </p:extLst>
          </p:nvPr>
        </p:nvGraphicFramePr>
        <p:xfrm>
          <a:off x="198119" y="1244600"/>
          <a:ext cx="8824455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455"/>
                <a:gridCol w="1944000"/>
                <a:gridCol w="1944000"/>
              </a:tblGrid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ARTEMIS </a:t>
                      </a:r>
                    </a:p>
                    <a:p>
                      <a:pPr algn="ctr"/>
                      <a:r>
                        <a:rPr lang="fr-FR" sz="1600" dirty="0" smtClean="0"/>
                        <a:t>(2012-2014)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FAB1-10 (anticipé)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Types d'accès: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Externe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Interne et externe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Nombre d'appels par an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LASERLAB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Oui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Oui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Comité d'évaluation indépendant</a:t>
                      </a:r>
                      <a:r>
                        <a:rPr lang="fr-FR" sz="1600" baseline="0" dirty="0" smtClean="0"/>
                        <a:t> pour appel externe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Oui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Oui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Nombre de semaines d'accès/an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26 à 29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2x38 (total)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2x9(externe)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Nombre d'expériences par an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 à 10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Horaires normaux d'opération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9h00-17h00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8h15-17h00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Horaires normaux de</a:t>
                      </a:r>
                      <a:r>
                        <a:rPr lang="fr-FR" sz="1600" baseline="0" dirty="0" smtClean="0"/>
                        <a:t> fourniture de faisceau</a:t>
                      </a:r>
                      <a:endParaRPr lang="fr-FR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9h45-17h00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10h00-17h00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Heure limite de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fourniture faisceau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24/24 - 7/7 possible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20h30  en semaine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Staff laser hors horaires normaux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jusqu'à 18h30 </a:t>
                      </a:r>
                      <a:r>
                        <a:rPr lang="fr-FR" sz="1600" dirty="0" err="1" smtClean="0"/>
                        <a:t>typ</a:t>
                      </a:r>
                      <a:r>
                        <a:rPr lang="fr-FR" sz="1600" dirty="0" smtClean="0"/>
                        <a:t>.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Estimation du cout annuel de fonctionnement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ym typeface="Symbol"/>
                        </a:rPr>
                        <a:t> 350k€ ?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?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1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2659" y="919512"/>
            <a:ext cx="5958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solidFill>
                  <a:prstClr val="black"/>
                </a:solidFill>
                <a:latin typeface="Algerian" panose="04020705040A02060702" pitchFamily="82" charset="0"/>
              </a:rPr>
              <a:t>Conclusion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9020" y="2575921"/>
            <a:ext cx="8425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L'accès sur ATTOLAB devrait commencer courant 2016 en interne et courant 2017 en externe.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Trois procédures d'accès différentes selon votre statut mais une même envie de vous accueillir! </a:t>
            </a:r>
            <a:endParaRPr lang="fr-FR" sz="1600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4027010"/>
            <a:ext cx="5400000" cy="1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105474" y="776896"/>
            <a:ext cx="4464496" cy="30362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53112" y="2219670"/>
            <a:ext cx="14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600" dirty="0" smtClean="0">
                <a:solidFill>
                  <a:prstClr val="black"/>
                </a:solidFill>
                <a:sym typeface="Symbol"/>
              </a:rPr>
              <a:t></a:t>
            </a:r>
            <a:r>
              <a:rPr lang="fr-FR" sz="1600" dirty="0" smtClean="0">
                <a:solidFill>
                  <a:prstClr val="black"/>
                </a:solidFill>
              </a:rPr>
              <a:t>15fs</a:t>
            </a:r>
            <a:r>
              <a:rPr lang="fr-FR" sz="1600" dirty="0">
                <a:solidFill>
                  <a:prstClr val="black"/>
                </a:solidFill>
              </a:rPr>
              <a:t>; 2</a:t>
            </a:r>
            <a:r>
              <a:rPr lang="fr-FR" sz="1600" dirty="0" smtClean="0">
                <a:solidFill>
                  <a:prstClr val="black"/>
                </a:solidFill>
              </a:rPr>
              <a:t>mJ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53112" y="776896"/>
            <a:ext cx="14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600" dirty="0" smtClean="0">
                <a:solidFill>
                  <a:prstClr val="black"/>
                </a:solidFill>
                <a:sym typeface="Symbol"/>
              </a:rPr>
              <a:t></a:t>
            </a:r>
            <a:r>
              <a:rPr lang="fr-FR" sz="1600" dirty="0" smtClean="0">
                <a:solidFill>
                  <a:prstClr val="black"/>
                </a:solidFill>
              </a:rPr>
              <a:t>15fs</a:t>
            </a:r>
            <a:r>
              <a:rPr lang="fr-FR" sz="1600" dirty="0">
                <a:solidFill>
                  <a:prstClr val="black"/>
                </a:solidFill>
              </a:rPr>
              <a:t>; 15mJ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4189" y="3589209"/>
            <a:ext cx="82965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u="sng" dirty="0" smtClean="0">
                <a:solidFill>
                  <a:srgbClr val="C00000"/>
                </a:solidFill>
              </a:rPr>
              <a:t>Spécifications particulières </a:t>
            </a:r>
            <a:r>
              <a:rPr lang="fr-FR" b="1" u="sng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</a:rPr>
              <a:t>Durée d'impulsion </a:t>
            </a:r>
            <a:r>
              <a:rPr lang="fr-FR" sz="1600" dirty="0" smtClean="0">
                <a:solidFill>
                  <a:prstClr val="black"/>
                </a:solidFill>
              </a:rPr>
              <a:t>&lt;&lt; </a:t>
            </a:r>
            <a:r>
              <a:rPr lang="fr-FR" sz="1600" dirty="0">
                <a:solidFill>
                  <a:prstClr val="black"/>
                </a:solidFill>
              </a:rPr>
              <a:t>20fs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Durée </a:t>
            </a:r>
            <a:r>
              <a:rPr lang="fr-FR" sz="1600" dirty="0">
                <a:solidFill>
                  <a:prstClr val="black"/>
                </a:solidFill>
              </a:rPr>
              <a:t>ajustable en mode FT de 50fs à la durée minimale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</a:rPr>
              <a:t>Accordabilité</a:t>
            </a:r>
            <a:r>
              <a:rPr lang="fr-FR" sz="1600" dirty="0">
                <a:solidFill>
                  <a:prstClr val="black"/>
                </a:solidFill>
              </a:rPr>
              <a:t> de 760nm à 840nm en régime 50fs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</a:rPr>
              <a:t>Contraste temporel : moins de 1% de l'énergie totale dans le </a:t>
            </a:r>
            <a:r>
              <a:rPr lang="fr-FR" sz="1600" dirty="0" smtClean="0">
                <a:solidFill>
                  <a:prstClr val="black"/>
                </a:solidFill>
              </a:rPr>
              <a:t>piédestal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86082" y="97468"/>
            <a:ext cx="215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</a:rPr>
              <a:t>LASER FAB 1-10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5934141" y="2162611"/>
            <a:ext cx="6001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724264" y="2550202"/>
            <a:ext cx="1658947" cy="646986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dirty="0">
                <a:solidFill>
                  <a:prstClr val="black"/>
                </a:solidFill>
              </a:rPr>
              <a:t>FAB10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Ampli. </a:t>
            </a:r>
            <a:r>
              <a:rPr lang="fr-FR" dirty="0">
                <a:solidFill>
                  <a:prstClr val="black"/>
                </a:solidFill>
              </a:rPr>
              <a:t>10kHz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24264" y="1130683"/>
            <a:ext cx="1658947" cy="646986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dirty="0">
                <a:solidFill>
                  <a:prstClr val="black"/>
                </a:solidFill>
              </a:rPr>
              <a:t>FAB1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Ampli. </a:t>
            </a:r>
            <a:r>
              <a:rPr lang="fr-FR" dirty="0">
                <a:solidFill>
                  <a:prstClr val="black"/>
                </a:solidFill>
              </a:rPr>
              <a:t>1kHz</a:t>
            </a:r>
          </a:p>
        </p:txBody>
      </p:sp>
      <p:cxnSp>
        <p:nvCxnSpPr>
          <p:cNvPr id="11" name="Connecteur en angle 10"/>
          <p:cNvCxnSpPr>
            <a:stCxn id="10" idx="1"/>
            <a:endCxn id="7" idx="1"/>
          </p:cNvCxnSpPr>
          <p:nvPr/>
        </p:nvCxnSpPr>
        <p:spPr>
          <a:xfrm rot="10800000" flipV="1">
            <a:off x="6724264" y="1454175"/>
            <a:ext cx="12700" cy="1419519"/>
          </a:xfrm>
          <a:prstGeom prst="bentConnector3">
            <a:avLst>
              <a:gd name="adj1" fmla="val 1800000"/>
            </a:avLst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0" idx="3"/>
          </p:cNvCxnSpPr>
          <p:nvPr/>
        </p:nvCxnSpPr>
        <p:spPr>
          <a:xfrm>
            <a:off x="8383211" y="1454176"/>
            <a:ext cx="54681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565989" y="1436874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600" dirty="0">
                <a:solidFill>
                  <a:prstClr val="black"/>
                </a:solidFill>
              </a:rPr>
              <a:t>800nm; 10kHz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166636" y="1844273"/>
            <a:ext cx="2127546" cy="646986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prstClr val="black"/>
                </a:solidFill>
              </a:rPr>
              <a:t>Partie basse énergie (Front end)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52357" y="2560104"/>
            <a:ext cx="14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600" dirty="0">
                <a:solidFill>
                  <a:prstClr val="black"/>
                </a:solidFill>
              </a:rPr>
              <a:t>stabilisé CEP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53112" y="1844273"/>
            <a:ext cx="14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600" dirty="0">
                <a:solidFill>
                  <a:prstClr val="black"/>
                </a:solidFill>
              </a:rPr>
              <a:t>stabilisé CEP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853112" y="3304759"/>
            <a:ext cx="140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600" dirty="0">
                <a:solidFill>
                  <a:prstClr val="black"/>
                </a:solidFill>
              </a:rPr>
              <a:t>stabilisé CEP</a:t>
            </a:r>
          </a:p>
        </p:txBody>
      </p:sp>
      <p:cxnSp>
        <p:nvCxnSpPr>
          <p:cNvPr id="18" name="Connecteur droit avec flèche 17"/>
          <p:cNvCxnSpPr>
            <a:stCxn id="7" idx="3"/>
          </p:cNvCxnSpPr>
          <p:nvPr/>
        </p:nvCxnSpPr>
        <p:spPr>
          <a:xfrm>
            <a:off x="8383211" y="2873695"/>
            <a:ext cx="54681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421225" y="844258"/>
            <a:ext cx="152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Laser FAB1-10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64189" y="1057854"/>
            <a:ext cx="343144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u="sng" dirty="0">
                <a:solidFill>
                  <a:srgbClr val="C00000"/>
                </a:solidFill>
              </a:rPr>
              <a:t>Caractéristiques </a:t>
            </a:r>
            <a:r>
              <a:rPr lang="fr-FR" b="1" u="sng" dirty="0" smtClean="0">
                <a:solidFill>
                  <a:srgbClr val="C00000"/>
                </a:solidFill>
              </a:rPr>
              <a:t>générales </a:t>
            </a:r>
            <a:r>
              <a:rPr lang="fr-FR" b="1" u="sng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Laser dual 1kHz/10kHz</a:t>
            </a:r>
            <a:endParaRPr lang="fr-FR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Milieu laser : Titane-Saphir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Stabilisation CEP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Fiabilité  élevée (plateforme)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Flexibilité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4189" y="5766621"/>
            <a:ext cx="8405781" cy="67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spcBef>
                <a:spcPts val="600"/>
              </a:spcBef>
              <a:defRPr b="1" u="sng">
                <a:solidFill>
                  <a:srgbClr val="C00000"/>
                </a:solidFill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fr-FR" dirty="0"/>
              <a:t>Stratégie: </a:t>
            </a:r>
            <a:r>
              <a:rPr lang="fr-FR" sz="1600" b="0" u="none" dirty="0">
                <a:solidFill>
                  <a:schemeClr val="tx1"/>
                </a:solidFill>
              </a:rPr>
              <a:t>développer avec un industriel un laser offrant les </a:t>
            </a:r>
            <a:r>
              <a:rPr lang="fr-FR" sz="1600" b="0" u="none" dirty="0" smtClean="0">
                <a:solidFill>
                  <a:schemeClr val="tx1"/>
                </a:solidFill>
              </a:rPr>
              <a:t>spécifications finales </a:t>
            </a:r>
            <a:r>
              <a:rPr lang="fr-FR" sz="1600" b="0" u="none" dirty="0">
                <a:solidFill>
                  <a:schemeClr val="tx1"/>
                </a:solidFill>
              </a:rPr>
              <a:t>tout en disposant au plus vite d'un laser </a:t>
            </a:r>
            <a:r>
              <a:rPr lang="fr-FR" sz="1600" b="0" u="none" dirty="0" smtClean="0">
                <a:solidFill>
                  <a:schemeClr val="tx1"/>
                </a:solidFill>
              </a:rPr>
              <a:t>très performant pour </a:t>
            </a:r>
            <a:r>
              <a:rPr lang="fr-FR" sz="1600" b="0" u="none" dirty="0">
                <a:solidFill>
                  <a:schemeClr val="tx1"/>
                </a:solidFill>
              </a:rPr>
              <a:t>démarrer les </a:t>
            </a:r>
            <a:r>
              <a:rPr lang="fr-FR" sz="1600" b="0" u="none" dirty="0" smtClean="0">
                <a:solidFill>
                  <a:schemeClr val="tx1"/>
                </a:solidFill>
              </a:rPr>
              <a:t>expériences. </a:t>
            </a:r>
            <a:endParaRPr lang="fr-FR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/>
        </p:nvSpPr>
        <p:spPr>
          <a:xfrm>
            <a:off x="368256" y="1108208"/>
            <a:ext cx="8299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C00000"/>
                </a:solidFill>
              </a:rPr>
              <a:t>Partenaire : </a:t>
            </a:r>
          </a:p>
          <a:p>
            <a:pPr algn="just"/>
            <a:endParaRPr lang="fr-FR" b="1" dirty="0" smtClean="0">
              <a:solidFill>
                <a:srgbClr val="C00000"/>
              </a:solidFill>
            </a:endParaRPr>
          </a:p>
          <a:p>
            <a:pPr algn="just"/>
            <a:r>
              <a:rPr lang="fr-FR" b="1" dirty="0" smtClean="0">
                <a:solidFill>
                  <a:srgbClr val="C00000"/>
                </a:solidFill>
              </a:rPr>
              <a:t>Motivations </a:t>
            </a:r>
            <a:r>
              <a:rPr lang="fr-FR" b="1" dirty="0">
                <a:solidFill>
                  <a:srgbClr val="C00000"/>
                </a:solidFill>
              </a:rPr>
              <a:t>:</a:t>
            </a:r>
          </a:p>
          <a:p>
            <a:pPr marL="365125" indent="-182563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L'un des leaders </a:t>
            </a:r>
            <a:r>
              <a:rPr lang="fr-FR" sz="1600" dirty="0">
                <a:solidFill>
                  <a:prstClr val="black"/>
                </a:solidFill>
              </a:rPr>
              <a:t>dans le domaine des lasers femtoseconde </a:t>
            </a:r>
            <a:r>
              <a:rPr lang="fr-FR" sz="1600" dirty="0" smtClean="0">
                <a:solidFill>
                  <a:prstClr val="black"/>
                </a:solidFill>
              </a:rPr>
              <a:t>intenses</a:t>
            </a:r>
          </a:p>
          <a:p>
            <a:pPr marL="365125" indent="-182563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Expérience positive de Laboratoire de R&amp;D commun CEA/AT "IMPULSE" depuis 2009</a:t>
            </a:r>
            <a:endParaRPr lang="fr-FR" sz="1600" dirty="0">
              <a:solidFill>
                <a:prstClr val="black"/>
              </a:solidFill>
            </a:endParaRPr>
          </a:p>
          <a:p>
            <a:pPr marL="365125" indent="-182563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</a:rPr>
              <a:t>C</a:t>
            </a:r>
            <a:r>
              <a:rPr lang="fr-FR" sz="1600" dirty="0" err="1" smtClean="0">
                <a:solidFill>
                  <a:prstClr val="black"/>
                </a:solidFill>
              </a:rPr>
              <a:t>o-propriétaire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avec CEA </a:t>
            </a:r>
            <a:r>
              <a:rPr lang="fr-FR" sz="1600" dirty="0" smtClean="0">
                <a:solidFill>
                  <a:prstClr val="black"/>
                </a:solidFill>
              </a:rPr>
              <a:t>de la stabilisation </a:t>
            </a:r>
            <a:r>
              <a:rPr lang="fr-FR" sz="1600" dirty="0">
                <a:solidFill>
                  <a:prstClr val="black"/>
                </a:solidFill>
              </a:rPr>
              <a:t>CEP par actuateur </a:t>
            </a:r>
            <a:r>
              <a:rPr lang="fr-FR" sz="1600" dirty="0" smtClean="0">
                <a:solidFill>
                  <a:prstClr val="black"/>
                </a:solidFill>
              </a:rPr>
              <a:t>Electro-optique</a:t>
            </a:r>
            <a:endParaRPr lang="fr-FR" sz="1600" dirty="0">
              <a:solidFill>
                <a:prstClr val="black"/>
              </a:solidFill>
            </a:endParaRPr>
          </a:p>
          <a:p>
            <a:pPr marL="365125" indent="-182563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AT dispose d'une technologie exclusive </a:t>
            </a:r>
            <a:r>
              <a:rPr lang="fr-FR" sz="1600" dirty="0">
                <a:solidFill>
                  <a:prstClr val="black"/>
                </a:solidFill>
              </a:rPr>
              <a:t>(</a:t>
            </a:r>
            <a:r>
              <a:rPr lang="fr-FR" sz="1600" dirty="0" err="1">
                <a:solidFill>
                  <a:prstClr val="black"/>
                </a:solidFill>
              </a:rPr>
              <a:t>Mazzler</a:t>
            </a:r>
            <a:r>
              <a:rPr lang="fr-FR" sz="1600" dirty="0">
                <a:solidFill>
                  <a:prstClr val="black"/>
                </a:solidFill>
              </a:rPr>
              <a:t>) procurant un avantage pour la génération d'impulsions courtes (17fs livrées @200TW, 10Hz) et l'</a:t>
            </a:r>
            <a:r>
              <a:rPr lang="fr-FR" sz="1600" dirty="0" err="1">
                <a:solidFill>
                  <a:prstClr val="black"/>
                </a:solidFill>
              </a:rPr>
              <a:t>accordabilité</a:t>
            </a:r>
            <a:r>
              <a:rPr lang="fr-FR" sz="1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0" name="Picture 4" descr="logo Amplitude Technolog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18" y="890445"/>
            <a:ext cx="3055062" cy="1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0" y="1799"/>
            <a:ext cx="9144000" cy="65968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prstClr val="white"/>
                </a:solidFill>
              </a:rPr>
              <a:t>Accord </a:t>
            </a:r>
            <a:r>
              <a:rPr lang="fr-FR" sz="2000" dirty="0" smtClean="0">
                <a:solidFill>
                  <a:prstClr val="white"/>
                </a:solidFill>
              </a:rPr>
              <a:t>de collaboration avec </a:t>
            </a:r>
            <a:r>
              <a:rPr lang="fr-FR" sz="2000" dirty="0">
                <a:solidFill>
                  <a:prstClr val="white"/>
                </a:solidFill>
              </a:rPr>
              <a:t>Amplitude-Technologies</a:t>
            </a:r>
          </a:p>
        </p:txBody>
      </p:sp>
      <p:pic>
        <p:nvPicPr>
          <p:cNvPr id="23" name="Picture 5" descr="C:\Users\pd114224\Pictures\logos\CEA_logo_quadri-sur-fond-rou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1" y="40800"/>
            <a:ext cx="713057" cy="58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pd114224\Pictures\logos\iramis 180x180pixels fond blan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085" y="51362"/>
            <a:ext cx="560556" cy="5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pd114224\Pictures\logos\lidyl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362"/>
            <a:ext cx="919206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http://www.univ-pau.fr/live/digitalAssets/103/103102_logo_invest_aveni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121"/>
            <a:ext cx="576064" cy="5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611560" y="3628014"/>
            <a:ext cx="8055789" cy="3356822"/>
            <a:chOff x="611560" y="3460374"/>
            <a:chExt cx="8055789" cy="335682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66" y="3460374"/>
              <a:ext cx="7465066" cy="335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100312" y="6106044"/>
              <a:ext cx="4910088" cy="588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3460374"/>
              <a:ext cx="8055789" cy="27880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36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4" y="1579280"/>
            <a:ext cx="8192632" cy="44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5685" y="6083776"/>
            <a:ext cx="819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Durée 16 </a:t>
            </a:r>
            <a:r>
              <a:rPr lang="fr-FR" b="1" dirty="0" err="1">
                <a:solidFill>
                  <a:srgbClr val="C00000"/>
                </a:solidFill>
              </a:rPr>
              <a:t>fs</a:t>
            </a:r>
            <a:r>
              <a:rPr lang="fr-FR" b="1" dirty="0">
                <a:solidFill>
                  <a:srgbClr val="C00000"/>
                </a:solidFill>
              </a:rPr>
              <a:t> démontrée sur laser </a:t>
            </a:r>
            <a:r>
              <a:rPr lang="fr-FR" b="1" dirty="0" smtClean="0">
                <a:solidFill>
                  <a:srgbClr val="C00000"/>
                </a:solidFill>
              </a:rPr>
              <a:t>200 TW </a:t>
            </a:r>
            <a:r>
              <a:rPr lang="fr-FR" b="1" dirty="0">
                <a:solidFill>
                  <a:srgbClr val="C00000"/>
                </a:solidFill>
              </a:rPr>
              <a:t>au  HIJ (Jena) à </a:t>
            </a:r>
            <a:r>
              <a:rPr lang="fr-FR" b="1" dirty="0" smtClean="0">
                <a:solidFill>
                  <a:srgbClr val="C00000"/>
                </a:solidFill>
              </a:rPr>
              <a:t>10 Hz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65960" y="0"/>
            <a:ext cx="7178040" cy="64633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b="1" dirty="0" err="1" smtClean="0">
                <a:solidFill>
                  <a:schemeClr val="bg1"/>
                </a:solidFill>
              </a:rPr>
              <a:t>Mazzler</a:t>
            </a:r>
            <a:r>
              <a:rPr lang="fr-FR" sz="2400" b="1" dirty="0" smtClean="0">
                <a:solidFill>
                  <a:schemeClr val="bg1"/>
                </a:solidFill>
              </a:rPr>
              <a:t> pour obtention de faibles durées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24324" y="899160"/>
            <a:ext cx="687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Méthode : </a:t>
            </a:r>
            <a:r>
              <a:rPr lang="fr-FR" sz="1600" dirty="0" smtClean="0"/>
              <a:t>assurer un gain constant sur la plus grande largeur spectrale possible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435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-27384"/>
            <a:ext cx="9036496" cy="58907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b="1" dirty="0" err="1" smtClean="0">
                <a:solidFill>
                  <a:schemeClr val="bg1"/>
                </a:solidFill>
              </a:rPr>
              <a:t>Accordabilité</a:t>
            </a:r>
            <a:r>
              <a:rPr lang="fr-FR" sz="2400" b="1" dirty="0" smtClean="0">
                <a:solidFill>
                  <a:schemeClr val="bg1"/>
                </a:solidFill>
              </a:rPr>
              <a:t> et durée variable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80" y="1160854"/>
            <a:ext cx="3838194" cy="274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1" y="1193266"/>
            <a:ext cx="3808476" cy="265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6" y="3883325"/>
            <a:ext cx="4546092" cy="28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80893" y="4997316"/>
            <a:ext cx="3483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prstClr val="black"/>
                </a:solidFill>
              </a:rPr>
              <a:t>Trisorio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i="1" dirty="0">
                <a:solidFill>
                  <a:prstClr val="black"/>
                </a:solidFill>
              </a:rPr>
              <a:t>et al</a:t>
            </a:r>
            <a:r>
              <a:rPr lang="fr-FR" sz="1600" dirty="0">
                <a:solidFill>
                  <a:prstClr val="black"/>
                </a:solidFill>
              </a:rPr>
              <a:t>. </a:t>
            </a:r>
            <a:r>
              <a:rPr lang="fr-FR" sz="1600" dirty="0" err="1">
                <a:solidFill>
                  <a:prstClr val="black"/>
                </a:solidFill>
              </a:rPr>
              <a:t>Opt</a:t>
            </a:r>
            <a:r>
              <a:rPr lang="fr-FR" sz="1600" dirty="0">
                <a:solidFill>
                  <a:prstClr val="black"/>
                </a:solidFill>
              </a:rPr>
              <a:t>. </a:t>
            </a:r>
            <a:r>
              <a:rPr lang="fr-FR" sz="1600" dirty="0" err="1">
                <a:solidFill>
                  <a:prstClr val="black"/>
                </a:solidFill>
              </a:rPr>
              <a:t>Exp</a:t>
            </a:r>
            <a:r>
              <a:rPr lang="fr-FR" sz="1600" dirty="0">
                <a:solidFill>
                  <a:prstClr val="black"/>
                </a:solidFill>
              </a:rPr>
              <a:t>. </a:t>
            </a:r>
            <a:r>
              <a:rPr lang="fr-FR" sz="1600" b="1" dirty="0">
                <a:solidFill>
                  <a:prstClr val="black"/>
                </a:solidFill>
              </a:rPr>
              <a:t>19 </a:t>
            </a:r>
            <a:r>
              <a:rPr lang="fr-FR" sz="1600" dirty="0">
                <a:solidFill>
                  <a:prstClr val="black"/>
                </a:solidFill>
              </a:rPr>
              <a:t>20128 (2011)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13960" y="4587240"/>
            <a:ext cx="401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Démonstration réalisée à 20 mJ, 100 </a:t>
            </a:r>
            <a:r>
              <a:rPr lang="da-DK" b="1" dirty="0">
                <a:solidFill>
                  <a:srgbClr val="C00000"/>
                </a:solidFill>
              </a:rPr>
              <a:t>Hz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0180" y="759678"/>
            <a:ext cx="502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Méthode : </a:t>
            </a:r>
            <a:r>
              <a:rPr lang="fr-FR" sz="1600" dirty="0" smtClean="0"/>
              <a:t>choisir le domaine spectral (</a:t>
            </a:r>
            <a:r>
              <a:rPr lang="fr-FR" sz="1600" dirty="0" smtClean="0">
                <a:latin typeface="Symbol" panose="05050102010706020507" pitchFamily="18" charset="2"/>
              </a:rPr>
              <a:t>l</a:t>
            </a:r>
            <a:r>
              <a:rPr lang="fr-FR" sz="1600" baseline="-25000" dirty="0" smtClean="0"/>
              <a:t>0</a:t>
            </a:r>
            <a:r>
              <a:rPr lang="fr-FR" sz="1600" dirty="0" smtClean="0"/>
              <a:t> et </a:t>
            </a:r>
            <a:r>
              <a:rPr lang="fr-FR" sz="1600" dirty="0" smtClean="0">
                <a:latin typeface="Symbol" panose="05050102010706020507" pitchFamily="18" charset="2"/>
              </a:rPr>
              <a:t>dl</a:t>
            </a:r>
            <a:r>
              <a:rPr lang="fr-FR" sz="1600" dirty="0" smtClean="0"/>
              <a:t>) de gain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872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0"/>
            <a:ext cx="7620000" cy="58907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bg1"/>
                </a:solidFill>
              </a:rPr>
              <a:t>R&amp;D nécessaire pour transposition à 10kHz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62028" y="885210"/>
            <a:ext cx="681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Pourquoi? </a:t>
            </a:r>
            <a:r>
              <a:rPr lang="fr-FR" sz="1600" dirty="0" smtClean="0"/>
              <a:t>Problèmes de gestion de la thermique lorsque la cadence augmente</a:t>
            </a:r>
            <a:endParaRPr lang="fr-FR" sz="1600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5" name="Groupe 23"/>
          <p:cNvGrpSpPr>
            <a:grpSpLocks/>
          </p:cNvGrpSpPr>
          <p:nvPr/>
        </p:nvGrpSpPr>
        <p:grpSpPr bwMode="auto">
          <a:xfrm>
            <a:off x="854351" y="1513837"/>
            <a:ext cx="7435298" cy="2720022"/>
            <a:chOff x="0" y="0"/>
            <a:chExt cx="64135" cy="1852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135" cy="1852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6" name="Groupe 25"/>
            <p:cNvGrpSpPr>
              <a:grpSpLocks/>
            </p:cNvGrpSpPr>
            <p:nvPr/>
          </p:nvGrpSpPr>
          <p:grpSpPr bwMode="auto">
            <a:xfrm>
              <a:off x="11134" y="5601"/>
              <a:ext cx="51794" cy="9449"/>
              <a:chOff x="11134" y="5601"/>
              <a:chExt cx="57769" cy="11811"/>
            </a:xfrm>
          </p:grpSpPr>
          <p:pic>
            <p:nvPicPr>
              <p:cNvPr id="26" name="Image 2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4" y="6840"/>
                <a:ext cx="10198" cy="9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Image 2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8" y="6840"/>
                <a:ext cx="8674" cy="9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Image 2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8" y="5601"/>
                <a:ext cx="8344" cy="11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Image 2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72" y="5792"/>
                <a:ext cx="10909" cy="11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Image 3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40" y="5792"/>
                <a:ext cx="12764" cy="11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302789" y="4187482"/>
            <a:ext cx="45384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Exemple de dégradation du profil spatial du faisceau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amplifié lorsque l’énergie de pompage augmente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8120" y="5044440"/>
            <a:ext cx="697056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Tâches de R&amp;D impulse liée à FAB1-10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Configuration d'amplificateur spécifique pour gestion de la thermique à 10kHz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Réduction de l'énergie totale dans le </a:t>
            </a:r>
            <a:r>
              <a:rPr lang="fr-FR" sz="1600" dirty="0" err="1" smtClean="0"/>
              <a:t>piedestal</a:t>
            </a:r>
            <a:r>
              <a:rPr lang="fr-FR" sz="1600" dirty="0" smtClean="0"/>
              <a:t> (&lt;1%)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</a:t>
            </a:r>
            <a:r>
              <a:rPr lang="fr-FR" sz="1600" dirty="0" err="1" smtClean="0"/>
              <a:t>ccordabilité</a:t>
            </a:r>
            <a:r>
              <a:rPr lang="fr-FR" sz="1600" dirty="0" smtClean="0"/>
              <a:t> et de durée variable en condition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Asservissement CEP sur signal HHG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250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07504" y="775752"/>
            <a:ext cx="8928992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504" y="4232136"/>
            <a:ext cx="8928992" cy="222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421128" y="989263"/>
            <a:ext cx="4176464" cy="2866965"/>
            <a:chOff x="4283968" y="1050223"/>
            <a:chExt cx="4176464" cy="2866965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4283968" y="1050223"/>
              <a:ext cx="3864772" cy="286696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Connecteur droit 3"/>
            <p:cNvCxnSpPr/>
            <p:nvPr/>
          </p:nvCxnSpPr>
          <p:spPr>
            <a:xfrm flipV="1">
              <a:off x="5866987" y="2358681"/>
              <a:ext cx="51950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/>
            <p:cNvSpPr txBox="1"/>
            <p:nvPr/>
          </p:nvSpPr>
          <p:spPr>
            <a:xfrm>
              <a:off x="6552672" y="2724663"/>
              <a:ext cx="1436098" cy="610915"/>
            </a:xfrm>
            <a:prstGeom prst="flowChartAlternateProcess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fr-FR" dirty="0">
                  <a:solidFill>
                    <a:prstClr val="black"/>
                  </a:solidFill>
                </a:rPr>
                <a:t>FAB10</a:t>
              </a:r>
            </a:p>
            <a:p>
              <a:r>
                <a:rPr lang="fr-FR" dirty="0" smtClean="0">
                  <a:solidFill>
                    <a:prstClr val="black"/>
                  </a:solidFill>
                </a:rPr>
                <a:t>Ampli. </a:t>
              </a:r>
              <a:r>
                <a:rPr lang="fr-FR" dirty="0">
                  <a:solidFill>
                    <a:prstClr val="black"/>
                  </a:solidFill>
                </a:rPr>
                <a:t>10kHz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735702" y="2412559"/>
              <a:ext cx="1070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spcBef>
                  <a:spcPts val="600"/>
                </a:spcBef>
                <a:defRPr sz="1600"/>
              </a:lvl1pPr>
            </a:lstStyle>
            <a:p>
              <a:r>
                <a:rPr lang="fr-FR" dirty="0">
                  <a:solidFill>
                    <a:prstClr val="black"/>
                  </a:solidFill>
                </a:rPr>
                <a:t>&lt;</a:t>
              </a:r>
              <a:r>
                <a:rPr lang="fr-FR" dirty="0" smtClean="0">
                  <a:solidFill>
                    <a:prstClr val="black"/>
                  </a:solidFill>
                </a:rPr>
                <a:t>25fs</a:t>
              </a:r>
              <a:r>
                <a:rPr lang="fr-FR" dirty="0">
                  <a:solidFill>
                    <a:prstClr val="black"/>
                  </a:solidFill>
                </a:rPr>
                <a:t>; </a:t>
              </a:r>
              <a:r>
                <a:rPr lang="fr-FR" dirty="0" smtClean="0">
                  <a:solidFill>
                    <a:prstClr val="black"/>
                  </a:solidFill>
                </a:rPr>
                <a:t>2mJ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664212" y="1050223"/>
              <a:ext cx="12130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&lt;25fs; 15mJ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52672" y="1384286"/>
              <a:ext cx="1436098" cy="610915"/>
            </a:xfrm>
            <a:prstGeom prst="flowChartAlternateProcess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/>
              </a:lvl1pPr>
            </a:lstStyle>
            <a:p>
              <a:r>
                <a:rPr lang="fr-FR" dirty="0">
                  <a:solidFill>
                    <a:prstClr val="black"/>
                  </a:solidFill>
                </a:rPr>
                <a:t>FAB1</a:t>
              </a:r>
            </a:p>
            <a:p>
              <a:r>
                <a:rPr lang="fr-FR" dirty="0" smtClean="0">
                  <a:solidFill>
                    <a:prstClr val="black"/>
                  </a:solidFill>
                </a:rPr>
                <a:t>Ampli. </a:t>
              </a:r>
              <a:r>
                <a:rPr lang="fr-FR" dirty="0">
                  <a:solidFill>
                    <a:prstClr val="black"/>
                  </a:solidFill>
                </a:rPr>
                <a:t>1kHz</a:t>
              </a:r>
            </a:p>
          </p:txBody>
        </p:sp>
        <p:cxnSp>
          <p:nvCxnSpPr>
            <p:cNvPr id="9" name="Connecteur en angle 8"/>
            <p:cNvCxnSpPr>
              <a:stCxn id="8" idx="1"/>
              <a:endCxn id="5" idx="1"/>
            </p:cNvCxnSpPr>
            <p:nvPr/>
          </p:nvCxnSpPr>
          <p:spPr>
            <a:xfrm rot="10800000" flipV="1">
              <a:off x="6552672" y="1689742"/>
              <a:ext cx="10994" cy="1340378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>
              <a:stCxn id="8" idx="3"/>
            </p:cNvCxnSpPr>
            <p:nvPr/>
          </p:nvCxnSpPr>
          <p:spPr>
            <a:xfrm>
              <a:off x="7988770" y="1689743"/>
              <a:ext cx="47166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4682621" y="1484784"/>
              <a:ext cx="1195060" cy="319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800nm; 10kHz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336914" y="2058091"/>
              <a:ext cx="1841749" cy="610915"/>
            </a:xfrm>
            <a:prstGeom prst="flowChartAlternateProcess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prstClr val="black"/>
                  </a:solidFill>
                </a:rPr>
                <a:t>Partie basse énergie (Front end)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670820" y="1772816"/>
              <a:ext cx="1213018" cy="31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stabilisé CEP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664212" y="2058091"/>
              <a:ext cx="1213018" cy="31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stabilisé CEP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804171" y="3437152"/>
              <a:ext cx="1213018" cy="31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600" dirty="0">
                  <a:solidFill>
                    <a:prstClr val="black"/>
                  </a:solidFill>
                </a:rPr>
                <a:t>stabilisé CEP</a:t>
              </a:r>
            </a:p>
          </p:txBody>
        </p:sp>
        <p:cxnSp>
          <p:nvCxnSpPr>
            <p:cNvPr id="16" name="Connecteur droit avec flèche 15"/>
            <p:cNvCxnSpPr>
              <a:stCxn id="5" idx="3"/>
            </p:cNvCxnSpPr>
            <p:nvPr/>
          </p:nvCxnSpPr>
          <p:spPr>
            <a:xfrm>
              <a:off x="7988770" y="3030121"/>
              <a:ext cx="47166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4557304" y="1113829"/>
              <a:ext cx="1316953" cy="348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Laser FAB1-10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1451462" y="148570"/>
            <a:ext cx="769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DE L'ACCORD </a:t>
            </a:r>
            <a:r>
              <a:rPr lang="fr-F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COLLABORATIF AT-CEA</a:t>
            </a:r>
          </a:p>
        </p:txBody>
      </p:sp>
      <p:cxnSp>
        <p:nvCxnSpPr>
          <p:cNvPr id="43" name="Connecteur droit avec flèche 42"/>
          <p:cNvCxnSpPr>
            <a:stCxn id="34" idx="0"/>
          </p:cNvCxnSpPr>
          <p:nvPr/>
        </p:nvCxnSpPr>
        <p:spPr>
          <a:xfrm flipV="1">
            <a:off x="5394949" y="2608046"/>
            <a:ext cx="0" cy="216530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07504" y="890151"/>
            <a:ext cx="134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ATTOLAB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07505" y="1376468"/>
            <a:ext cx="3656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prstClr val="black"/>
                </a:solidFill>
              </a:rPr>
              <a:t>2015: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fourniture par AT du laser FAB1-10 "phase 1" (réception 12/2015): durée </a:t>
            </a:r>
            <a:r>
              <a:rPr lang="fr-FR" sz="1600" dirty="0" err="1">
                <a:solidFill>
                  <a:prstClr val="black"/>
                </a:solidFill>
              </a:rPr>
              <a:t>sub</a:t>
            </a:r>
            <a:r>
              <a:rPr lang="fr-FR" sz="1600" dirty="0">
                <a:solidFill>
                  <a:prstClr val="black"/>
                </a:solidFill>
              </a:rPr>
              <a:t> 25fs, stabilisation CEP, durée en mode FT  non ajustable, pas d'</a:t>
            </a:r>
            <a:r>
              <a:rPr lang="fr-FR" sz="1600" dirty="0" err="1">
                <a:solidFill>
                  <a:prstClr val="black"/>
                </a:solidFill>
              </a:rPr>
              <a:t>accordabilité</a:t>
            </a:r>
            <a:r>
              <a:rPr lang="fr-FR" sz="16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07504" y="4299797"/>
            <a:ext cx="8822312" cy="1866094"/>
            <a:chOff x="107504" y="4299797"/>
            <a:chExt cx="8822312" cy="1866094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102" y="4530630"/>
              <a:ext cx="3366714" cy="163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ZoneTexte 33"/>
            <p:cNvSpPr txBox="1"/>
            <p:nvPr/>
          </p:nvSpPr>
          <p:spPr>
            <a:xfrm>
              <a:off x="4474074" y="4773349"/>
              <a:ext cx="1841749" cy="610915"/>
            </a:xfrm>
            <a:prstGeom prst="flowChartAlternateProcess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prstClr val="black"/>
                  </a:solidFill>
                </a:rPr>
                <a:t>Partie basse énergie (Front end)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07504" y="4808200"/>
              <a:ext cx="38164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u="sng" dirty="0">
                  <a:solidFill>
                    <a:prstClr val="black"/>
                  </a:solidFill>
                </a:rPr>
                <a:t>2015:</a:t>
              </a:r>
              <a:r>
                <a:rPr lang="fr-FR" b="1" dirty="0">
                  <a:solidFill>
                    <a:prstClr val="black"/>
                  </a:solidFill>
                </a:rPr>
                <a:t> </a:t>
              </a:r>
              <a:r>
                <a:rPr lang="fr-FR" sz="1600" dirty="0">
                  <a:solidFill>
                    <a:prstClr val="black"/>
                  </a:solidFill>
                </a:rPr>
                <a:t>fourniture par AT d'un Front end type FAB1-10 pour R&amp;D collaborative 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07504" y="4299797"/>
              <a:ext cx="13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002060"/>
                  </a:solidFill>
                </a:rPr>
                <a:t>IMPULSE</a:t>
              </a: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107505" y="5377265"/>
            <a:ext cx="42371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prstClr val="black"/>
                </a:solidFill>
              </a:rPr>
              <a:t>2015-2016: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R&amp;D collaborative pour atteindre les </a:t>
            </a:r>
            <a:r>
              <a:rPr lang="fr-FR" sz="1600" dirty="0" err="1">
                <a:solidFill>
                  <a:prstClr val="black"/>
                </a:solidFill>
              </a:rPr>
              <a:t>specifications</a:t>
            </a:r>
            <a:r>
              <a:rPr lang="fr-FR" sz="1600" dirty="0">
                <a:solidFill>
                  <a:prstClr val="black"/>
                </a:solidFill>
              </a:rPr>
              <a:t> FAB1-10 "phase 2" (durée 15 </a:t>
            </a:r>
            <a:r>
              <a:rPr lang="fr-FR" sz="1600" dirty="0" err="1">
                <a:solidFill>
                  <a:prstClr val="black"/>
                </a:solidFill>
              </a:rPr>
              <a:t>fs</a:t>
            </a:r>
            <a:r>
              <a:rPr lang="fr-FR" sz="1600" dirty="0">
                <a:solidFill>
                  <a:prstClr val="black"/>
                </a:solidFill>
              </a:rPr>
              <a:t> &amp; </a:t>
            </a:r>
            <a:r>
              <a:rPr lang="fr-FR" sz="1600" dirty="0" smtClean="0">
                <a:solidFill>
                  <a:prstClr val="black"/>
                </a:solidFill>
              </a:rPr>
              <a:t>variable</a:t>
            </a:r>
            <a:r>
              <a:rPr lang="fr-FR" sz="1600" dirty="0">
                <a:solidFill>
                  <a:prstClr val="black"/>
                </a:solidFill>
              </a:rPr>
              <a:t>, </a:t>
            </a:r>
            <a:r>
              <a:rPr lang="fr-FR" sz="1600" dirty="0" err="1">
                <a:solidFill>
                  <a:prstClr val="black"/>
                </a:solidFill>
              </a:rPr>
              <a:t>accordabilité</a:t>
            </a:r>
            <a:r>
              <a:rPr lang="fr-FR" sz="1600" dirty="0">
                <a:solidFill>
                  <a:prstClr val="black"/>
                </a:solidFill>
              </a:rPr>
              <a:t>, contraste)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07504" y="2425405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prstClr val="black"/>
                </a:solidFill>
              </a:rPr>
              <a:t>2016-2017</a:t>
            </a:r>
            <a:r>
              <a:rPr lang="fr-FR" sz="1600" b="1" u="sng" dirty="0">
                <a:solidFill>
                  <a:prstClr val="black"/>
                </a:solidFill>
              </a:rPr>
              <a:t>: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transfert</a:t>
            </a:r>
            <a:r>
              <a:rPr lang="fr-FR" sz="1600" dirty="0">
                <a:solidFill>
                  <a:prstClr val="black"/>
                </a:solidFill>
              </a:rPr>
              <a:t> sur FAB1-10 des techniques développées et validées dans IMPULSE =&gt; FAB1-10 "phase 2" </a:t>
            </a:r>
          </a:p>
        </p:txBody>
      </p:sp>
    </p:spTree>
    <p:extLst>
      <p:ext uri="{BB962C8B-B14F-4D97-AF65-F5344CB8AC3E}">
        <p14:creationId xmlns:p14="http://schemas.microsoft.com/office/powerpoint/2010/main" val="26219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8729" r="14963" b="9073"/>
          <a:stretch/>
        </p:blipFill>
        <p:spPr>
          <a:xfrm>
            <a:off x="323528" y="812794"/>
            <a:ext cx="8541734" cy="575263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5101349" y="1571123"/>
            <a:ext cx="1264245" cy="4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89722" y="3861048"/>
            <a:ext cx="76133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fr-FR" sz="2000" b="1" dirty="0">
                <a:solidFill>
                  <a:srgbClr val="FF0000"/>
                </a:solidFill>
              </a:rPr>
              <a:t>SE10</a:t>
            </a:r>
            <a:endParaRPr lang="fr-FR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4680520"/>
            <a:ext cx="6752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fr-FR" sz="2000" b="1" dirty="0">
                <a:solidFill>
                  <a:srgbClr val="FF0000"/>
                </a:solidFill>
              </a:rPr>
              <a:t>SE1</a:t>
            </a:r>
            <a:endParaRPr lang="fr-FR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Parallélogramme 14"/>
          <p:cNvSpPr/>
          <p:nvPr/>
        </p:nvSpPr>
        <p:spPr>
          <a:xfrm rot="4554980" flipH="1">
            <a:off x="461261" y="4249322"/>
            <a:ext cx="2889615" cy="1037229"/>
          </a:xfrm>
          <a:prstGeom prst="parallelogram">
            <a:avLst>
              <a:gd name="adj" fmla="val 3380"/>
            </a:avLst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6444208" y="2492896"/>
            <a:ext cx="864096" cy="100811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6396554" y="2348880"/>
            <a:ext cx="767734" cy="8572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6300195" y="2460625"/>
            <a:ext cx="487955" cy="4494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516216" y="2348880"/>
            <a:ext cx="648072" cy="1685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6516216" y="2666045"/>
            <a:ext cx="911750" cy="10801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6227548" y="2971800"/>
            <a:ext cx="1259102" cy="14618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6516216" y="3613150"/>
            <a:ext cx="735376" cy="89248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6733258" y="3981450"/>
            <a:ext cx="604167" cy="69704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6837615" y="4311997"/>
            <a:ext cx="575046" cy="67343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6948194" y="4641448"/>
            <a:ext cx="575046" cy="67343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7427967" y="4988297"/>
            <a:ext cx="240377" cy="2662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44515" y="2564904"/>
            <a:ext cx="1451821" cy="641201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fr-FR" sz="2000" b="1" dirty="0">
                <a:solidFill>
                  <a:srgbClr val="FF0000"/>
                </a:solidFill>
              </a:rPr>
              <a:t>Laser</a:t>
            </a:r>
            <a:endParaRPr lang="fr-FR" sz="2000" b="1" baseline="30000" dirty="0">
              <a:solidFill>
                <a:srgbClr val="FF0000"/>
              </a:solidFill>
            </a:endParaRPr>
          </a:p>
          <a:p>
            <a:pPr algn="ctr">
              <a:spcBef>
                <a:spcPts val="200"/>
              </a:spcBef>
            </a:pPr>
            <a:r>
              <a:rPr lang="fr-FR" sz="2000" b="1" dirty="0">
                <a:solidFill>
                  <a:srgbClr val="FF0000"/>
                </a:solidFill>
              </a:rPr>
              <a:t>FAB1-10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182679" y="148570"/>
            <a:ext cx="5946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IMPLANTATION  LABOS  FAB1-10  et  IMPULSE</a:t>
            </a:r>
          </a:p>
        </p:txBody>
      </p:sp>
      <p:sp>
        <p:nvSpPr>
          <p:cNvPr id="22" name="Rectangle 21"/>
          <p:cNvSpPr/>
          <p:nvPr/>
        </p:nvSpPr>
        <p:spPr>
          <a:xfrm rot="4560000">
            <a:off x="6620239" y="4245817"/>
            <a:ext cx="1075085" cy="3770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isometricOffAxis2Top">
              <a:rot lat="18600000" lon="0" rev="21594000"/>
            </a:camera>
            <a:lightRig rig="threePt" dir="t"/>
          </a:scene3d>
          <a:sp3d extrusionH="9525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-780000">
            <a:off x="6230283" y="3945811"/>
            <a:ext cx="699610" cy="389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isometricOffAxis2Top">
              <a:rot lat="18600000" lon="0" rev="21594000"/>
            </a:camera>
            <a:lightRig rig="threePt" dir="t"/>
          </a:scene3d>
          <a:sp3d extrusionH="9525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4560000">
            <a:off x="6069988" y="4787368"/>
            <a:ext cx="690633" cy="3770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isometricOffAxis2Top">
              <a:rot lat="18600000" lon="0" rev="21594000"/>
            </a:camera>
            <a:lightRig rig="threePt" dir="t"/>
          </a:scene3d>
          <a:sp3d extrusionH="9525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4560000">
            <a:off x="5708186" y="3342975"/>
            <a:ext cx="690633" cy="3770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isometricOffAxis2Top">
              <a:rot lat="18600000" lon="0" rev="21594000"/>
            </a:camera>
            <a:lightRig rig="threePt" dir="t"/>
          </a:scene3d>
          <a:sp3d extrusionH="9525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2006</Words>
  <Application>Microsoft Office PowerPoint</Application>
  <PresentationFormat>Affichage à l'écran (4:3)</PresentationFormat>
  <Paragraphs>380</Paragraphs>
  <Slides>27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Algerian</vt:lpstr>
      <vt:lpstr>Arial</vt:lpstr>
      <vt:lpstr>Calibri</vt:lpstr>
      <vt:lpstr>Symbol</vt:lpstr>
      <vt:lpstr>Tahoma</vt:lpstr>
      <vt:lpstr>Times New Roman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Accès ATTOLAB : procédures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D'OLIVEIRA Pascal</dc:creator>
  <cp:lastModifiedBy>LibreService</cp:lastModifiedBy>
  <cp:revision>165</cp:revision>
  <dcterms:created xsi:type="dcterms:W3CDTF">2015-11-11T06:19:29Z</dcterms:created>
  <dcterms:modified xsi:type="dcterms:W3CDTF">2015-11-19T12:58:23Z</dcterms:modified>
</cp:coreProperties>
</file>